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6" r:id="rId5"/>
    <p:sldId id="257" r:id="rId6"/>
    <p:sldId id="259" r:id="rId7"/>
    <p:sldId id="258"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2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B9E9-E7CC-4058-8EA7-19ACFB34B2FD}"/>
              </a:ext>
            </a:extLst>
          </p:cNvPr>
          <p:cNvSpPr>
            <a:spLocks noGrp="1"/>
          </p:cNvSpPr>
          <p:nvPr>
            <p:ph type="ctrTitle"/>
          </p:nvPr>
        </p:nvSpPr>
        <p:spPr/>
        <p:txBody>
          <a:bodyPr>
            <a:normAutofit fontScale="90000"/>
          </a:bodyPr>
          <a:lstStyle/>
          <a:p>
            <a:r>
              <a:rPr lang="en-US" dirty="0"/>
              <a:t>I didn’t shoot the sheriff, but I cannot be released from custody</a:t>
            </a:r>
          </a:p>
        </p:txBody>
      </p:sp>
      <p:sp>
        <p:nvSpPr>
          <p:cNvPr id="3" name="Subtitle 2">
            <a:extLst>
              <a:ext uri="{FF2B5EF4-FFF2-40B4-BE49-F238E27FC236}">
                <a16:creationId xmlns:a16="http://schemas.microsoft.com/office/drawing/2014/main" id="{5B3FD8E5-770E-40B1-AFB6-AF342A5F2BE9}"/>
              </a:ext>
            </a:extLst>
          </p:cNvPr>
          <p:cNvSpPr>
            <a:spLocks noGrp="1"/>
          </p:cNvSpPr>
          <p:nvPr>
            <p:ph type="subTitle" idx="1"/>
          </p:nvPr>
        </p:nvSpPr>
        <p:spPr/>
        <p:txBody>
          <a:bodyPr/>
          <a:lstStyle/>
          <a:p>
            <a:r>
              <a:rPr lang="en-US" dirty="0"/>
              <a:t>Speakers: Michelle Edstrom and Belinda arroyo</a:t>
            </a:r>
          </a:p>
        </p:txBody>
      </p:sp>
    </p:spTree>
    <p:extLst>
      <p:ext uri="{BB962C8B-B14F-4D97-AF65-F5344CB8AC3E}">
        <p14:creationId xmlns:p14="http://schemas.microsoft.com/office/powerpoint/2010/main" val="2939995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67ED-C7D8-4F94-8542-DB7AA5F7D5B2}"/>
              </a:ext>
            </a:extLst>
          </p:cNvPr>
          <p:cNvSpPr>
            <a:spLocks noGrp="1"/>
          </p:cNvSpPr>
          <p:nvPr>
            <p:ph type="title"/>
          </p:nvPr>
        </p:nvSpPr>
        <p:spPr/>
        <p:txBody>
          <a:bodyPr/>
          <a:lstStyle/>
          <a:p>
            <a:r>
              <a:rPr lang="en-US" dirty="0"/>
              <a:t>Nuts and bolts of filing</a:t>
            </a:r>
          </a:p>
        </p:txBody>
      </p:sp>
      <p:sp>
        <p:nvSpPr>
          <p:cNvPr id="3" name="Content Placeholder 2">
            <a:extLst>
              <a:ext uri="{FF2B5EF4-FFF2-40B4-BE49-F238E27FC236}">
                <a16:creationId xmlns:a16="http://schemas.microsoft.com/office/drawing/2014/main" id="{F163E098-28B8-44C9-B7C4-672D177CEE3A}"/>
              </a:ext>
            </a:extLst>
          </p:cNvPr>
          <p:cNvSpPr>
            <a:spLocks noGrp="1"/>
          </p:cNvSpPr>
          <p:nvPr>
            <p:ph idx="1"/>
          </p:nvPr>
        </p:nvSpPr>
        <p:spPr/>
        <p:txBody>
          <a:bodyPr>
            <a:normAutofit lnSpcReduction="10000"/>
          </a:bodyPr>
          <a:lstStyle/>
          <a:p>
            <a:r>
              <a:rPr lang="en-US" dirty="0"/>
              <a:t>Determine your basis for challenging the legality of your client’s detention or prolonged detention.</a:t>
            </a:r>
          </a:p>
          <a:p>
            <a:r>
              <a:rPr lang="en-US" dirty="0"/>
              <a:t>Determine proper venue for filing and consider the relevant case law.</a:t>
            </a:r>
          </a:p>
          <a:p>
            <a:r>
              <a:rPr lang="en-US" dirty="0"/>
              <a:t>Determine who to name as the proper defendants in the action.</a:t>
            </a:r>
          </a:p>
          <a:p>
            <a:r>
              <a:rPr lang="en-US" dirty="0"/>
              <a:t>File the following: </a:t>
            </a:r>
          </a:p>
          <a:p>
            <a:pPr lvl="1"/>
            <a:r>
              <a:rPr lang="en-US" dirty="0"/>
              <a:t>Verified Petition</a:t>
            </a:r>
          </a:p>
          <a:p>
            <a:pPr lvl="1"/>
            <a:r>
              <a:rPr lang="en-US" dirty="0"/>
              <a:t>Memo of the Law</a:t>
            </a:r>
          </a:p>
          <a:p>
            <a:pPr lvl="1"/>
            <a:r>
              <a:rPr lang="en-US" dirty="0"/>
              <a:t>Exhibits in Support of Petition</a:t>
            </a:r>
          </a:p>
        </p:txBody>
      </p:sp>
    </p:spTree>
    <p:extLst>
      <p:ext uri="{BB962C8B-B14F-4D97-AF65-F5344CB8AC3E}">
        <p14:creationId xmlns:p14="http://schemas.microsoft.com/office/powerpoint/2010/main" val="68317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89397-2771-42AD-B3F2-54A57FE94F39}"/>
              </a:ext>
            </a:extLst>
          </p:cNvPr>
          <p:cNvSpPr>
            <a:spLocks noGrp="1"/>
          </p:cNvSpPr>
          <p:nvPr>
            <p:ph type="title"/>
          </p:nvPr>
        </p:nvSpPr>
        <p:spPr/>
        <p:txBody>
          <a:bodyPr/>
          <a:lstStyle/>
          <a:p>
            <a:r>
              <a:rPr lang="en-US" dirty="0"/>
              <a:t>Relevant case law challenging detention</a:t>
            </a:r>
          </a:p>
        </p:txBody>
      </p:sp>
      <p:sp>
        <p:nvSpPr>
          <p:cNvPr id="3" name="Content Placeholder 2">
            <a:extLst>
              <a:ext uri="{FF2B5EF4-FFF2-40B4-BE49-F238E27FC236}">
                <a16:creationId xmlns:a16="http://schemas.microsoft.com/office/drawing/2014/main" id="{167DAF8C-1164-49A8-AFF4-7663F960BB13}"/>
              </a:ext>
            </a:extLst>
          </p:cNvPr>
          <p:cNvSpPr>
            <a:spLocks noGrp="1"/>
          </p:cNvSpPr>
          <p:nvPr>
            <p:ph idx="1"/>
          </p:nvPr>
        </p:nvSpPr>
        <p:spPr/>
        <p:txBody>
          <a:bodyPr/>
          <a:lstStyle/>
          <a:p>
            <a:r>
              <a:rPr lang="en-US" dirty="0"/>
              <a:t>Jennings v. Rodriguez, 138 S. Ct. 830 (2018).</a:t>
            </a:r>
          </a:p>
          <a:p>
            <a:r>
              <a:rPr lang="en-US" dirty="0" err="1"/>
              <a:t>Zadvydas</a:t>
            </a:r>
            <a:r>
              <a:rPr lang="en-US" dirty="0"/>
              <a:t> v. Davis, 533 U.S. 678 (2001). </a:t>
            </a:r>
          </a:p>
          <a:p>
            <a:r>
              <a:rPr lang="en-US" dirty="0" err="1"/>
              <a:t>Demore</a:t>
            </a:r>
            <a:r>
              <a:rPr lang="en-US" dirty="0"/>
              <a:t> v. Kim 538 U.S. 510 (2003). </a:t>
            </a:r>
          </a:p>
        </p:txBody>
      </p:sp>
    </p:spTree>
    <p:extLst>
      <p:ext uri="{BB962C8B-B14F-4D97-AF65-F5344CB8AC3E}">
        <p14:creationId xmlns:p14="http://schemas.microsoft.com/office/powerpoint/2010/main" val="16706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9149-BE11-4CB6-9908-3D4A4478F862}"/>
              </a:ext>
            </a:extLst>
          </p:cNvPr>
          <p:cNvSpPr>
            <a:spLocks noGrp="1"/>
          </p:cNvSpPr>
          <p:nvPr>
            <p:ph type="title"/>
          </p:nvPr>
        </p:nvSpPr>
        <p:spPr/>
        <p:txBody>
          <a:bodyPr/>
          <a:lstStyle/>
          <a:p>
            <a:r>
              <a:rPr lang="en-US" i="1" dirty="0"/>
              <a:t>Matter of M-S-</a:t>
            </a:r>
            <a:r>
              <a:rPr lang="en-US" dirty="0"/>
              <a:t>, 27 I&amp;N Dec. 509 (A.G. 2019)</a:t>
            </a:r>
            <a:br>
              <a:rPr lang="en-US" dirty="0"/>
            </a:br>
            <a:endParaRPr lang="en-US" dirty="0"/>
          </a:p>
        </p:txBody>
      </p:sp>
      <p:sp>
        <p:nvSpPr>
          <p:cNvPr id="3" name="Content Placeholder 2">
            <a:extLst>
              <a:ext uri="{FF2B5EF4-FFF2-40B4-BE49-F238E27FC236}">
                <a16:creationId xmlns:a16="http://schemas.microsoft.com/office/drawing/2014/main" id="{2AFBFCEC-67DE-48F2-A7F2-E159C4394D7B}"/>
              </a:ext>
            </a:extLst>
          </p:cNvPr>
          <p:cNvSpPr>
            <a:spLocks noGrp="1"/>
          </p:cNvSpPr>
          <p:nvPr>
            <p:ph idx="1"/>
          </p:nvPr>
        </p:nvSpPr>
        <p:spPr/>
        <p:txBody>
          <a:bodyPr/>
          <a:lstStyle/>
          <a:p>
            <a:r>
              <a:rPr lang="en-US" dirty="0" err="1"/>
              <a:t>Overrrules</a:t>
            </a:r>
            <a:r>
              <a:rPr lang="en-US" dirty="0"/>
              <a:t> </a:t>
            </a:r>
            <a:r>
              <a:rPr lang="en-US" i="1" dirty="0"/>
              <a:t>Matter of X-K</a:t>
            </a:r>
            <a:r>
              <a:rPr lang="en-US" dirty="0"/>
              <a:t>, 23 I&amp;N Dec. 731 (BIA 2005), as wrongly decided.</a:t>
            </a:r>
          </a:p>
          <a:p>
            <a:r>
              <a:rPr lang="en-US" dirty="0"/>
              <a:t> Expedited Removal + Credible Fear = NO BOND!</a:t>
            </a:r>
          </a:p>
          <a:p>
            <a:r>
              <a:rPr lang="en-US" dirty="0"/>
              <a:t> INA §235(b)(1)(B)(ii) – “requires detention until removal proceedings conclude.”</a:t>
            </a:r>
          </a:p>
          <a:p>
            <a:r>
              <a:rPr lang="en-US" dirty="0"/>
              <a:t>Effective mid-July 2019.</a:t>
            </a:r>
          </a:p>
          <a:p>
            <a:endParaRPr lang="en-US" dirty="0"/>
          </a:p>
        </p:txBody>
      </p:sp>
    </p:spTree>
    <p:extLst>
      <p:ext uri="{BB962C8B-B14F-4D97-AF65-F5344CB8AC3E}">
        <p14:creationId xmlns:p14="http://schemas.microsoft.com/office/powerpoint/2010/main" val="121872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6AE11-5B7E-4AB0-B00C-6EBF983E20BD}"/>
              </a:ext>
            </a:extLst>
          </p:cNvPr>
          <p:cNvSpPr>
            <a:spLocks noGrp="1"/>
          </p:cNvSpPr>
          <p:nvPr>
            <p:ph type="title"/>
          </p:nvPr>
        </p:nvSpPr>
        <p:spPr/>
        <p:txBody>
          <a:bodyPr>
            <a:normAutofit fontScale="90000"/>
          </a:bodyPr>
          <a:lstStyle/>
          <a:p>
            <a:r>
              <a:rPr lang="en-US" i="1" dirty="0"/>
              <a:t>Padilla v. ICE, </a:t>
            </a:r>
            <a:r>
              <a:rPr lang="en-US" dirty="0"/>
              <a:t>No. 2:18-cv-928 MJP (W.D. Wash. filed June 25, 2018)</a:t>
            </a:r>
            <a:br>
              <a:rPr lang="en-US" dirty="0"/>
            </a:br>
            <a:endParaRPr lang="en-US" dirty="0"/>
          </a:p>
        </p:txBody>
      </p:sp>
      <p:sp>
        <p:nvSpPr>
          <p:cNvPr id="3" name="Content Placeholder 2">
            <a:extLst>
              <a:ext uri="{FF2B5EF4-FFF2-40B4-BE49-F238E27FC236}">
                <a16:creationId xmlns:a16="http://schemas.microsoft.com/office/drawing/2014/main" id="{5C8C66A3-D9A6-4D19-9D03-403588844914}"/>
              </a:ext>
            </a:extLst>
          </p:cNvPr>
          <p:cNvSpPr>
            <a:spLocks noGrp="1"/>
          </p:cNvSpPr>
          <p:nvPr>
            <p:ph idx="1"/>
          </p:nvPr>
        </p:nvSpPr>
        <p:spPr/>
        <p:txBody>
          <a:bodyPr>
            <a:normAutofit/>
          </a:bodyPr>
          <a:lstStyle/>
          <a:p>
            <a:r>
              <a:rPr lang="en-US" dirty="0"/>
              <a:t>Class action (2 classes certified)</a:t>
            </a:r>
          </a:p>
          <a:p>
            <a:pPr lvl="1"/>
            <a:r>
              <a:rPr lang="en-US" dirty="0"/>
              <a:t>Credible Fear Interview Class</a:t>
            </a:r>
          </a:p>
          <a:p>
            <a:pPr lvl="1"/>
            <a:r>
              <a:rPr lang="en-US" dirty="0"/>
              <a:t>Bond Hearing Interview Class</a:t>
            </a:r>
          </a:p>
          <a:p>
            <a:r>
              <a:rPr lang="en-US" dirty="0"/>
              <a:t> Preliminary injunction issued July 2, 2019</a:t>
            </a:r>
          </a:p>
          <a:p>
            <a:pPr lvl="1"/>
            <a:r>
              <a:rPr lang="en-US" dirty="0"/>
              <a:t>Violation of the U.S. Constitution</a:t>
            </a:r>
          </a:p>
          <a:p>
            <a:pPr lvl="1"/>
            <a:r>
              <a:rPr lang="en-US" dirty="0"/>
              <a:t>Class members entitled to bond hearings</a:t>
            </a:r>
          </a:p>
          <a:p>
            <a:r>
              <a:rPr lang="en-US" dirty="0"/>
              <a:t> Government Appeal Pending in the Ninth Circuit</a:t>
            </a:r>
          </a:p>
          <a:p>
            <a:endParaRPr lang="en-US" dirty="0"/>
          </a:p>
        </p:txBody>
      </p:sp>
    </p:spTree>
    <p:extLst>
      <p:ext uri="{BB962C8B-B14F-4D97-AF65-F5344CB8AC3E}">
        <p14:creationId xmlns:p14="http://schemas.microsoft.com/office/powerpoint/2010/main" val="17598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DA77-F429-4404-948F-681187A213E2}"/>
              </a:ext>
            </a:extLst>
          </p:cNvPr>
          <p:cNvSpPr>
            <a:spLocks noGrp="1"/>
          </p:cNvSpPr>
          <p:nvPr>
            <p:ph type="title"/>
          </p:nvPr>
        </p:nvSpPr>
        <p:spPr/>
        <p:txBody>
          <a:bodyPr/>
          <a:lstStyle/>
          <a:p>
            <a:r>
              <a:rPr lang="en-US" i="1" dirty="0"/>
              <a:t>Nielsen v. </a:t>
            </a:r>
            <a:r>
              <a:rPr lang="en-US" i="1" dirty="0" err="1"/>
              <a:t>Preap</a:t>
            </a:r>
            <a:r>
              <a:rPr lang="en-US" i="1" dirty="0"/>
              <a:t>, </a:t>
            </a:r>
            <a:r>
              <a:rPr lang="en-US" dirty="0"/>
              <a:t>No. 16-1363, 586 U.S. ___ (2019)	</a:t>
            </a:r>
            <a:br>
              <a:rPr lang="en-US" dirty="0"/>
            </a:br>
            <a:endParaRPr lang="en-US" dirty="0"/>
          </a:p>
        </p:txBody>
      </p:sp>
      <p:sp>
        <p:nvSpPr>
          <p:cNvPr id="3" name="Content Placeholder 2">
            <a:extLst>
              <a:ext uri="{FF2B5EF4-FFF2-40B4-BE49-F238E27FC236}">
                <a16:creationId xmlns:a16="http://schemas.microsoft.com/office/drawing/2014/main" id="{0F13EF57-124B-4EB5-861E-1801D5556F90}"/>
              </a:ext>
            </a:extLst>
          </p:cNvPr>
          <p:cNvSpPr>
            <a:spLocks noGrp="1"/>
          </p:cNvSpPr>
          <p:nvPr>
            <p:ph idx="1"/>
          </p:nvPr>
        </p:nvSpPr>
        <p:spPr/>
        <p:txBody>
          <a:bodyPr/>
          <a:lstStyle/>
          <a:p>
            <a:r>
              <a:rPr lang="en-US" dirty="0"/>
              <a:t>Mandatory Detention</a:t>
            </a:r>
          </a:p>
          <a:p>
            <a:r>
              <a:rPr lang="en-US" dirty="0"/>
              <a:t> 8 U.S.C. §1226(c) </a:t>
            </a:r>
          </a:p>
          <a:p>
            <a:r>
              <a:rPr lang="en-US" dirty="0"/>
              <a:t> Immediate detention after release from criminal custody no longer required</a:t>
            </a:r>
          </a:p>
          <a:p>
            <a:r>
              <a:rPr lang="en-US" dirty="0"/>
              <a:t>Would apply months, years, and even decades later</a:t>
            </a:r>
          </a:p>
          <a:p>
            <a:endParaRPr lang="en-US" dirty="0"/>
          </a:p>
        </p:txBody>
      </p:sp>
    </p:spTree>
    <p:extLst>
      <p:ext uri="{BB962C8B-B14F-4D97-AF65-F5344CB8AC3E}">
        <p14:creationId xmlns:p14="http://schemas.microsoft.com/office/powerpoint/2010/main" val="286478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CDC4-A02D-4A9F-A4D4-0E3AACB670E8}"/>
              </a:ext>
            </a:extLst>
          </p:cNvPr>
          <p:cNvSpPr>
            <a:spLocks noGrp="1"/>
          </p:cNvSpPr>
          <p:nvPr>
            <p:ph type="title"/>
          </p:nvPr>
        </p:nvSpPr>
        <p:spPr/>
        <p:txBody>
          <a:bodyPr/>
          <a:lstStyle/>
          <a:p>
            <a:r>
              <a:rPr lang="en-US" dirty="0"/>
              <a:t>Parole Request for release</a:t>
            </a:r>
          </a:p>
        </p:txBody>
      </p:sp>
      <p:sp>
        <p:nvSpPr>
          <p:cNvPr id="3" name="Content Placeholder 2">
            <a:extLst>
              <a:ext uri="{FF2B5EF4-FFF2-40B4-BE49-F238E27FC236}">
                <a16:creationId xmlns:a16="http://schemas.microsoft.com/office/drawing/2014/main" id="{2E132D18-2529-41ED-9D85-2E98C659331A}"/>
              </a:ext>
            </a:extLst>
          </p:cNvPr>
          <p:cNvSpPr>
            <a:spLocks noGrp="1"/>
          </p:cNvSpPr>
          <p:nvPr>
            <p:ph idx="1"/>
          </p:nvPr>
        </p:nvSpPr>
        <p:spPr/>
        <p:txBody>
          <a:bodyPr>
            <a:normAutofit/>
          </a:bodyPr>
          <a:lstStyle/>
          <a:p>
            <a:r>
              <a:rPr lang="en-US" dirty="0"/>
              <a:t>In 2009, DHS issued a policy directive titled “Parole of Arriving Aliens Found to Have a Credible Fear of Persecution or Torture” (the “Parole Directive”) </a:t>
            </a:r>
          </a:p>
          <a:p>
            <a:r>
              <a:rPr lang="en-US" dirty="0"/>
              <a:t>The memo defined the circumstances in which a “significant public benefit” would exist and parole should be granted.</a:t>
            </a:r>
          </a:p>
          <a:p>
            <a:r>
              <a:rPr lang="en-US" dirty="0"/>
              <a:t>On July 2, 2017, the U.S. District Court for the District of Columbia issued an order in </a:t>
            </a:r>
            <a:r>
              <a:rPr lang="en-US" dirty="0" err="1"/>
              <a:t>Damus</a:t>
            </a:r>
            <a:r>
              <a:rPr lang="en-US" dirty="0"/>
              <a:t> v. Nielsen, No. 18–578 (JEB), 2018 WL 3232515 (D.D.C. July 2, 2018), a class action lawsuit challenging the Department of Homeland Security’s (“DHS”) policy of detaining asylum seekers without consideration of parole under the 2009 memo.  </a:t>
            </a:r>
          </a:p>
        </p:txBody>
      </p:sp>
    </p:spTree>
    <p:extLst>
      <p:ext uri="{BB962C8B-B14F-4D97-AF65-F5344CB8AC3E}">
        <p14:creationId xmlns:p14="http://schemas.microsoft.com/office/powerpoint/2010/main" val="154450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AE43D-B3AE-4F43-AAA3-0A12AD8FC275}"/>
              </a:ext>
            </a:extLst>
          </p:cNvPr>
          <p:cNvSpPr>
            <a:spLocks noGrp="1"/>
          </p:cNvSpPr>
          <p:nvPr>
            <p:ph type="title"/>
          </p:nvPr>
        </p:nvSpPr>
        <p:spPr/>
        <p:txBody>
          <a:bodyPr/>
          <a:lstStyle/>
          <a:p>
            <a:r>
              <a:rPr lang="en-US" dirty="0"/>
              <a:t>Other types of parole request: </a:t>
            </a:r>
          </a:p>
        </p:txBody>
      </p:sp>
      <p:sp>
        <p:nvSpPr>
          <p:cNvPr id="3" name="Content Placeholder 2">
            <a:extLst>
              <a:ext uri="{FF2B5EF4-FFF2-40B4-BE49-F238E27FC236}">
                <a16:creationId xmlns:a16="http://schemas.microsoft.com/office/drawing/2014/main" id="{FE022A95-999C-436E-BCC5-D04B164A0B93}"/>
              </a:ext>
            </a:extLst>
          </p:cNvPr>
          <p:cNvSpPr>
            <a:spLocks noGrp="1"/>
          </p:cNvSpPr>
          <p:nvPr>
            <p:ph idx="1"/>
          </p:nvPr>
        </p:nvSpPr>
        <p:spPr/>
        <p:txBody>
          <a:bodyPr/>
          <a:lstStyle/>
          <a:p>
            <a:r>
              <a:rPr lang="en-US" dirty="0"/>
              <a:t>The 2009 Parole Directive lays out five categories of individuals who may meet the parole standards based on a case by case determination: </a:t>
            </a:r>
          </a:p>
          <a:p>
            <a:pPr lvl="1"/>
            <a:r>
              <a:rPr lang="en-US" dirty="0"/>
              <a:t>Individuals with serious medical conditions, where continued detention would not be appropriate;</a:t>
            </a:r>
          </a:p>
          <a:p>
            <a:pPr lvl="1"/>
            <a:r>
              <a:rPr lang="en-US" dirty="0"/>
              <a:t>Pregnant women;</a:t>
            </a:r>
          </a:p>
          <a:p>
            <a:pPr lvl="1"/>
            <a:r>
              <a:rPr lang="en-US" dirty="0"/>
              <a:t>Certain Juveniles;</a:t>
            </a:r>
          </a:p>
          <a:p>
            <a:pPr lvl="1"/>
            <a:r>
              <a:rPr lang="en-US" dirty="0"/>
              <a:t>Individuals who will be witnesses;</a:t>
            </a:r>
          </a:p>
          <a:p>
            <a:pPr lvl="1"/>
            <a:r>
              <a:rPr lang="en-US" dirty="0"/>
              <a:t>Individuals whose continued detention will not be in the public interest </a:t>
            </a:r>
          </a:p>
          <a:p>
            <a:pPr lvl="1"/>
            <a:endParaRPr lang="en-US" dirty="0"/>
          </a:p>
        </p:txBody>
      </p:sp>
    </p:spTree>
    <p:extLst>
      <p:ext uri="{BB962C8B-B14F-4D97-AF65-F5344CB8AC3E}">
        <p14:creationId xmlns:p14="http://schemas.microsoft.com/office/powerpoint/2010/main" val="2505274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41D92-ECC2-4212-BB53-16F047B56C96}"/>
              </a:ext>
            </a:extLst>
          </p:cNvPr>
          <p:cNvSpPr>
            <a:spLocks noGrp="1"/>
          </p:cNvSpPr>
          <p:nvPr>
            <p:ph type="title"/>
          </p:nvPr>
        </p:nvSpPr>
        <p:spPr/>
        <p:txBody>
          <a:bodyPr/>
          <a:lstStyle/>
          <a:p>
            <a:r>
              <a:rPr lang="en-US" dirty="0"/>
              <a:t>2009 ICE Parole Directive requirements</a:t>
            </a:r>
          </a:p>
        </p:txBody>
      </p:sp>
      <p:sp>
        <p:nvSpPr>
          <p:cNvPr id="3" name="Content Placeholder 2">
            <a:extLst>
              <a:ext uri="{FF2B5EF4-FFF2-40B4-BE49-F238E27FC236}">
                <a16:creationId xmlns:a16="http://schemas.microsoft.com/office/drawing/2014/main" id="{FEA7A747-B942-4500-9134-2FB7076C94D5}"/>
              </a:ext>
            </a:extLst>
          </p:cNvPr>
          <p:cNvSpPr>
            <a:spLocks noGrp="1"/>
          </p:cNvSpPr>
          <p:nvPr>
            <p:ph idx="1"/>
          </p:nvPr>
        </p:nvSpPr>
        <p:spPr/>
        <p:txBody>
          <a:bodyPr>
            <a:normAutofit/>
          </a:bodyPr>
          <a:lstStyle/>
          <a:p>
            <a:r>
              <a:rPr lang="en-US" dirty="0"/>
              <a:t>Timing of Request: Request should be filed after a credible fear interview or if filing under one of the other reasons as soon as possible with the I.C.E. field office with jurisdiction over the individual.</a:t>
            </a:r>
          </a:p>
          <a:p>
            <a:r>
              <a:rPr lang="en-US" dirty="0"/>
              <a:t>Under the 2009 Parole Directive you would have to prove the following:</a:t>
            </a:r>
          </a:p>
          <a:p>
            <a:pPr lvl="1"/>
            <a:r>
              <a:rPr lang="en-US" dirty="0"/>
              <a:t>Prove your client’s identity through government-issued documents;</a:t>
            </a:r>
          </a:p>
          <a:p>
            <a:pPr lvl="1"/>
            <a:r>
              <a:rPr lang="en-US" dirty="0"/>
              <a:t>Prove that your client is not a flight risk;</a:t>
            </a:r>
          </a:p>
          <a:p>
            <a:pPr lvl="1"/>
            <a:r>
              <a:rPr lang="en-US" dirty="0"/>
              <a:t>Prove that your client is not a danger to the community</a:t>
            </a:r>
          </a:p>
        </p:txBody>
      </p:sp>
    </p:spTree>
    <p:extLst>
      <p:ext uri="{BB962C8B-B14F-4D97-AF65-F5344CB8AC3E}">
        <p14:creationId xmlns:p14="http://schemas.microsoft.com/office/powerpoint/2010/main" val="333823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D3E72-27AC-4F53-A85F-22C2C1DBED6D}"/>
              </a:ext>
            </a:extLst>
          </p:cNvPr>
          <p:cNvSpPr>
            <a:spLocks noGrp="1"/>
          </p:cNvSpPr>
          <p:nvPr>
            <p:ph type="title"/>
          </p:nvPr>
        </p:nvSpPr>
        <p:spPr>
          <a:xfrm>
            <a:off x="1532965" y="804519"/>
            <a:ext cx="9521889" cy="856193"/>
          </a:xfrm>
        </p:spPr>
        <p:txBody>
          <a:bodyPr/>
          <a:lstStyle/>
          <a:p>
            <a:r>
              <a:rPr lang="en-US" dirty="0"/>
              <a:t>When/how to file a habeas</a:t>
            </a:r>
          </a:p>
        </p:txBody>
      </p:sp>
      <p:sp>
        <p:nvSpPr>
          <p:cNvPr id="3" name="Content Placeholder 2">
            <a:extLst>
              <a:ext uri="{FF2B5EF4-FFF2-40B4-BE49-F238E27FC236}">
                <a16:creationId xmlns:a16="http://schemas.microsoft.com/office/drawing/2014/main" id="{C07C0087-9069-4A2B-B734-46633FF030CA}"/>
              </a:ext>
            </a:extLst>
          </p:cNvPr>
          <p:cNvSpPr>
            <a:spLocks noGrp="1"/>
          </p:cNvSpPr>
          <p:nvPr>
            <p:ph idx="1"/>
          </p:nvPr>
        </p:nvSpPr>
        <p:spPr/>
        <p:txBody>
          <a:bodyPr>
            <a:normAutofit fontScale="70000" lnSpcReduction="20000"/>
          </a:bodyPr>
          <a:lstStyle/>
          <a:p>
            <a:pPr marL="0" indent="0">
              <a:buNone/>
            </a:pPr>
            <a:r>
              <a:rPr lang="en-US" dirty="0"/>
              <a:t>Federal Habeas Statute 28 USC § 2241:</a:t>
            </a:r>
          </a:p>
          <a:p>
            <a:pPr marL="0" indent="0">
              <a:buNone/>
            </a:pPr>
            <a:r>
              <a:rPr lang="en-US" dirty="0"/>
              <a:t>(c)  The writ of habeas corpus shall not extend to a prisoner unless--</a:t>
            </a:r>
          </a:p>
          <a:p>
            <a:pPr marL="0" indent="0">
              <a:buNone/>
            </a:pPr>
            <a:r>
              <a:rPr lang="en-US" dirty="0"/>
              <a:t>(1)  He is in custody under or by color of the authority of the United States or is committed for trial before some court thereof;  or</a:t>
            </a:r>
          </a:p>
          <a:p>
            <a:pPr marL="0" indent="0">
              <a:buNone/>
            </a:pPr>
            <a:r>
              <a:rPr lang="en-US" dirty="0"/>
              <a:t>(2)  He is in custody for an act done or omitted in pursuance of an Act of Congress, or an order, process, judgment or decree of a court or judge of the United States;  or</a:t>
            </a:r>
          </a:p>
          <a:p>
            <a:pPr marL="0" indent="0">
              <a:buNone/>
            </a:pPr>
            <a:r>
              <a:rPr lang="en-US" dirty="0"/>
              <a:t>(3)  He is in custody in violation of the Constitution or laws or treaties of the United States;  or</a:t>
            </a:r>
          </a:p>
          <a:p>
            <a:pPr marL="0" indent="0">
              <a:buNone/>
            </a:pPr>
            <a:r>
              <a:rPr lang="en-US" dirty="0"/>
              <a:t>(4)  He, being a citizen of a foreign state and domiciled therein is in custody for an act done or omitted under any alleged right, title, authority, privilege, protection, or exemption claimed under the commission, order or sanction of any foreign state, or under color thereof, the validity and effect of which depend upon the law of nations;  or</a:t>
            </a:r>
          </a:p>
          <a:p>
            <a:pPr marL="0" indent="0">
              <a:buNone/>
            </a:pPr>
            <a:r>
              <a:rPr lang="en-US" dirty="0"/>
              <a:t>(5)  It is necessary to bring him into court to testify or for trial.</a:t>
            </a:r>
          </a:p>
        </p:txBody>
      </p:sp>
    </p:spTree>
    <p:extLst>
      <p:ext uri="{BB962C8B-B14F-4D97-AF65-F5344CB8AC3E}">
        <p14:creationId xmlns:p14="http://schemas.microsoft.com/office/powerpoint/2010/main" val="3708515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EBA6E-2988-4BE7-995B-549A25E52085}"/>
              </a:ext>
            </a:extLst>
          </p:cNvPr>
          <p:cNvSpPr>
            <a:spLocks noGrp="1"/>
          </p:cNvSpPr>
          <p:nvPr>
            <p:ph type="title"/>
          </p:nvPr>
        </p:nvSpPr>
        <p:spPr/>
        <p:txBody>
          <a:bodyPr/>
          <a:lstStyle/>
          <a:p>
            <a:r>
              <a:rPr lang="en-US" dirty="0"/>
              <a:t>Challenge to custody</a:t>
            </a:r>
          </a:p>
        </p:txBody>
      </p:sp>
      <p:sp>
        <p:nvSpPr>
          <p:cNvPr id="3" name="Content Placeholder 2">
            <a:extLst>
              <a:ext uri="{FF2B5EF4-FFF2-40B4-BE49-F238E27FC236}">
                <a16:creationId xmlns:a16="http://schemas.microsoft.com/office/drawing/2014/main" id="{60AB61A7-78D2-41C3-AB3D-A8B1FD5B78AF}"/>
              </a:ext>
            </a:extLst>
          </p:cNvPr>
          <p:cNvSpPr>
            <a:spLocks noGrp="1"/>
          </p:cNvSpPr>
          <p:nvPr>
            <p:ph idx="1"/>
          </p:nvPr>
        </p:nvSpPr>
        <p:spPr/>
        <p:txBody>
          <a:bodyPr/>
          <a:lstStyle/>
          <a:p>
            <a:r>
              <a:rPr lang="en-US" dirty="0"/>
              <a:t>The section that is most relevant will be challenging the individual’s detention under section (3) that the person is in custody in violation of the Constitution or laws or treaties of the United States.</a:t>
            </a:r>
          </a:p>
          <a:p>
            <a:r>
              <a:rPr lang="en-US" dirty="0"/>
              <a:t>Common reasons to challenge detention: </a:t>
            </a:r>
          </a:p>
          <a:p>
            <a:pPr lvl="1"/>
            <a:r>
              <a:rPr lang="en-US" dirty="0"/>
              <a:t>Prolonged detention</a:t>
            </a:r>
          </a:p>
          <a:p>
            <a:pPr lvl="1"/>
            <a:r>
              <a:rPr lang="en-US" dirty="0"/>
              <a:t>Denial of Bond after Review by BIA</a:t>
            </a:r>
          </a:p>
        </p:txBody>
      </p:sp>
    </p:spTree>
    <p:extLst>
      <p:ext uri="{BB962C8B-B14F-4D97-AF65-F5344CB8AC3E}">
        <p14:creationId xmlns:p14="http://schemas.microsoft.com/office/powerpoint/2010/main" val="6135458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7044</TotalTime>
  <Words>877</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I didn’t shoot the sheriff, but I cannot be released from custody</vt:lpstr>
      <vt:lpstr>Matter of M-S-, 27 I&amp;N Dec. 509 (A.G. 2019) </vt:lpstr>
      <vt:lpstr>Padilla v. ICE, No. 2:18-cv-928 MJP (W.D. Wash. filed June 25, 2018) </vt:lpstr>
      <vt:lpstr>Nielsen v. Preap, No. 16-1363, 586 U.S. ___ (2019)  </vt:lpstr>
      <vt:lpstr>Parole Request for release</vt:lpstr>
      <vt:lpstr>Other types of parole request: </vt:lpstr>
      <vt:lpstr>2009 ICE Parole Directive requirements</vt:lpstr>
      <vt:lpstr>When/how to file a habeas</vt:lpstr>
      <vt:lpstr>Challenge to custody</vt:lpstr>
      <vt:lpstr>Nuts and bolts of filing</vt:lpstr>
      <vt:lpstr>Relevant case law challenging detention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didn’t shoot the sheriff, but I cannot be released from custody</dc:title>
  <dc:creator>Belinda Arroyo</dc:creator>
  <cp:lastModifiedBy>Belinda Arroyo</cp:lastModifiedBy>
  <cp:revision>13</cp:revision>
  <dcterms:created xsi:type="dcterms:W3CDTF">2019-10-30T17:25:52Z</dcterms:created>
  <dcterms:modified xsi:type="dcterms:W3CDTF">2019-11-07T23:01:30Z</dcterms:modified>
</cp:coreProperties>
</file>