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747" r:id="rId2"/>
  </p:sldMasterIdLst>
  <p:notesMasterIdLst>
    <p:notesMasterId r:id="rId60"/>
  </p:notesMasterIdLst>
  <p:sldIdLst>
    <p:sldId id="305" r:id="rId3"/>
    <p:sldId id="306"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56" r:id="rId26"/>
    <p:sldId id="257" r:id="rId27"/>
    <p:sldId id="258" r:id="rId28"/>
    <p:sldId id="259" r:id="rId29"/>
    <p:sldId id="260" r:id="rId30"/>
    <p:sldId id="261" r:id="rId31"/>
    <p:sldId id="262" r:id="rId32"/>
    <p:sldId id="263" r:id="rId33"/>
    <p:sldId id="264" r:id="rId34"/>
    <p:sldId id="265" r:id="rId35"/>
    <p:sldId id="266" r:id="rId36"/>
    <p:sldId id="267" r:id="rId37"/>
    <p:sldId id="268" r:id="rId38"/>
    <p:sldId id="269" r:id="rId39"/>
    <p:sldId id="291" r:id="rId40"/>
    <p:sldId id="294" r:id="rId41"/>
    <p:sldId id="292" r:id="rId42"/>
    <p:sldId id="293" r:id="rId43"/>
    <p:sldId id="295" r:id="rId44"/>
    <p:sldId id="296" r:id="rId45"/>
    <p:sldId id="308" r:id="rId46"/>
    <p:sldId id="303" r:id="rId47"/>
    <p:sldId id="309" r:id="rId48"/>
    <p:sldId id="297" r:id="rId49"/>
    <p:sldId id="301" r:id="rId50"/>
    <p:sldId id="304" r:id="rId51"/>
    <p:sldId id="310" r:id="rId52"/>
    <p:sldId id="311" r:id="rId53"/>
    <p:sldId id="313" r:id="rId54"/>
    <p:sldId id="314" r:id="rId55"/>
    <p:sldId id="312" r:id="rId56"/>
    <p:sldId id="300" r:id="rId57"/>
    <p:sldId id="302" r:id="rId58"/>
    <p:sldId id="307" r:id="rId5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60"/>
  </p:normalViewPr>
  <p:slideViewPr>
    <p:cSldViewPr snapToGrid="0">
      <p:cViewPr>
        <p:scale>
          <a:sx n="113" d="100"/>
          <a:sy n="113" d="100"/>
        </p:scale>
        <p:origin x="174"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CB98CE-94B8-4A23-B05E-538ACEB1156F}" type="doc">
      <dgm:prSet loTypeId="urn:microsoft.com/office/officeart/2005/8/layout/hProcess11" loCatId="process" qsTypeId="urn:microsoft.com/office/officeart/2005/8/quickstyle/simple1" qsCatId="simple" csTypeId="urn:microsoft.com/office/officeart/2005/8/colors/accent1_2" csCatId="accent1" phldr="1"/>
      <dgm:spPr/>
    </dgm:pt>
    <dgm:pt modelId="{A1CB4FF0-A584-4F1B-99AD-88FBAE3A3100}">
      <dgm:prSet phldrT="[Text]"/>
      <dgm:spPr/>
      <dgm:t>
        <a:bodyPr/>
        <a:lstStyle/>
        <a:p>
          <a:r>
            <a:rPr lang="en-US" dirty="0"/>
            <a:t>Matter of Acosta (BIA 1985)</a:t>
          </a:r>
        </a:p>
      </dgm:t>
    </dgm:pt>
    <dgm:pt modelId="{82F06EE7-07FD-498D-B4E5-FE615631ED29}" type="parTrans" cxnId="{4CA647B6-C5C0-415A-BF96-7D7D0E128991}">
      <dgm:prSet/>
      <dgm:spPr/>
      <dgm:t>
        <a:bodyPr/>
        <a:lstStyle/>
        <a:p>
          <a:endParaRPr lang="en-US"/>
        </a:p>
      </dgm:t>
    </dgm:pt>
    <dgm:pt modelId="{E76BA74B-C1FD-494E-8E11-1230D0EFEA38}" type="sibTrans" cxnId="{4CA647B6-C5C0-415A-BF96-7D7D0E128991}">
      <dgm:prSet/>
      <dgm:spPr/>
      <dgm:t>
        <a:bodyPr/>
        <a:lstStyle/>
        <a:p>
          <a:endParaRPr lang="en-US"/>
        </a:p>
      </dgm:t>
    </dgm:pt>
    <dgm:pt modelId="{CE57BE2E-9ADC-4622-A119-F7E9590FB36E}">
      <dgm:prSet phldrT="[Text]"/>
      <dgm:spPr/>
      <dgm:t>
        <a:bodyPr/>
        <a:lstStyle/>
        <a:p>
          <a:r>
            <a:rPr lang="en-US" dirty="0"/>
            <a:t>Matter of A-R-C-G- (BIA 2014)</a:t>
          </a:r>
        </a:p>
      </dgm:t>
    </dgm:pt>
    <dgm:pt modelId="{93862AD6-400E-4A98-B46E-4CAB6E2D2D16}" type="parTrans" cxnId="{EF569DEA-833E-4C79-A663-4066A6DD38C4}">
      <dgm:prSet/>
      <dgm:spPr/>
      <dgm:t>
        <a:bodyPr/>
        <a:lstStyle/>
        <a:p>
          <a:endParaRPr lang="en-US"/>
        </a:p>
      </dgm:t>
    </dgm:pt>
    <dgm:pt modelId="{236CBAEB-84BC-48DD-BCA8-2C439329E159}" type="sibTrans" cxnId="{EF569DEA-833E-4C79-A663-4066A6DD38C4}">
      <dgm:prSet/>
      <dgm:spPr/>
      <dgm:t>
        <a:bodyPr/>
        <a:lstStyle/>
        <a:p>
          <a:endParaRPr lang="en-US"/>
        </a:p>
      </dgm:t>
    </dgm:pt>
    <dgm:pt modelId="{F8315C9C-F749-44F8-B964-0F397F2D99B8}">
      <dgm:prSet phldrT="[Text]"/>
      <dgm:spPr/>
      <dgm:t>
        <a:bodyPr/>
        <a:lstStyle/>
        <a:p>
          <a:r>
            <a:rPr lang="en-US" dirty="0"/>
            <a:t>Matter of A-B- (A.G. 2018)</a:t>
          </a:r>
        </a:p>
      </dgm:t>
    </dgm:pt>
    <dgm:pt modelId="{3E88D382-3A3E-4EB0-84FA-0A69125F0269}" type="parTrans" cxnId="{3E8A560F-08DE-465F-82A3-497E61BAE55E}">
      <dgm:prSet/>
      <dgm:spPr/>
      <dgm:t>
        <a:bodyPr/>
        <a:lstStyle/>
        <a:p>
          <a:endParaRPr lang="en-US"/>
        </a:p>
      </dgm:t>
    </dgm:pt>
    <dgm:pt modelId="{8CB3D885-ABCE-4249-ACCE-E0CB3884AA2C}" type="sibTrans" cxnId="{3E8A560F-08DE-465F-82A3-497E61BAE55E}">
      <dgm:prSet/>
      <dgm:spPr/>
      <dgm:t>
        <a:bodyPr/>
        <a:lstStyle/>
        <a:p>
          <a:endParaRPr lang="en-US"/>
        </a:p>
      </dgm:t>
    </dgm:pt>
    <dgm:pt modelId="{3DEE1DF1-83A6-4573-8A60-8C96AAAC9625}">
      <dgm:prSet phldrT="[Text]"/>
      <dgm:spPr/>
      <dgm:t>
        <a:bodyPr/>
        <a:lstStyle/>
        <a:p>
          <a:r>
            <a:rPr lang="en-US" dirty="0"/>
            <a:t>Matters of S-E-G- and E-A-G- </a:t>
          </a:r>
        </a:p>
        <a:p>
          <a:r>
            <a:rPr lang="en-US" dirty="0"/>
            <a:t>(BIA 2008)</a:t>
          </a:r>
        </a:p>
      </dgm:t>
    </dgm:pt>
    <dgm:pt modelId="{36A57216-46F0-40F4-8F0F-FE0271FD96F8}" type="parTrans" cxnId="{0E15896D-7943-4407-8425-B51187B5E04A}">
      <dgm:prSet/>
      <dgm:spPr/>
      <dgm:t>
        <a:bodyPr/>
        <a:lstStyle/>
        <a:p>
          <a:endParaRPr lang="en-US"/>
        </a:p>
      </dgm:t>
    </dgm:pt>
    <dgm:pt modelId="{352C0BAB-42E7-4F1F-82EC-6EF179B4AEAC}" type="sibTrans" cxnId="{0E15896D-7943-4407-8425-B51187B5E04A}">
      <dgm:prSet/>
      <dgm:spPr/>
      <dgm:t>
        <a:bodyPr/>
        <a:lstStyle/>
        <a:p>
          <a:endParaRPr lang="en-US"/>
        </a:p>
      </dgm:t>
    </dgm:pt>
    <dgm:pt modelId="{86971482-ECFB-498F-8A44-E602456C709F}">
      <dgm:prSet phldrT="[Text]"/>
      <dgm:spPr/>
      <dgm:t>
        <a:bodyPr/>
        <a:lstStyle/>
        <a:p>
          <a:r>
            <a:rPr lang="en-US" dirty="0"/>
            <a:t>Matters of M-E-V-G- and W-G-R- </a:t>
          </a:r>
        </a:p>
        <a:p>
          <a:r>
            <a:rPr lang="en-US" dirty="0"/>
            <a:t>(BIA 2014)</a:t>
          </a:r>
        </a:p>
      </dgm:t>
    </dgm:pt>
    <dgm:pt modelId="{DD440730-B7A7-47EE-B631-FBEDDD314B8B}" type="parTrans" cxnId="{032AE581-DA85-4392-B2C8-D5F0100DA5D5}">
      <dgm:prSet/>
      <dgm:spPr/>
      <dgm:t>
        <a:bodyPr/>
        <a:lstStyle/>
        <a:p>
          <a:endParaRPr lang="en-US"/>
        </a:p>
      </dgm:t>
    </dgm:pt>
    <dgm:pt modelId="{81257EDC-023C-4903-B023-6D402A9D9252}" type="sibTrans" cxnId="{032AE581-DA85-4392-B2C8-D5F0100DA5D5}">
      <dgm:prSet/>
      <dgm:spPr/>
      <dgm:t>
        <a:bodyPr/>
        <a:lstStyle/>
        <a:p>
          <a:endParaRPr lang="en-US"/>
        </a:p>
      </dgm:t>
    </dgm:pt>
    <dgm:pt modelId="{E52CB576-AE46-44B6-BF95-A8CBD5B839DB}">
      <dgm:prSet phldrT="[Text]"/>
      <dgm:spPr/>
      <dgm:t>
        <a:bodyPr/>
        <a:lstStyle/>
        <a:p>
          <a:r>
            <a:rPr lang="en-US" dirty="0"/>
            <a:t>Matter of L-E-A (A.G. 2019)</a:t>
          </a:r>
        </a:p>
      </dgm:t>
    </dgm:pt>
    <dgm:pt modelId="{06F6F7C4-C0B3-4CFC-B0F7-9896DBF47936}" type="parTrans" cxnId="{8C611E80-8754-4556-BF74-47C5C571FA23}">
      <dgm:prSet/>
      <dgm:spPr/>
      <dgm:t>
        <a:bodyPr/>
        <a:lstStyle/>
        <a:p>
          <a:endParaRPr lang="en-US"/>
        </a:p>
      </dgm:t>
    </dgm:pt>
    <dgm:pt modelId="{627501FE-EB36-4766-B734-659EDABD898D}" type="sibTrans" cxnId="{8C611E80-8754-4556-BF74-47C5C571FA23}">
      <dgm:prSet/>
      <dgm:spPr/>
      <dgm:t>
        <a:bodyPr/>
        <a:lstStyle/>
        <a:p>
          <a:endParaRPr lang="en-US"/>
        </a:p>
      </dgm:t>
    </dgm:pt>
    <dgm:pt modelId="{4DD0DDEF-32BD-491A-A84A-D8781CC16BD7}" type="pres">
      <dgm:prSet presAssocID="{C1CB98CE-94B8-4A23-B05E-538ACEB1156F}" presName="Name0" presStyleCnt="0">
        <dgm:presLayoutVars>
          <dgm:dir/>
          <dgm:resizeHandles val="exact"/>
        </dgm:presLayoutVars>
      </dgm:prSet>
      <dgm:spPr/>
    </dgm:pt>
    <dgm:pt modelId="{5CB81042-CB2B-4712-8443-AF219A0534B6}" type="pres">
      <dgm:prSet presAssocID="{C1CB98CE-94B8-4A23-B05E-538ACEB1156F}" presName="arrow" presStyleLbl="bgShp" presStyleIdx="0" presStyleCnt="1" custLinFactNeighborX="-404" custLinFactNeighborY="1471"/>
      <dgm:spPr/>
    </dgm:pt>
    <dgm:pt modelId="{6406B6B2-E26C-4882-8342-001D274C88D1}" type="pres">
      <dgm:prSet presAssocID="{C1CB98CE-94B8-4A23-B05E-538ACEB1156F}" presName="points" presStyleCnt="0"/>
      <dgm:spPr/>
    </dgm:pt>
    <dgm:pt modelId="{01507D1C-CF8C-4F7B-9A82-E611138FDCB0}" type="pres">
      <dgm:prSet presAssocID="{A1CB4FF0-A584-4F1B-99AD-88FBAE3A3100}" presName="compositeA" presStyleCnt="0"/>
      <dgm:spPr/>
    </dgm:pt>
    <dgm:pt modelId="{98B3C3BD-C053-4AEB-9AAD-EB7173743FC4}" type="pres">
      <dgm:prSet presAssocID="{A1CB4FF0-A584-4F1B-99AD-88FBAE3A3100}" presName="textA" presStyleLbl="revTx" presStyleIdx="0" presStyleCnt="6">
        <dgm:presLayoutVars>
          <dgm:bulletEnabled val="1"/>
        </dgm:presLayoutVars>
      </dgm:prSet>
      <dgm:spPr/>
    </dgm:pt>
    <dgm:pt modelId="{8AFF525D-93F3-4970-84DD-ACA0D2DD895A}" type="pres">
      <dgm:prSet presAssocID="{A1CB4FF0-A584-4F1B-99AD-88FBAE3A3100}" presName="circleA" presStyleLbl="node1" presStyleIdx="0" presStyleCnt="6"/>
      <dgm:spPr/>
    </dgm:pt>
    <dgm:pt modelId="{18E64332-8188-41BD-BDA7-76FC0584638A}" type="pres">
      <dgm:prSet presAssocID="{A1CB4FF0-A584-4F1B-99AD-88FBAE3A3100}" presName="spaceA" presStyleCnt="0"/>
      <dgm:spPr/>
    </dgm:pt>
    <dgm:pt modelId="{98017A00-D256-451E-A87D-0AF5FD091242}" type="pres">
      <dgm:prSet presAssocID="{E76BA74B-C1FD-494E-8E11-1230D0EFEA38}" presName="space" presStyleCnt="0"/>
      <dgm:spPr/>
    </dgm:pt>
    <dgm:pt modelId="{C9228572-4593-4266-940B-4F6004F05EAF}" type="pres">
      <dgm:prSet presAssocID="{3DEE1DF1-83A6-4573-8A60-8C96AAAC9625}" presName="compositeB" presStyleCnt="0"/>
      <dgm:spPr/>
    </dgm:pt>
    <dgm:pt modelId="{76D94ACD-48CF-46AD-B948-ED52C57A8716}" type="pres">
      <dgm:prSet presAssocID="{3DEE1DF1-83A6-4573-8A60-8C96AAAC9625}" presName="textB" presStyleLbl="revTx" presStyleIdx="1" presStyleCnt="6">
        <dgm:presLayoutVars>
          <dgm:bulletEnabled val="1"/>
        </dgm:presLayoutVars>
      </dgm:prSet>
      <dgm:spPr/>
    </dgm:pt>
    <dgm:pt modelId="{D38BDC06-D461-4AA2-B393-F7B19E549EFB}" type="pres">
      <dgm:prSet presAssocID="{3DEE1DF1-83A6-4573-8A60-8C96AAAC9625}" presName="circleB" presStyleLbl="node1" presStyleIdx="1" presStyleCnt="6"/>
      <dgm:spPr/>
    </dgm:pt>
    <dgm:pt modelId="{F28D3446-A485-4998-B371-0A10BC8EA9BC}" type="pres">
      <dgm:prSet presAssocID="{3DEE1DF1-83A6-4573-8A60-8C96AAAC9625}" presName="spaceB" presStyleCnt="0"/>
      <dgm:spPr/>
    </dgm:pt>
    <dgm:pt modelId="{4AE23CDB-927C-49DF-AFFF-DA0729EB3500}" type="pres">
      <dgm:prSet presAssocID="{352C0BAB-42E7-4F1F-82EC-6EF179B4AEAC}" presName="space" presStyleCnt="0"/>
      <dgm:spPr/>
    </dgm:pt>
    <dgm:pt modelId="{F1FE715C-179C-4814-A7AE-0909FC6BCD8E}" type="pres">
      <dgm:prSet presAssocID="{86971482-ECFB-498F-8A44-E602456C709F}" presName="compositeA" presStyleCnt="0"/>
      <dgm:spPr/>
    </dgm:pt>
    <dgm:pt modelId="{5DFB0218-E17D-4248-B7E9-EB0F5AFBE037}" type="pres">
      <dgm:prSet presAssocID="{86971482-ECFB-498F-8A44-E602456C709F}" presName="textA" presStyleLbl="revTx" presStyleIdx="2" presStyleCnt="6">
        <dgm:presLayoutVars>
          <dgm:bulletEnabled val="1"/>
        </dgm:presLayoutVars>
      </dgm:prSet>
      <dgm:spPr/>
    </dgm:pt>
    <dgm:pt modelId="{4DD9D35B-EC36-4005-BC47-AE5BF3B23793}" type="pres">
      <dgm:prSet presAssocID="{86971482-ECFB-498F-8A44-E602456C709F}" presName="circleA" presStyleLbl="node1" presStyleIdx="2" presStyleCnt="6"/>
      <dgm:spPr/>
    </dgm:pt>
    <dgm:pt modelId="{E6A691FD-45CA-4371-B95E-CD95BD34E0ED}" type="pres">
      <dgm:prSet presAssocID="{86971482-ECFB-498F-8A44-E602456C709F}" presName="spaceA" presStyleCnt="0"/>
      <dgm:spPr/>
    </dgm:pt>
    <dgm:pt modelId="{368F4FBF-9BFE-4EB2-AF32-77B679BC9D6B}" type="pres">
      <dgm:prSet presAssocID="{81257EDC-023C-4903-B023-6D402A9D9252}" presName="space" presStyleCnt="0"/>
      <dgm:spPr/>
    </dgm:pt>
    <dgm:pt modelId="{ED34C7AF-7A14-4A4B-8851-D7D03BF9F234}" type="pres">
      <dgm:prSet presAssocID="{CE57BE2E-9ADC-4622-A119-F7E9590FB36E}" presName="compositeB" presStyleCnt="0"/>
      <dgm:spPr/>
    </dgm:pt>
    <dgm:pt modelId="{28C01C82-261E-4A2F-9A86-2D4356E568A0}" type="pres">
      <dgm:prSet presAssocID="{CE57BE2E-9ADC-4622-A119-F7E9590FB36E}" presName="textB" presStyleLbl="revTx" presStyleIdx="3" presStyleCnt="6">
        <dgm:presLayoutVars>
          <dgm:bulletEnabled val="1"/>
        </dgm:presLayoutVars>
      </dgm:prSet>
      <dgm:spPr/>
    </dgm:pt>
    <dgm:pt modelId="{121937F3-3DD2-4DD1-880A-15261F4C3347}" type="pres">
      <dgm:prSet presAssocID="{CE57BE2E-9ADC-4622-A119-F7E9590FB36E}" presName="circleB" presStyleLbl="node1" presStyleIdx="3" presStyleCnt="6"/>
      <dgm:spPr/>
    </dgm:pt>
    <dgm:pt modelId="{2BF82938-BE21-4B28-B28C-57505F5F5C93}" type="pres">
      <dgm:prSet presAssocID="{CE57BE2E-9ADC-4622-A119-F7E9590FB36E}" presName="spaceB" presStyleCnt="0"/>
      <dgm:spPr/>
    </dgm:pt>
    <dgm:pt modelId="{C0D920CB-2AD2-45BE-921F-C67E567DD408}" type="pres">
      <dgm:prSet presAssocID="{236CBAEB-84BC-48DD-BCA8-2C439329E159}" presName="space" presStyleCnt="0"/>
      <dgm:spPr/>
    </dgm:pt>
    <dgm:pt modelId="{4AD5C182-3538-4756-8B78-B4B1033EE4B0}" type="pres">
      <dgm:prSet presAssocID="{F8315C9C-F749-44F8-B964-0F397F2D99B8}" presName="compositeA" presStyleCnt="0"/>
      <dgm:spPr/>
    </dgm:pt>
    <dgm:pt modelId="{8B16877A-DC26-40FC-8252-0C4F668E7358}" type="pres">
      <dgm:prSet presAssocID="{F8315C9C-F749-44F8-B964-0F397F2D99B8}" presName="textA" presStyleLbl="revTx" presStyleIdx="4" presStyleCnt="6">
        <dgm:presLayoutVars>
          <dgm:bulletEnabled val="1"/>
        </dgm:presLayoutVars>
      </dgm:prSet>
      <dgm:spPr/>
    </dgm:pt>
    <dgm:pt modelId="{F20E42F6-7735-4CEE-9CBA-3AF60E261BD5}" type="pres">
      <dgm:prSet presAssocID="{F8315C9C-F749-44F8-B964-0F397F2D99B8}" presName="circleA" presStyleLbl="node1" presStyleIdx="4" presStyleCnt="6"/>
      <dgm:spPr/>
    </dgm:pt>
    <dgm:pt modelId="{0240036E-F347-4B14-AEAF-A444793C7C38}" type="pres">
      <dgm:prSet presAssocID="{F8315C9C-F749-44F8-B964-0F397F2D99B8}" presName="spaceA" presStyleCnt="0"/>
      <dgm:spPr/>
    </dgm:pt>
    <dgm:pt modelId="{319DF953-8040-4260-B4AD-276277EF6068}" type="pres">
      <dgm:prSet presAssocID="{8CB3D885-ABCE-4249-ACCE-E0CB3884AA2C}" presName="space" presStyleCnt="0"/>
      <dgm:spPr/>
    </dgm:pt>
    <dgm:pt modelId="{6D58FB25-B5D5-4403-9F09-9355B1F8FE2A}" type="pres">
      <dgm:prSet presAssocID="{E52CB576-AE46-44B6-BF95-A8CBD5B839DB}" presName="compositeB" presStyleCnt="0"/>
      <dgm:spPr/>
    </dgm:pt>
    <dgm:pt modelId="{6228F1AE-5311-466B-B504-8EEAFD1AD63A}" type="pres">
      <dgm:prSet presAssocID="{E52CB576-AE46-44B6-BF95-A8CBD5B839DB}" presName="textB" presStyleLbl="revTx" presStyleIdx="5" presStyleCnt="6">
        <dgm:presLayoutVars>
          <dgm:bulletEnabled val="1"/>
        </dgm:presLayoutVars>
      </dgm:prSet>
      <dgm:spPr/>
    </dgm:pt>
    <dgm:pt modelId="{D5EB8435-FA89-472C-8674-375779999E03}" type="pres">
      <dgm:prSet presAssocID="{E52CB576-AE46-44B6-BF95-A8CBD5B839DB}" presName="circleB" presStyleLbl="node1" presStyleIdx="5" presStyleCnt="6"/>
      <dgm:spPr/>
    </dgm:pt>
    <dgm:pt modelId="{3E9B469B-E8F0-408F-8F36-ABC283DAC839}" type="pres">
      <dgm:prSet presAssocID="{E52CB576-AE46-44B6-BF95-A8CBD5B839DB}" presName="spaceB" presStyleCnt="0"/>
      <dgm:spPr/>
    </dgm:pt>
  </dgm:ptLst>
  <dgm:cxnLst>
    <dgm:cxn modelId="{3E8A560F-08DE-465F-82A3-497E61BAE55E}" srcId="{C1CB98CE-94B8-4A23-B05E-538ACEB1156F}" destId="{F8315C9C-F749-44F8-B964-0F397F2D99B8}" srcOrd="4" destOrd="0" parTransId="{3E88D382-3A3E-4EB0-84FA-0A69125F0269}" sibTransId="{8CB3D885-ABCE-4249-ACCE-E0CB3884AA2C}"/>
    <dgm:cxn modelId="{BC9D6C23-0472-4804-8DC9-6A46D8C86F90}" type="presOf" srcId="{86971482-ECFB-498F-8A44-E602456C709F}" destId="{5DFB0218-E17D-4248-B7E9-EB0F5AFBE037}" srcOrd="0" destOrd="0" presId="urn:microsoft.com/office/officeart/2005/8/layout/hProcess11"/>
    <dgm:cxn modelId="{261A0E66-9DF2-40AB-BEC6-7845216796BE}" type="presOf" srcId="{C1CB98CE-94B8-4A23-B05E-538ACEB1156F}" destId="{4DD0DDEF-32BD-491A-A84A-D8781CC16BD7}" srcOrd="0" destOrd="0" presId="urn:microsoft.com/office/officeart/2005/8/layout/hProcess11"/>
    <dgm:cxn modelId="{0E15896D-7943-4407-8425-B51187B5E04A}" srcId="{C1CB98CE-94B8-4A23-B05E-538ACEB1156F}" destId="{3DEE1DF1-83A6-4573-8A60-8C96AAAC9625}" srcOrd="1" destOrd="0" parTransId="{36A57216-46F0-40F4-8F0F-FE0271FD96F8}" sibTransId="{352C0BAB-42E7-4F1F-82EC-6EF179B4AEAC}"/>
    <dgm:cxn modelId="{D6497570-9C77-4315-93F1-6E7EFFBD2D1C}" type="presOf" srcId="{3DEE1DF1-83A6-4573-8A60-8C96AAAC9625}" destId="{76D94ACD-48CF-46AD-B948-ED52C57A8716}" srcOrd="0" destOrd="0" presId="urn:microsoft.com/office/officeart/2005/8/layout/hProcess11"/>
    <dgm:cxn modelId="{4DAA377F-55D5-485E-87AF-25C94802E3F4}" type="presOf" srcId="{F8315C9C-F749-44F8-B964-0F397F2D99B8}" destId="{8B16877A-DC26-40FC-8252-0C4F668E7358}" srcOrd="0" destOrd="0" presId="urn:microsoft.com/office/officeart/2005/8/layout/hProcess11"/>
    <dgm:cxn modelId="{8C611E80-8754-4556-BF74-47C5C571FA23}" srcId="{C1CB98CE-94B8-4A23-B05E-538ACEB1156F}" destId="{E52CB576-AE46-44B6-BF95-A8CBD5B839DB}" srcOrd="5" destOrd="0" parTransId="{06F6F7C4-C0B3-4CFC-B0F7-9896DBF47936}" sibTransId="{627501FE-EB36-4766-B734-659EDABD898D}"/>
    <dgm:cxn modelId="{032AE581-DA85-4392-B2C8-D5F0100DA5D5}" srcId="{C1CB98CE-94B8-4A23-B05E-538ACEB1156F}" destId="{86971482-ECFB-498F-8A44-E602456C709F}" srcOrd="2" destOrd="0" parTransId="{DD440730-B7A7-47EE-B631-FBEDDD314B8B}" sibTransId="{81257EDC-023C-4903-B023-6D402A9D9252}"/>
    <dgm:cxn modelId="{D5430F88-818F-484D-B3F1-3F55B0FE5F3F}" type="presOf" srcId="{CE57BE2E-9ADC-4622-A119-F7E9590FB36E}" destId="{28C01C82-261E-4A2F-9A86-2D4356E568A0}" srcOrd="0" destOrd="0" presId="urn:microsoft.com/office/officeart/2005/8/layout/hProcess11"/>
    <dgm:cxn modelId="{4CA647B6-C5C0-415A-BF96-7D7D0E128991}" srcId="{C1CB98CE-94B8-4A23-B05E-538ACEB1156F}" destId="{A1CB4FF0-A584-4F1B-99AD-88FBAE3A3100}" srcOrd="0" destOrd="0" parTransId="{82F06EE7-07FD-498D-B4E5-FE615631ED29}" sibTransId="{E76BA74B-C1FD-494E-8E11-1230D0EFEA38}"/>
    <dgm:cxn modelId="{AB33B2C0-2055-41C9-863E-BA77ABC00D33}" type="presOf" srcId="{A1CB4FF0-A584-4F1B-99AD-88FBAE3A3100}" destId="{98B3C3BD-C053-4AEB-9AAD-EB7173743FC4}" srcOrd="0" destOrd="0" presId="urn:microsoft.com/office/officeart/2005/8/layout/hProcess11"/>
    <dgm:cxn modelId="{04DD6EDC-BE95-4BE9-86A7-F09C936286BC}" type="presOf" srcId="{E52CB576-AE46-44B6-BF95-A8CBD5B839DB}" destId="{6228F1AE-5311-466B-B504-8EEAFD1AD63A}" srcOrd="0" destOrd="0" presId="urn:microsoft.com/office/officeart/2005/8/layout/hProcess11"/>
    <dgm:cxn modelId="{EF569DEA-833E-4C79-A663-4066A6DD38C4}" srcId="{C1CB98CE-94B8-4A23-B05E-538ACEB1156F}" destId="{CE57BE2E-9ADC-4622-A119-F7E9590FB36E}" srcOrd="3" destOrd="0" parTransId="{93862AD6-400E-4A98-B46E-4CAB6E2D2D16}" sibTransId="{236CBAEB-84BC-48DD-BCA8-2C439329E159}"/>
    <dgm:cxn modelId="{BE96539B-ED3B-48A9-AD6B-1585C4D2E471}" type="presParOf" srcId="{4DD0DDEF-32BD-491A-A84A-D8781CC16BD7}" destId="{5CB81042-CB2B-4712-8443-AF219A0534B6}" srcOrd="0" destOrd="0" presId="urn:microsoft.com/office/officeart/2005/8/layout/hProcess11"/>
    <dgm:cxn modelId="{518885B4-73FF-469B-B7B2-492A3A77A43F}" type="presParOf" srcId="{4DD0DDEF-32BD-491A-A84A-D8781CC16BD7}" destId="{6406B6B2-E26C-4882-8342-001D274C88D1}" srcOrd="1" destOrd="0" presId="urn:microsoft.com/office/officeart/2005/8/layout/hProcess11"/>
    <dgm:cxn modelId="{884BF7DA-4D7C-4ED3-837C-736FDDA47608}" type="presParOf" srcId="{6406B6B2-E26C-4882-8342-001D274C88D1}" destId="{01507D1C-CF8C-4F7B-9A82-E611138FDCB0}" srcOrd="0" destOrd="0" presId="urn:microsoft.com/office/officeart/2005/8/layout/hProcess11"/>
    <dgm:cxn modelId="{240EDDDB-73F0-4071-8B04-7D2673BEDC5B}" type="presParOf" srcId="{01507D1C-CF8C-4F7B-9A82-E611138FDCB0}" destId="{98B3C3BD-C053-4AEB-9AAD-EB7173743FC4}" srcOrd="0" destOrd="0" presId="urn:microsoft.com/office/officeart/2005/8/layout/hProcess11"/>
    <dgm:cxn modelId="{5EFF0117-F68A-4E9B-9B6F-FD02F2C07375}" type="presParOf" srcId="{01507D1C-CF8C-4F7B-9A82-E611138FDCB0}" destId="{8AFF525D-93F3-4970-84DD-ACA0D2DD895A}" srcOrd="1" destOrd="0" presId="urn:microsoft.com/office/officeart/2005/8/layout/hProcess11"/>
    <dgm:cxn modelId="{4B7648F5-90E1-4325-A7A5-08D2DFD63A4D}" type="presParOf" srcId="{01507D1C-CF8C-4F7B-9A82-E611138FDCB0}" destId="{18E64332-8188-41BD-BDA7-76FC0584638A}" srcOrd="2" destOrd="0" presId="urn:microsoft.com/office/officeart/2005/8/layout/hProcess11"/>
    <dgm:cxn modelId="{0D2729ED-9C7D-46C6-935A-3C372DFEDE78}" type="presParOf" srcId="{6406B6B2-E26C-4882-8342-001D274C88D1}" destId="{98017A00-D256-451E-A87D-0AF5FD091242}" srcOrd="1" destOrd="0" presId="urn:microsoft.com/office/officeart/2005/8/layout/hProcess11"/>
    <dgm:cxn modelId="{BC103F30-458A-4C8E-9DCF-89414633DAFD}" type="presParOf" srcId="{6406B6B2-E26C-4882-8342-001D274C88D1}" destId="{C9228572-4593-4266-940B-4F6004F05EAF}" srcOrd="2" destOrd="0" presId="urn:microsoft.com/office/officeart/2005/8/layout/hProcess11"/>
    <dgm:cxn modelId="{F1CCB2AE-C5DD-4E17-A776-CD8457660B12}" type="presParOf" srcId="{C9228572-4593-4266-940B-4F6004F05EAF}" destId="{76D94ACD-48CF-46AD-B948-ED52C57A8716}" srcOrd="0" destOrd="0" presId="urn:microsoft.com/office/officeart/2005/8/layout/hProcess11"/>
    <dgm:cxn modelId="{FADCE2F2-EA98-486D-8268-60FD8D284857}" type="presParOf" srcId="{C9228572-4593-4266-940B-4F6004F05EAF}" destId="{D38BDC06-D461-4AA2-B393-F7B19E549EFB}" srcOrd="1" destOrd="0" presId="urn:microsoft.com/office/officeart/2005/8/layout/hProcess11"/>
    <dgm:cxn modelId="{27D7CD4E-D535-47BF-A22D-9E973CEAA1EF}" type="presParOf" srcId="{C9228572-4593-4266-940B-4F6004F05EAF}" destId="{F28D3446-A485-4998-B371-0A10BC8EA9BC}" srcOrd="2" destOrd="0" presId="urn:microsoft.com/office/officeart/2005/8/layout/hProcess11"/>
    <dgm:cxn modelId="{5129DFDA-B607-41CA-9F38-B303F1436C27}" type="presParOf" srcId="{6406B6B2-E26C-4882-8342-001D274C88D1}" destId="{4AE23CDB-927C-49DF-AFFF-DA0729EB3500}" srcOrd="3" destOrd="0" presId="urn:microsoft.com/office/officeart/2005/8/layout/hProcess11"/>
    <dgm:cxn modelId="{AFF81BDF-7A59-4A39-B44C-F65F3D144122}" type="presParOf" srcId="{6406B6B2-E26C-4882-8342-001D274C88D1}" destId="{F1FE715C-179C-4814-A7AE-0909FC6BCD8E}" srcOrd="4" destOrd="0" presId="urn:microsoft.com/office/officeart/2005/8/layout/hProcess11"/>
    <dgm:cxn modelId="{BE44B3F2-21B0-47F4-BCD5-755168469061}" type="presParOf" srcId="{F1FE715C-179C-4814-A7AE-0909FC6BCD8E}" destId="{5DFB0218-E17D-4248-B7E9-EB0F5AFBE037}" srcOrd="0" destOrd="0" presId="urn:microsoft.com/office/officeart/2005/8/layout/hProcess11"/>
    <dgm:cxn modelId="{B577C2AE-9F35-4B0E-8122-640CCCEC5113}" type="presParOf" srcId="{F1FE715C-179C-4814-A7AE-0909FC6BCD8E}" destId="{4DD9D35B-EC36-4005-BC47-AE5BF3B23793}" srcOrd="1" destOrd="0" presId="urn:microsoft.com/office/officeart/2005/8/layout/hProcess11"/>
    <dgm:cxn modelId="{F092BF38-A7ED-416B-A1EE-46AA9B30CD64}" type="presParOf" srcId="{F1FE715C-179C-4814-A7AE-0909FC6BCD8E}" destId="{E6A691FD-45CA-4371-B95E-CD95BD34E0ED}" srcOrd="2" destOrd="0" presId="urn:microsoft.com/office/officeart/2005/8/layout/hProcess11"/>
    <dgm:cxn modelId="{5D1F7B45-DC59-4967-B2D6-CB1851ECC182}" type="presParOf" srcId="{6406B6B2-E26C-4882-8342-001D274C88D1}" destId="{368F4FBF-9BFE-4EB2-AF32-77B679BC9D6B}" srcOrd="5" destOrd="0" presId="urn:microsoft.com/office/officeart/2005/8/layout/hProcess11"/>
    <dgm:cxn modelId="{1916D6F0-E8B7-4907-9BED-CFBC79C444DF}" type="presParOf" srcId="{6406B6B2-E26C-4882-8342-001D274C88D1}" destId="{ED34C7AF-7A14-4A4B-8851-D7D03BF9F234}" srcOrd="6" destOrd="0" presId="urn:microsoft.com/office/officeart/2005/8/layout/hProcess11"/>
    <dgm:cxn modelId="{A5509AFE-5D44-4C71-A1F9-1133FA3F98FD}" type="presParOf" srcId="{ED34C7AF-7A14-4A4B-8851-D7D03BF9F234}" destId="{28C01C82-261E-4A2F-9A86-2D4356E568A0}" srcOrd="0" destOrd="0" presId="urn:microsoft.com/office/officeart/2005/8/layout/hProcess11"/>
    <dgm:cxn modelId="{998B94AB-36AB-452B-B781-863F02BF2DD9}" type="presParOf" srcId="{ED34C7AF-7A14-4A4B-8851-D7D03BF9F234}" destId="{121937F3-3DD2-4DD1-880A-15261F4C3347}" srcOrd="1" destOrd="0" presId="urn:microsoft.com/office/officeart/2005/8/layout/hProcess11"/>
    <dgm:cxn modelId="{CC282F23-9109-481E-8974-3466F8CA3E01}" type="presParOf" srcId="{ED34C7AF-7A14-4A4B-8851-D7D03BF9F234}" destId="{2BF82938-BE21-4B28-B28C-57505F5F5C93}" srcOrd="2" destOrd="0" presId="urn:microsoft.com/office/officeart/2005/8/layout/hProcess11"/>
    <dgm:cxn modelId="{88F1813F-00BF-47AA-A55F-643CFBA23EE9}" type="presParOf" srcId="{6406B6B2-E26C-4882-8342-001D274C88D1}" destId="{C0D920CB-2AD2-45BE-921F-C67E567DD408}" srcOrd="7" destOrd="0" presId="urn:microsoft.com/office/officeart/2005/8/layout/hProcess11"/>
    <dgm:cxn modelId="{E24F9B79-7D5D-4C73-89F5-F535D95FCAF1}" type="presParOf" srcId="{6406B6B2-E26C-4882-8342-001D274C88D1}" destId="{4AD5C182-3538-4756-8B78-B4B1033EE4B0}" srcOrd="8" destOrd="0" presId="urn:microsoft.com/office/officeart/2005/8/layout/hProcess11"/>
    <dgm:cxn modelId="{D9B45220-D204-4A34-BD32-5616C381F460}" type="presParOf" srcId="{4AD5C182-3538-4756-8B78-B4B1033EE4B0}" destId="{8B16877A-DC26-40FC-8252-0C4F668E7358}" srcOrd="0" destOrd="0" presId="urn:microsoft.com/office/officeart/2005/8/layout/hProcess11"/>
    <dgm:cxn modelId="{1234F35E-D9E8-4CB2-962C-65878538509C}" type="presParOf" srcId="{4AD5C182-3538-4756-8B78-B4B1033EE4B0}" destId="{F20E42F6-7735-4CEE-9CBA-3AF60E261BD5}" srcOrd="1" destOrd="0" presId="urn:microsoft.com/office/officeart/2005/8/layout/hProcess11"/>
    <dgm:cxn modelId="{B19E9F44-17FA-4DD6-BD34-A3E7C44035D7}" type="presParOf" srcId="{4AD5C182-3538-4756-8B78-B4B1033EE4B0}" destId="{0240036E-F347-4B14-AEAF-A444793C7C38}" srcOrd="2" destOrd="0" presId="urn:microsoft.com/office/officeart/2005/8/layout/hProcess11"/>
    <dgm:cxn modelId="{5EDC53FA-DB8B-4B15-8E5D-779A4B440174}" type="presParOf" srcId="{6406B6B2-E26C-4882-8342-001D274C88D1}" destId="{319DF953-8040-4260-B4AD-276277EF6068}" srcOrd="9" destOrd="0" presId="urn:microsoft.com/office/officeart/2005/8/layout/hProcess11"/>
    <dgm:cxn modelId="{A3DBCF2B-79C9-48C4-9742-69B7365CE96E}" type="presParOf" srcId="{6406B6B2-E26C-4882-8342-001D274C88D1}" destId="{6D58FB25-B5D5-4403-9F09-9355B1F8FE2A}" srcOrd="10" destOrd="0" presId="urn:microsoft.com/office/officeart/2005/8/layout/hProcess11"/>
    <dgm:cxn modelId="{3494A0B0-DADE-4D08-9093-BEE3E784ED7D}" type="presParOf" srcId="{6D58FB25-B5D5-4403-9F09-9355B1F8FE2A}" destId="{6228F1AE-5311-466B-B504-8EEAFD1AD63A}" srcOrd="0" destOrd="0" presId="urn:microsoft.com/office/officeart/2005/8/layout/hProcess11"/>
    <dgm:cxn modelId="{70D8DD6E-D86F-430C-AFEB-60702A00D969}" type="presParOf" srcId="{6D58FB25-B5D5-4403-9F09-9355B1F8FE2A}" destId="{D5EB8435-FA89-472C-8674-375779999E03}" srcOrd="1" destOrd="0" presId="urn:microsoft.com/office/officeart/2005/8/layout/hProcess11"/>
    <dgm:cxn modelId="{10D2203B-81F1-4F44-A646-D71FCC3183AD}" type="presParOf" srcId="{6D58FB25-B5D5-4403-9F09-9355B1F8FE2A}" destId="{3E9B469B-E8F0-408F-8F36-ABC283DAC839}"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B81042-CB2B-4712-8443-AF219A0534B6}">
      <dsp:nvSpPr>
        <dsp:cNvPr id="0" name=""/>
        <dsp:cNvSpPr/>
      </dsp:nvSpPr>
      <dsp:spPr>
        <a:xfrm>
          <a:off x="0" y="898456"/>
          <a:ext cx="6137354" cy="1174898"/>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B3C3BD-C053-4AEB-9AAD-EB7173743FC4}">
      <dsp:nvSpPr>
        <dsp:cNvPr id="0" name=""/>
        <dsp:cNvSpPr/>
      </dsp:nvSpPr>
      <dsp:spPr>
        <a:xfrm>
          <a:off x="1517" y="0"/>
          <a:ext cx="883293" cy="1174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kern="1200" dirty="0"/>
            <a:t>Matter of Acosta (BIA 1985)</a:t>
          </a:r>
        </a:p>
      </dsp:txBody>
      <dsp:txXfrm>
        <a:off x="1517" y="0"/>
        <a:ext cx="883293" cy="1174898"/>
      </dsp:txXfrm>
    </dsp:sp>
    <dsp:sp modelId="{8AFF525D-93F3-4970-84DD-ACA0D2DD895A}">
      <dsp:nvSpPr>
        <dsp:cNvPr id="0" name=""/>
        <dsp:cNvSpPr/>
      </dsp:nvSpPr>
      <dsp:spPr>
        <a:xfrm>
          <a:off x="296301" y="1321760"/>
          <a:ext cx="293724" cy="29372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D94ACD-48CF-46AD-B948-ED52C57A8716}">
      <dsp:nvSpPr>
        <dsp:cNvPr id="0" name=""/>
        <dsp:cNvSpPr/>
      </dsp:nvSpPr>
      <dsp:spPr>
        <a:xfrm>
          <a:off x="928975" y="1762347"/>
          <a:ext cx="883293" cy="1174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kern="1200" dirty="0"/>
            <a:t>Matters of S-E-G- and E-A-G- </a:t>
          </a:r>
        </a:p>
        <a:p>
          <a:pPr marL="0" lvl="0" indent="0" algn="ctr" defTabSz="533400">
            <a:lnSpc>
              <a:spcPct val="90000"/>
            </a:lnSpc>
            <a:spcBef>
              <a:spcPct val="0"/>
            </a:spcBef>
            <a:spcAft>
              <a:spcPct val="35000"/>
            </a:spcAft>
            <a:buNone/>
          </a:pPr>
          <a:r>
            <a:rPr lang="en-US" sz="1200" kern="1200" dirty="0"/>
            <a:t>(BIA 2008)</a:t>
          </a:r>
        </a:p>
      </dsp:txBody>
      <dsp:txXfrm>
        <a:off x="928975" y="1762347"/>
        <a:ext cx="883293" cy="1174898"/>
      </dsp:txXfrm>
    </dsp:sp>
    <dsp:sp modelId="{D38BDC06-D461-4AA2-B393-F7B19E549EFB}">
      <dsp:nvSpPr>
        <dsp:cNvPr id="0" name=""/>
        <dsp:cNvSpPr/>
      </dsp:nvSpPr>
      <dsp:spPr>
        <a:xfrm>
          <a:off x="1223759" y="1321760"/>
          <a:ext cx="293724" cy="29372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FB0218-E17D-4248-B7E9-EB0F5AFBE037}">
      <dsp:nvSpPr>
        <dsp:cNvPr id="0" name=""/>
        <dsp:cNvSpPr/>
      </dsp:nvSpPr>
      <dsp:spPr>
        <a:xfrm>
          <a:off x="1856433" y="0"/>
          <a:ext cx="883293" cy="1174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kern="1200" dirty="0"/>
            <a:t>Matters of M-E-V-G- and W-G-R- </a:t>
          </a:r>
        </a:p>
        <a:p>
          <a:pPr marL="0" lvl="0" indent="0" algn="ctr" defTabSz="533400">
            <a:lnSpc>
              <a:spcPct val="90000"/>
            </a:lnSpc>
            <a:spcBef>
              <a:spcPct val="0"/>
            </a:spcBef>
            <a:spcAft>
              <a:spcPct val="35000"/>
            </a:spcAft>
            <a:buNone/>
          </a:pPr>
          <a:r>
            <a:rPr lang="en-US" sz="1200" kern="1200" dirty="0"/>
            <a:t>(BIA 2014)</a:t>
          </a:r>
        </a:p>
      </dsp:txBody>
      <dsp:txXfrm>
        <a:off x="1856433" y="0"/>
        <a:ext cx="883293" cy="1174898"/>
      </dsp:txXfrm>
    </dsp:sp>
    <dsp:sp modelId="{4DD9D35B-EC36-4005-BC47-AE5BF3B23793}">
      <dsp:nvSpPr>
        <dsp:cNvPr id="0" name=""/>
        <dsp:cNvSpPr/>
      </dsp:nvSpPr>
      <dsp:spPr>
        <a:xfrm>
          <a:off x="2151217" y="1321760"/>
          <a:ext cx="293724" cy="29372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C01C82-261E-4A2F-9A86-2D4356E568A0}">
      <dsp:nvSpPr>
        <dsp:cNvPr id="0" name=""/>
        <dsp:cNvSpPr/>
      </dsp:nvSpPr>
      <dsp:spPr>
        <a:xfrm>
          <a:off x="2783891" y="1762347"/>
          <a:ext cx="883293" cy="1174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kern="1200" dirty="0"/>
            <a:t>Matter of A-R-C-G- (BIA 2014)</a:t>
          </a:r>
        </a:p>
      </dsp:txBody>
      <dsp:txXfrm>
        <a:off x="2783891" y="1762347"/>
        <a:ext cx="883293" cy="1174898"/>
      </dsp:txXfrm>
    </dsp:sp>
    <dsp:sp modelId="{121937F3-3DD2-4DD1-880A-15261F4C3347}">
      <dsp:nvSpPr>
        <dsp:cNvPr id="0" name=""/>
        <dsp:cNvSpPr/>
      </dsp:nvSpPr>
      <dsp:spPr>
        <a:xfrm>
          <a:off x="3078676" y="1321760"/>
          <a:ext cx="293724" cy="29372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16877A-DC26-40FC-8252-0C4F668E7358}">
      <dsp:nvSpPr>
        <dsp:cNvPr id="0" name=""/>
        <dsp:cNvSpPr/>
      </dsp:nvSpPr>
      <dsp:spPr>
        <a:xfrm>
          <a:off x="3711349" y="0"/>
          <a:ext cx="883293" cy="1174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kern="1200" dirty="0"/>
            <a:t>Matter of A-B- (A.G. 2018)</a:t>
          </a:r>
        </a:p>
      </dsp:txBody>
      <dsp:txXfrm>
        <a:off x="3711349" y="0"/>
        <a:ext cx="883293" cy="1174898"/>
      </dsp:txXfrm>
    </dsp:sp>
    <dsp:sp modelId="{F20E42F6-7735-4CEE-9CBA-3AF60E261BD5}">
      <dsp:nvSpPr>
        <dsp:cNvPr id="0" name=""/>
        <dsp:cNvSpPr/>
      </dsp:nvSpPr>
      <dsp:spPr>
        <a:xfrm>
          <a:off x="4006134" y="1321760"/>
          <a:ext cx="293724" cy="29372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28F1AE-5311-466B-B504-8EEAFD1AD63A}">
      <dsp:nvSpPr>
        <dsp:cNvPr id="0" name=""/>
        <dsp:cNvSpPr/>
      </dsp:nvSpPr>
      <dsp:spPr>
        <a:xfrm>
          <a:off x="4638807" y="1762347"/>
          <a:ext cx="883293" cy="1174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kern="1200" dirty="0"/>
            <a:t>Matter of L-E-A (A.G. 2019)</a:t>
          </a:r>
        </a:p>
      </dsp:txBody>
      <dsp:txXfrm>
        <a:off x="4638807" y="1762347"/>
        <a:ext cx="883293" cy="1174898"/>
      </dsp:txXfrm>
    </dsp:sp>
    <dsp:sp modelId="{D5EB8435-FA89-472C-8674-375779999E03}">
      <dsp:nvSpPr>
        <dsp:cNvPr id="0" name=""/>
        <dsp:cNvSpPr/>
      </dsp:nvSpPr>
      <dsp:spPr>
        <a:xfrm>
          <a:off x="4933592" y="1321760"/>
          <a:ext cx="293724" cy="29372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25691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9C1E3D-5E8F-4D58-BA8B-D9BCADAD9F6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6924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Only holding is that robust analysis is required in every single case.  Argue dicta and retroactivity</a:t>
            </a:r>
          </a:p>
          <a:p>
            <a:endParaRPr lang="en-US" dirty="0"/>
          </a:p>
          <a:p>
            <a:r>
              <a:rPr lang="en-US" dirty="0"/>
              <a:t>Said analysis was erroneous b/c based on concessions, just like AB</a:t>
            </a:r>
          </a:p>
          <a:p>
            <a:endParaRPr lang="en-US" dirty="0"/>
          </a:p>
          <a:p>
            <a:r>
              <a:rPr lang="en-US" dirty="0"/>
              <a:t>Reaffirmed that cognizable social group must meet three prongs: </a:t>
            </a:r>
          </a:p>
          <a:p>
            <a:r>
              <a:rPr lang="en-US" dirty="0"/>
              <a:t>Immutable</a:t>
            </a:r>
          </a:p>
          <a:p>
            <a:r>
              <a:rPr lang="en-US" dirty="0"/>
              <a:t>Socially distinct</a:t>
            </a:r>
          </a:p>
          <a:p>
            <a:r>
              <a:rPr lang="en-US" dirty="0"/>
              <a:t>Particularly defined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9C1E3D-5E8F-4D58-BA8B-D9BCADAD9F6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3523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Confused social distinction with notoriety – “societal import” = doesn’t mean famous</a:t>
            </a:r>
          </a:p>
          <a:p>
            <a:r>
              <a:rPr lang="en-US" dirty="0"/>
              <a:t>PSG Honduran nuclear families and families of X</a:t>
            </a:r>
          </a:p>
          <a:p>
            <a:r>
              <a:rPr lang="en-US" dirty="0"/>
              <a:t>Expert – role of family in country</a:t>
            </a:r>
          </a:p>
          <a:p>
            <a:r>
              <a:rPr lang="en-US" dirty="0"/>
              <a:t>Targeting raises profile – left handed</a:t>
            </a:r>
          </a:p>
          <a:p>
            <a:r>
              <a:rPr lang="en-US" dirty="0"/>
              <a:t>Doesn’t have to be country wide</a:t>
            </a:r>
          </a:p>
          <a:p>
            <a:endParaRPr lang="en-US" dirty="0"/>
          </a:p>
          <a:p>
            <a:r>
              <a:rPr lang="en-US" dirty="0"/>
              <a:t>Make a record in every case</a:t>
            </a:r>
          </a:p>
          <a:p>
            <a:endParaRPr lang="en-US" dirty="0"/>
          </a:p>
          <a:p>
            <a:r>
              <a:rPr lang="en-US" dirty="0"/>
              <a:t>Nonbinding dicta</a:t>
            </a:r>
          </a:p>
          <a:p>
            <a:r>
              <a:rPr lang="en-US" dirty="0"/>
              <a:t>Reaffirms 3 prongs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Regional Matter of MEVG: Persecution limited to a remote region of a country may invite an inquiry into a more limited subset of the country’s society, such as in Matter of </a:t>
            </a:r>
            <a:r>
              <a:rPr lang="en-US" dirty="0" err="1"/>
              <a:t>Kasinga</a:t>
            </a:r>
            <a:r>
              <a:rPr lang="en-US" dirty="0"/>
              <a:t>, 21 I&amp;N Dec. at 366, where we considered a particular social group within a tribe. Cf. Henriquez-Rivas v. Holder, 707 F.3d at 1089 (“Society in general may also not be aware of a particular religious sect in a remote region.”). However, the refugee analysis must still consider whether government protection is available, internal relocation is possible, and persecution extends countrywide. S</a:t>
            </a:r>
          </a:p>
          <a:p>
            <a:endParaRPr lang="en-US" dirty="0"/>
          </a:p>
        </p:txBody>
      </p:sp>
      <p:sp>
        <p:nvSpPr>
          <p:cNvPr id="4" name="Header Placeholder 3"/>
          <p:cNvSpPr>
            <a:spLocks noGrp="1"/>
          </p:cNvSpPr>
          <p:nvPr>
            <p:ph type="hdr" sz="quarter"/>
          </p:nvPr>
        </p:nvSpPr>
        <p:spPr/>
        <p:txBody>
          <a:bodyPr/>
          <a:lstStyle/>
          <a:p>
            <a:r>
              <a:rPr lang="en-US"/>
              <a:t>Oblate School of Theology</a:t>
            </a:r>
          </a:p>
        </p:txBody>
      </p:sp>
      <p:sp>
        <p:nvSpPr>
          <p:cNvPr id="5" name="Date Placeholder 4"/>
          <p:cNvSpPr>
            <a:spLocks noGrp="1"/>
          </p:cNvSpPr>
          <p:nvPr>
            <p:ph type="dt" idx="1"/>
          </p:nvPr>
        </p:nvSpPr>
        <p:spPr/>
        <p:txBody>
          <a:bodyPr/>
          <a:lstStyle/>
          <a:p>
            <a:fld id="{D25437B9-3A6A-4946-9758-7B727FEB6758}" type="datetime2">
              <a:rPr lang="en-US" smtClean="0"/>
              <a:t>Friday, November 8, 2019</a:t>
            </a:fld>
            <a:endParaRPr lang="en-US"/>
          </a:p>
        </p:txBody>
      </p:sp>
      <p:sp>
        <p:nvSpPr>
          <p:cNvPr id="6" name="Slide Number Placeholder 5"/>
          <p:cNvSpPr>
            <a:spLocks noGrp="1"/>
          </p:cNvSpPr>
          <p:nvPr>
            <p:ph type="sldNum" sz="quarter" idx="5"/>
          </p:nvPr>
        </p:nvSpPr>
        <p:spPr/>
        <p:txBody>
          <a:bodyPr/>
          <a:lstStyle/>
          <a:p>
            <a:fld id="{79962368-B9E7-1346-9F42-E6D7D4D9AB0D}" type="slidenum">
              <a:rPr lang="en-US" smtClean="0"/>
              <a:t>16</a:t>
            </a:fld>
            <a:endParaRPr lang="en-US"/>
          </a:p>
        </p:txBody>
      </p:sp>
    </p:spTree>
    <p:extLst>
      <p:ext uri="{BB962C8B-B14F-4D97-AF65-F5344CB8AC3E}">
        <p14:creationId xmlns:p14="http://schemas.microsoft.com/office/powerpoint/2010/main" val="4244578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Pena </a:t>
            </a:r>
            <a:r>
              <a:rPr lang="en-US" dirty="0" err="1"/>
              <a:t>Osegura’s</a:t>
            </a:r>
            <a:r>
              <a:rPr lang="en-US" dirty="0"/>
              <a:t> mother was police officer who reported gang collusion within her force to an investigator who was murdered.  He and his mother received threats. </a:t>
            </a:r>
          </a:p>
          <a:p>
            <a:endParaRPr lang="en-US" dirty="0"/>
          </a:p>
          <a:p>
            <a:r>
              <a:rPr lang="en-US" dirty="0"/>
              <a:t>Granted CAT finding no nexus b/w persecution and protected ground</a:t>
            </a:r>
          </a:p>
          <a:p>
            <a:endParaRPr lang="en-US" dirty="0"/>
          </a:p>
          <a:p>
            <a:r>
              <a:rPr lang="en-US" dirty="0"/>
              <a:t>5</a:t>
            </a:r>
            <a:r>
              <a:rPr lang="en-US" baseline="30000" dirty="0"/>
              <a:t>th</a:t>
            </a:r>
            <a:r>
              <a:rPr lang="en-US" dirty="0"/>
              <a:t> held in abeyance for LEA</a:t>
            </a:r>
          </a:p>
        </p:txBody>
      </p:sp>
      <p:sp>
        <p:nvSpPr>
          <p:cNvPr id="4" name="Header Placeholder 3"/>
          <p:cNvSpPr>
            <a:spLocks noGrp="1"/>
          </p:cNvSpPr>
          <p:nvPr>
            <p:ph type="hdr" sz="quarter"/>
          </p:nvPr>
        </p:nvSpPr>
        <p:spPr/>
        <p:txBody>
          <a:bodyPr/>
          <a:lstStyle/>
          <a:p>
            <a:r>
              <a:rPr lang="en-US"/>
              <a:t>Oblate School of Theology</a:t>
            </a:r>
          </a:p>
        </p:txBody>
      </p:sp>
      <p:sp>
        <p:nvSpPr>
          <p:cNvPr id="5" name="Date Placeholder 4"/>
          <p:cNvSpPr>
            <a:spLocks noGrp="1"/>
          </p:cNvSpPr>
          <p:nvPr>
            <p:ph type="dt" idx="1"/>
          </p:nvPr>
        </p:nvSpPr>
        <p:spPr/>
        <p:txBody>
          <a:bodyPr/>
          <a:lstStyle/>
          <a:p>
            <a:fld id="{D25437B9-3A6A-4946-9758-7B727FEB6758}" type="datetime2">
              <a:rPr lang="en-US" smtClean="0"/>
              <a:t>Friday, November 8, 2019</a:t>
            </a:fld>
            <a:endParaRPr lang="en-US"/>
          </a:p>
        </p:txBody>
      </p:sp>
      <p:sp>
        <p:nvSpPr>
          <p:cNvPr id="6" name="Slide Number Placeholder 5"/>
          <p:cNvSpPr>
            <a:spLocks noGrp="1"/>
          </p:cNvSpPr>
          <p:nvPr>
            <p:ph type="sldNum" sz="quarter" idx="5"/>
          </p:nvPr>
        </p:nvSpPr>
        <p:spPr/>
        <p:txBody>
          <a:bodyPr/>
          <a:lstStyle/>
          <a:p>
            <a:fld id="{79962368-B9E7-1346-9F42-E6D7D4D9AB0D}" type="slidenum">
              <a:rPr lang="en-US" smtClean="0"/>
              <a:t>17</a:t>
            </a:fld>
            <a:endParaRPr lang="en-US"/>
          </a:p>
        </p:txBody>
      </p:sp>
    </p:spTree>
    <p:extLst>
      <p:ext uri="{BB962C8B-B14F-4D97-AF65-F5344CB8AC3E}">
        <p14:creationId xmlns:p14="http://schemas.microsoft.com/office/powerpoint/2010/main" val="2975257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Oblate School of Theology</a:t>
            </a:r>
          </a:p>
        </p:txBody>
      </p:sp>
      <p:sp>
        <p:nvSpPr>
          <p:cNvPr id="5" name="Date Placeholder 4"/>
          <p:cNvSpPr>
            <a:spLocks noGrp="1"/>
          </p:cNvSpPr>
          <p:nvPr>
            <p:ph type="dt" idx="1"/>
          </p:nvPr>
        </p:nvSpPr>
        <p:spPr/>
        <p:txBody>
          <a:bodyPr/>
          <a:lstStyle/>
          <a:p>
            <a:fld id="{D25437B9-3A6A-4946-9758-7B727FEB6758}" type="datetime2">
              <a:rPr lang="en-US" smtClean="0"/>
              <a:t>Friday, November 8, 2019</a:t>
            </a:fld>
            <a:endParaRPr lang="en-US"/>
          </a:p>
        </p:txBody>
      </p:sp>
      <p:sp>
        <p:nvSpPr>
          <p:cNvPr id="6" name="Slide Number Placeholder 5"/>
          <p:cNvSpPr>
            <a:spLocks noGrp="1"/>
          </p:cNvSpPr>
          <p:nvPr>
            <p:ph type="sldNum" sz="quarter" idx="5"/>
          </p:nvPr>
        </p:nvSpPr>
        <p:spPr/>
        <p:txBody>
          <a:bodyPr/>
          <a:lstStyle/>
          <a:p>
            <a:fld id="{79962368-B9E7-1346-9F42-E6D7D4D9AB0D}" type="slidenum">
              <a:rPr lang="en-US" smtClean="0"/>
              <a:t>18</a:t>
            </a:fld>
            <a:endParaRPr lang="en-US"/>
          </a:p>
        </p:txBody>
      </p:sp>
    </p:spTree>
    <p:extLst>
      <p:ext uri="{BB962C8B-B14F-4D97-AF65-F5344CB8AC3E}">
        <p14:creationId xmlns:p14="http://schemas.microsoft.com/office/powerpoint/2010/main" val="1248608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The family S</a:t>
            </a:r>
          </a:p>
          <a:p>
            <a:r>
              <a:rPr lang="en-US" dirty="0"/>
              <a:t>Families of political opposition members</a:t>
            </a:r>
          </a:p>
          <a:p>
            <a:r>
              <a:rPr lang="en-US" dirty="0"/>
              <a:t>Imputed – housekeeper</a:t>
            </a:r>
          </a:p>
          <a:p>
            <a:r>
              <a:rPr lang="en-US" dirty="0"/>
              <a:t>Political opinion</a:t>
            </a:r>
          </a:p>
        </p:txBody>
      </p:sp>
      <p:sp>
        <p:nvSpPr>
          <p:cNvPr id="4" name="Header Placeholder 3"/>
          <p:cNvSpPr>
            <a:spLocks noGrp="1"/>
          </p:cNvSpPr>
          <p:nvPr>
            <p:ph type="hdr" sz="quarter"/>
          </p:nvPr>
        </p:nvSpPr>
        <p:spPr/>
        <p:txBody>
          <a:bodyPr/>
          <a:lstStyle/>
          <a:p>
            <a:r>
              <a:rPr lang="en-US"/>
              <a:t>Oblate School of Theology</a:t>
            </a:r>
          </a:p>
        </p:txBody>
      </p:sp>
      <p:sp>
        <p:nvSpPr>
          <p:cNvPr id="5" name="Date Placeholder 4"/>
          <p:cNvSpPr>
            <a:spLocks noGrp="1"/>
          </p:cNvSpPr>
          <p:nvPr>
            <p:ph type="dt" idx="1"/>
          </p:nvPr>
        </p:nvSpPr>
        <p:spPr/>
        <p:txBody>
          <a:bodyPr/>
          <a:lstStyle/>
          <a:p>
            <a:fld id="{D25437B9-3A6A-4946-9758-7B727FEB6758}" type="datetime2">
              <a:rPr lang="en-US" smtClean="0"/>
              <a:t>Friday, November 8, 2019</a:t>
            </a:fld>
            <a:endParaRPr lang="en-US"/>
          </a:p>
        </p:txBody>
      </p:sp>
      <p:sp>
        <p:nvSpPr>
          <p:cNvPr id="6" name="Slide Number Placeholder 5"/>
          <p:cNvSpPr>
            <a:spLocks noGrp="1"/>
          </p:cNvSpPr>
          <p:nvPr>
            <p:ph type="sldNum" sz="quarter" idx="5"/>
          </p:nvPr>
        </p:nvSpPr>
        <p:spPr/>
        <p:txBody>
          <a:bodyPr/>
          <a:lstStyle/>
          <a:p>
            <a:fld id="{79962368-B9E7-1346-9F42-E6D7D4D9AB0D}" type="slidenum">
              <a:rPr lang="en-US" smtClean="0"/>
              <a:t>19</a:t>
            </a:fld>
            <a:endParaRPr lang="en-US"/>
          </a:p>
        </p:txBody>
      </p:sp>
    </p:spTree>
    <p:extLst>
      <p:ext uri="{BB962C8B-B14F-4D97-AF65-F5344CB8AC3E}">
        <p14:creationId xmlns:p14="http://schemas.microsoft.com/office/powerpoint/2010/main" val="13055180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6fa698297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6fa698297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6fa698297d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6fa698297d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6fa698297d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6fa698297d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Judge Couch 85% denial rate, BIA reversed on all grounds under ARCG, Sessions certified to </a:t>
            </a:r>
            <a:r>
              <a:rPr lang="en-US" dirty="0" err="1"/>
              <a:t>himsel</a:t>
            </a:r>
            <a:endParaRPr lang="en-US" dirty="0"/>
          </a:p>
        </p:txBody>
      </p:sp>
      <p:sp>
        <p:nvSpPr>
          <p:cNvPr id="4" name="Header Placeholder 3"/>
          <p:cNvSpPr>
            <a:spLocks noGrp="1"/>
          </p:cNvSpPr>
          <p:nvPr>
            <p:ph type="hdr" sz="quarter"/>
          </p:nvPr>
        </p:nvSpPr>
        <p:spPr/>
        <p:txBody>
          <a:bodyPr/>
          <a:lstStyle/>
          <a:p>
            <a:r>
              <a:rPr lang="en-US"/>
              <a:t>Oblate School of Theology</a:t>
            </a:r>
          </a:p>
        </p:txBody>
      </p:sp>
      <p:sp>
        <p:nvSpPr>
          <p:cNvPr id="5" name="Date Placeholder 4"/>
          <p:cNvSpPr>
            <a:spLocks noGrp="1"/>
          </p:cNvSpPr>
          <p:nvPr>
            <p:ph type="dt" idx="1"/>
          </p:nvPr>
        </p:nvSpPr>
        <p:spPr/>
        <p:txBody>
          <a:bodyPr/>
          <a:lstStyle/>
          <a:p>
            <a:fld id="{D25437B9-3A6A-4946-9758-7B727FEB6758}" type="datetime2">
              <a:rPr lang="en-US" smtClean="0"/>
              <a:t>Friday, November 8, 2019</a:t>
            </a:fld>
            <a:endParaRPr lang="en-US"/>
          </a:p>
        </p:txBody>
      </p:sp>
      <p:sp>
        <p:nvSpPr>
          <p:cNvPr id="6" name="Slide Number Placeholder 5"/>
          <p:cNvSpPr>
            <a:spLocks noGrp="1"/>
          </p:cNvSpPr>
          <p:nvPr>
            <p:ph type="sldNum" sz="quarter" idx="5"/>
          </p:nvPr>
        </p:nvSpPr>
        <p:spPr/>
        <p:txBody>
          <a:bodyPr/>
          <a:lstStyle/>
          <a:p>
            <a:fld id="{79962368-B9E7-1346-9F42-E6D7D4D9AB0D}" type="slidenum">
              <a:rPr lang="en-US" smtClean="0"/>
              <a:t>2</a:t>
            </a:fld>
            <a:endParaRPr lang="en-US"/>
          </a:p>
        </p:txBody>
      </p:sp>
    </p:spTree>
    <p:extLst>
      <p:ext uri="{BB962C8B-B14F-4D97-AF65-F5344CB8AC3E}">
        <p14:creationId xmlns:p14="http://schemas.microsoft.com/office/powerpoint/2010/main" val="23468950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6fa698297d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6fa698297d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6fa698297d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6fa698297d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6fa698297d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6fa698297d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6fa698297d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6fa698297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6fa698297d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6fa698297d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6fa698297d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6fa698297d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6fa698297d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6fa698297d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6fa698297d_0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6fa698297d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6fa698297d_0_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6fa698297d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fa698297d_0_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fa698297d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0" dirty="0"/>
              <a:t>Matter of Acosta first defined PSG – immutable.  Innate characteristics, like gender or kinship.  Beyond power to change or so fundamental to identity that ought to not be changed</a:t>
            </a:r>
          </a:p>
          <a:p>
            <a:endParaRPr lang="en-US" dirty="0"/>
          </a:p>
          <a:p>
            <a:r>
              <a:rPr lang="en-US" dirty="0"/>
              <a:t>2008 gang cases Matter of SEG and EAG.  BIA adds two new requirements to PSG: immutable, socially visible, and particularly defined</a:t>
            </a:r>
          </a:p>
          <a:p>
            <a:endParaRPr lang="en-US" dirty="0"/>
          </a:p>
          <a:p>
            <a:r>
              <a:rPr lang="en-US" dirty="0"/>
              <a:t>2014 Matter of MEVG and Matter of WGR restated SEG and EAG but said socially visible does not mean visible but recognized in society as a distinct entity</a:t>
            </a:r>
          </a:p>
          <a:p>
            <a:endParaRPr lang="en-US" dirty="0"/>
          </a:p>
          <a:p>
            <a:r>
              <a:rPr lang="en-US" dirty="0"/>
              <a:t>2014 Matter of ARCG found married women in Guatemala who are unable to leave their relationship was socially distinct and sufficiently particular.  Gave us a fundamental framework PSG asylum claims.  Did not establish a categorical rule but gave a general principle that could be a valid basis.  </a:t>
            </a:r>
          </a:p>
          <a:p>
            <a:endParaRPr lang="en-US" dirty="0"/>
          </a:p>
          <a:p>
            <a:r>
              <a:rPr lang="en-US" dirty="0"/>
              <a:t>Matter of AB – </a:t>
            </a:r>
          </a:p>
          <a:p>
            <a:endParaRPr lang="en-US" dirty="0"/>
          </a:p>
          <a:p>
            <a:r>
              <a:rPr lang="en-US" dirty="0"/>
              <a:t>PSGs are: </a:t>
            </a:r>
          </a:p>
          <a:p>
            <a:endParaRPr lang="en-US" dirty="0"/>
          </a:p>
          <a:p>
            <a:pPr marL="0" indent="0">
              <a:lnSpc>
                <a:spcPct val="90000"/>
              </a:lnSpc>
              <a:buNone/>
              <a:defRPr/>
            </a:pPr>
            <a:r>
              <a:rPr lang="en-US" altLang="en-US" sz="1300" dirty="0">
                <a:solidFill>
                  <a:srgbClr val="FFFFFF"/>
                </a:solidFill>
                <a:cs typeface="Times New Roman" panose="02020603050405020304" pitchFamily="18" charset="0"/>
              </a:rPr>
              <a:t>1. Composed of members who share a common, immutable characteristic,</a:t>
            </a:r>
          </a:p>
          <a:p>
            <a:pPr marL="0" indent="0">
              <a:lnSpc>
                <a:spcPct val="90000"/>
              </a:lnSpc>
              <a:buNone/>
              <a:defRPr/>
            </a:pPr>
            <a:r>
              <a:rPr lang="en-US" altLang="en-US" sz="1300" i="1" dirty="0">
                <a:solidFill>
                  <a:srgbClr val="FFFFFF"/>
                </a:solidFill>
                <a:cs typeface="Times New Roman" panose="02020603050405020304" pitchFamily="18" charset="0"/>
              </a:rPr>
              <a:t>	Matter of Acosta</a:t>
            </a:r>
            <a:r>
              <a:rPr lang="en-US" altLang="en-US" sz="1300" dirty="0">
                <a:solidFill>
                  <a:srgbClr val="FFFFFF"/>
                </a:solidFill>
                <a:cs typeface="Times New Roman" panose="02020603050405020304" pitchFamily="18" charset="0"/>
              </a:rPr>
              <a:t>, </a:t>
            </a:r>
            <a:r>
              <a:rPr lang="pt-BR" sz="1300" dirty="0">
                <a:solidFill>
                  <a:srgbClr val="FFFFFF"/>
                </a:solidFill>
              </a:rPr>
              <a:t>19 I&amp;N Dec. 211 (BIA 1985)</a:t>
            </a:r>
          </a:p>
          <a:p>
            <a:pPr marL="0" indent="0">
              <a:lnSpc>
                <a:spcPct val="90000"/>
              </a:lnSpc>
              <a:buNone/>
              <a:defRPr/>
            </a:pPr>
            <a:r>
              <a:rPr lang="en-US" altLang="en-US" sz="1300" dirty="0">
                <a:solidFill>
                  <a:srgbClr val="FFFFFF"/>
                </a:solidFill>
                <a:cs typeface="Times New Roman" panose="02020603050405020304" pitchFamily="18" charset="0"/>
              </a:rPr>
              <a:t>2. Defined with particularity, and</a:t>
            </a:r>
          </a:p>
          <a:p>
            <a:pPr marL="0" indent="0">
              <a:lnSpc>
                <a:spcPct val="90000"/>
              </a:lnSpc>
              <a:buNone/>
              <a:defRPr/>
            </a:pPr>
            <a:r>
              <a:rPr lang="en-US" altLang="en-US" sz="1300" dirty="0">
                <a:solidFill>
                  <a:srgbClr val="FFFFFF"/>
                </a:solidFill>
                <a:cs typeface="Times New Roman" panose="02020603050405020304" pitchFamily="18" charset="0"/>
              </a:rPr>
              <a:t>3. Socially distinct within the society in question. </a:t>
            </a:r>
          </a:p>
          <a:p>
            <a:pPr marL="457200" lvl="1" indent="0">
              <a:lnSpc>
                <a:spcPct val="90000"/>
              </a:lnSpc>
              <a:buNone/>
              <a:defRPr/>
            </a:pPr>
            <a:r>
              <a:rPr lang="en-US" altLang="en-US" sz="1300" i="1" dirty="0">
                <a:solidFill>
                  <a:srgbClr val="FFFFFF"/>
                </a:solidFill>
                <a:cs typeface="Times New Roman" panose="02020603050405020304" pitchFamily="18" charset="0"/>
              </a:rPr>
              <a:t>Matter of M-E-V-G-</a:t>
            </a:r>
            <a:r>
              <a:rPr lang="en-US" altLang="en-US" sz="1300" dirty="0">
                <a:solidFill>
                  <a:srgbClr val="FFFFFF"/>
                </a:solidFill>
                <a:cs typeface="Times New Roman" panose="02020603050405020304" pitchFamily="18" charset="0"/>
              </a:rPr>
              <a:t>, 26 I&amp;N Dec. 227 (BIA 2014)</a:t>
            </a:r>
          </a:p>
          <a:p>
            <a:pPr marL="0" indent="0">
              <a:lnSpc>
                <a:spcPct val="90000"/>
              </a:lnSpc>
              <a:defRPr/>
            </a:pPr>
            <a:endParaRPr lang="en-US" altLang="en-US" sz="1300" dirty="0">
              <a:solidFill>
                <a:srgbClr val="FFFFFF"/>
              </a:solidFill>
              <a:cs typeface="Times New Roman" panose="02020603050405020304" pitchFamily="18" charset="0"/>
            </a:endParaRPr>
          </a:p>
          <a:p>
            <a:pPr marL="0" indent="0">
              <a:lnSpc>
                <a:spcPct val="90000"/>
              </a:lnSpc>
              <a:buNone/>
              <a:defRPr/>
            </a:pPr>
            <a:r>
              <a:rPr lang="en-US" altLang="en-US" sz="1300" i="1" dirty="0">
                <a:solidFill>
                  <a:srgbClr val="FFFFFF"/>
                </a:solidFill>
                <a:cs typeface="Times New Roman" panose="02020603050405020304" pitchFamily="18" charset="0"/>
              </a:rPr>
              <a:t>BUT…  Matter of L-E-A-</a:t>
            </a:r>
            <a:r>
              <a:rPr lang="en-US" altLang="en-US" sz="1300" dirty="0">
                <a:solidFill>
                  <a:srgbClr val="FFFFFF"/>
                </a:solidFill>
                <a:cs typeface="Times New Roman" panose="02020603050405020304" pitchFamily="18" charset="0"/>
              </a:rPr>
              <a:t>, </a:t>
            </a:r>
            <a:r>
              <a:rPr lang="pt-BR" sz="1300" dirty="0">
                <a:solidFill>
                  <a:srgbClr val="FFFFFF"/>
                </a:solidFill>
              </a:rPr>
              <a:t> 27 I&amp;N Dec. 581 (A.G. 2019) </a:t>
            </a:r>
            <a:endParaRPr lang="en-US" altLang="en-US" sz="1300" dirty="0">
              <a:solidFill>
                <a:srgbClr val="FFFFFF"/>
              </a:solidFill>
              <a:cs typeface="Times New Roman" panose="02020603050405020304" pitchFamily="18" charset="0"/>
            </a:endParaRPr>
          </a:p>
          <a:p>
            <a:pPr marL="0" indent="0">
              <a:lnSpc>
                <a:spcPct val="90000"/>
              </a:lnSpc>
              <a:buNone/>
              <a:defRPr/>
            </a:pPr>
            <a:r>
              <a:rPr lang="en-US" altLang="en-US" sz="1300" dirty="0">
                <a:solidFill>
                  <a:srgbClr val="FFFFFF"/>
                </a:solidFill>
                <a:cs typeface="Times New Roman" panose="02020603050405020304" pitchFamily="18" charset="0"/>
              </a:rPr>
              <a:t>Equates social distinction with social recognition (</a:t>
            </a:r>
            <a:r>
              <a:rPr lang="en-US" altLang="en-US" sz="1300" dirty="0" err="1">
                <a:solidFill>
                  <a:srgbClr val="FFFFFF"/>
                </a:solidFill>
                <a:cs typeface="Times New Roman" panose="02020603050405020304" pitchFamily="18" charset="0"/>
              </a:rPr>
              <a:t>ie</a:t>
            </a:r>
            <a:r>
              <a:rPr lang="en-US" altLang="en-US" sz="1300" dirty="0">
                <a:solidFill>
                  <a:srgbClr val="FFFFFF"/>
                </a:solidFill>
                <a:cs typeface="Times New Roman" panose="02020603050405020304" pitchFamily="18" charset="0"/>
              </a:rPr>
              <a:t> – fame) “societal import”</a:t>
            </a:r>
          </a:p>
          <a:p>
            <a:endParaRPr lang="en-US" dirty="0"/>
          </a:p>
        </p:txBody>
      </p:sp>
      <p:sp>
        <p:nvSpPr>
          <p:cNvPr id="4" name="Slide Number Placeholder 3"/>
          <p:cNvSpPr>
            <a:spLocks noGrp="1"/>
          </p:cNvSpPr>
          <p:nvPr>
            <p:ph type="sldNum" sz="quarter" idx="5"/>
          </p:nvPr>
        </p:nvSpPr>
        <p:spPr/>
        <p:txBody>
          <a:bodyPr/>
          <a:lstStyle/>
          <a:p>
            <a:fld id="{59E58223-EE88-469F-A56E-EBF314C24922}" type="slidenum">
              <a:rPr lang="en-US" smtClean="0"/>
              <a:t>3</a:t>
            </a:fld>
            <a:endParaRPr lang="en-US"/>
          </a:p>
        </p:txBody>
      </p:sp>
    </p:spTree>
    <p:extLst>
      <p:ext uri="{BB962C8B-B14F-4D97-AF65-F5344CB8AC3E}">
        <p14:creationId xmlns:p14="http://schemas.microsoft.com/office/powerpoint/2010/main" val="1633047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fa698297d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fa698297d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654332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fa698297d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fa698297d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905884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fa698297d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fa698297d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090216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fa698297d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fa698297d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577734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fa698297d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fa698297d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59492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fa698297d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fa698297d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695269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fa698297d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fa698297d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5723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fa698297d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fa698297d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48393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fa698297d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fa698297d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705912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fa698297d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fa698297d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12909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Judge Couch 85% denial rate, BIA reversed on all grounds under ARCG, Sessions certified to </a:t>
            </a:r>
            <a:r>
              <a:rPr lang="en-US" dirty="0" err="1"/>
              <a:t>himsel</a:t>
            </a:r>
            <a:endParaRPr lang="en-US" dirty="0"/>
          </a:p>
        </p:txBody>
      </p:sp>
      <p:sp>
        <p:nvSpPr>
          <p:cNvPr id="4" name="Header Placeholder 3"/>
          <p:cNvSpPr>
            <a:spLocks noGrp="1"/>
          </p:cNvSpPr>
          <p:nvPr>
            <p:ph type="hdr" sz="quarter"/>
          </p:nvPr>
        </p:nvSpPr>
        <p:spPr/>
        <p:txBody>
          <a:bodyPr/>
          <a:lstStyle/>
          <a:p>
            <a:r>
              <a:rPr lang="en-US"/>
              <a:t>Oblate School of Theology</a:t>
            </a:r>
          </a:p>
        </p:txBody>
      </p:sp>
      <p:sp>
        <p:nvSpPr>
          <p:cNvPr id="5" name="Date Placeholder 4"/>
          <p:cNvSpPr>
            <a:spLocks noGrp="1"/>
          </p:cNvSpPr>
          <p:nvPr>
            <p:ph type="dt" idx="1"/>
          </p:nvPr>
        </p:nvSpPr>
        <p:spPr/>
        <p:txBody>
          <a:bodyPr/>
          <a:lstStyle/>
          <a:p>
            <a:fld id="{D25437B9-3A6A-4946-9758-7B727FEB6758}" type="datetime2">
              <a:rPr lang="en-US" smtClean="0"/>
              <a:t>Friday, November 8, 2019</a:t>
            </a:fld>
            <a:endParaRPr lang="en-US"/>
          </a:p>
        </p:txBody>
      </p:sp>
      <p:sp>
        <p:nvSpPr>
          <p:cNvPr id="6" name="Slide Number Placeholder 5"/>
          <p:cNvSpPr>
            <a:spLocks noGrp="1"/>
          </p:cNvSpPr>
          <p:nvPr>
            <p:ph type="sldNum" sz="quarter" idx="5"/>
          </p:nvPr>
        </p:nvSpPr>
        <p:spPr/>
        <p:txBody>
          <a:bodyPr/>
          <a:lstStyle/>
          <a:p>
            <a:fld id="{79962368-B9E7-1346-9F42-E6D7D4D9AB0D}" type="slidenum">
              <a:rPr lang="en-US" smtClean="0"/>
              <a:t>4</a:t>
            </a:fld>
            <a:endParaRPr lang="en-US"/>
          </a:p>
        </p:txBody>
      </p:sp>
    </p:spTree>
    <p:extLst>
      <p:ext uri="{BB962C8B-B14F-4D97-AF65-F5344CB8AC3E}">
        <p14:creationId xmlns:p14="http://schemas.microsoft.com/office/powerpoint/2010/main" val="13199583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fa698297d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fa698297d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62889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fa698297d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fa698297d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749526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fa698297d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fa698297d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8444879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fa698297d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fa698297d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0183638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fa698297d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fa698297d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0138847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fa698297d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fa698297d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3122619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fa698297d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fa698297d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8933358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fa698297d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fa698297d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995688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fa698297d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fa698297d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1950208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fa698297d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fa698297d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63951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One central reason</a:t>
            </a:r>
          </a:p>
          <a:p>
            <a:r>
              <a:rPr lang="en-US" dirty="0"/>
              <a:t>Cites DV as private and related to a personal relationship – reflects an inaccurate understanding of the cause and nature of DV</a:t>
            </a:r>
          </a:p>
        </p:txBody>
      </p:sp>
      <p:sp>
        <p:nvSpPr>
          <p:cNvPr id="4" name="Slide Number Placeholder 3"/>
          <p:cNvSpPr>
            <a:spLocks noGrp="1"/>
          </p:cNvSpPr>
          <p:nvPr>
            <p:ph type="sldNum" sz="quarter" idx="5"/>
          </p:nvPr>
        </p:nvSpPr>
        <p:spPr/>
        <p:txBody>
          <a:bodyPr/>
          <a:lstStyle/>
          <a:p>
            <a:fld id="{59E58223-EE88-469F-A56E-EBF314C24922}" type="slidenum">
              <a:rPr lang="en-US" smtClean="0"/>
              <a:t>8</a:t>
            </a:fld>
            <a:endParaRPr lang="en-US"/>
          </a:p>
        </p:txBody>
      </p:sp>
    </p:spTree>
    <p:extLst>
      <p:ext uri="{BB962C8B-B14F-4D97-AF65-F5344CB8AC3E}">
        <p14:creationId xmlns:p14="http://schemas.microsoft.com/office/powerpoint/2010/main" val="3556895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Talk about </a:t>
            </a:r>
          </a:p>
        </p:txBody>
      </p:sp>
      <p:sp>
        <p:nvSpPr>
          <p:cNvPr id="4" name="Slide Number Placeholder 3"/>
          <p:cNvSpPr>
            <a:spLocks noGrp="1"/>
          </p:cNvSpPr>
          <p:nvPr>
            <p:ph type="sldNum" sz="quarter" idx="5"/>
          </p:nvPr>
        </p:nvSpPr>
        <p:spPr/>
        <p:txBody>
          <a:bodyPr/>
          <a:lstStyle/>
          <a:p>
            <a:fld id="{59E58223-EE88-469F-A56E-EBF314C24922}" type="slidenum">
              <a:rPr lang="en-US" smtClean="0"/>
              <a:t>9</a:t>
            </a:fld>
            <a:endParaRPr lang="en-US"/>
          </a:p>
        </p:txBody>
      </p:sp>
    </p:spTree>
    <p:extLst>
      <p:ext uri="{BB962C8B-B14F-4D97-AF65-F5344CB8AC3E}">
        <p14:creationId xmlns:p14="http://schemas.microsoft.com/office/powerpoint/2010/main" val="4042398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E58223-EE88-469F-A56E-EBF314C24922}" type="slidenum">
              <a:rPr lang="en-US" smtClean="0"/>
              <a:t>11</a:t>
            </a:fld>
            <a:endParaRPr lang="en-US"/>
          </a:p>
        </p:txBody>
      </p:sp>
    </p:spTree>
    <p:extLst>
      <p:ext uri="{BB962C8B-B14F-4D97-AF65-F5344CB8AC3E}">
        <p14:creationId xmlns:p14="http://schemas.microsoft.com/office/powerpoint/2010/main" val="2570735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9C1E3D-5E8F-4D58-BA8B-D9BCADAD9F6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8279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9C1E3D-5E8F-4D58-BA8B-D9BCADAD9F6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762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FBA6C0-47E2-8F4F-967F-C6FDCCCB3C39}" type="datetime1">
              <a:rPr lang="en-US" smtClean="0"/>
              <a:t>11/8/2019</a:t>
            </a:fld>
            <a:endParaRPr lang="en-US" dirty="0"/>
          </a:p>
        </p:txBody>
      </p:sp>
      <p:sp>
        <p:nvSpPr>
          <p:cNvPr id="5" name="Footer Placeholder 4"/>
          <p:cNvSpPr>
            <a:spLocks noGrp="1"/>
          </p:cNvSpPr>
          <p:nvPr>
            <p:ph type="ftr" sz="quarter" idx="11"/>
          </p:nvPr>
        </p:nvSpPr>
        <p:spPr/>
        <p:txBody>
          <a:bodyPr/>
          <a:lstStyle/>
          <a:p>
            <a:r>
              <a:rPr lang="en-US"/>
              <a:t>Oblate School of Theology</a:t>
            </a:r>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245704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3DC53331-1B5B-2042-9845-9AB28206B6FD}" type="datetime1">
              <a:rPr lang="en-US" smtClean="0"/>
              <a:t>11/8/2019</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Oblate School of Theology</a:t>
            </a:r>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fld id="{2AC27A5A-7290-4DE1-BA94-4BE8A8E57DCF}" type="slidenum">
              <a:rPr lang="en-US" smtClean="0"/>
              <a:pPr/>
              <a:t>‹#›</a:t>
            </a:fld>
            <a:endParaRPr lang="en-US" dirty="0"/>
          </a:p>
        </p:txBody>
      </p:sp>
    </p:spTree>
    <p:extLst>
      <p:ext uri="{BB962C8B-B14F-4D97-AF65-F5344CB8AC3E}">
        <p14:creationId xmlns:p14="http://schemas.microsoft.com/office/powerpoint/2010/main" val="3118933328"/>
      </p:ext>
    </p:extLst>
  </p:cSld>
  <p:clrMap bg1="lt1" tx1="dk1" bg2="lt2" tx2="dk2" accent1="accent1" accent2="accent2" accent3="accent3" accent4="accent4" accent5="accent5" accent6="accent6" hlink="hlink" folHlink="folHlink"/>
  <p:sldLayoutIdLst>
    <p:sldLayoutId id="2147483749" r:id="rId1"/>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www.aila.org/advo-media/issues/all/featured-issue-border-processing-and-asylum"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hyperlink" Target="https://www.texasobserver.org/ice-detained-this-trafficking-victim-on-her-18th-birthday-why/" TargetMode="External"/><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www.cilacademy.org/" TargetMode="External"/><Relationship Id="rId2" Type="http://schemas.openxmlformats.org/officeDocument/2006/relationships/notesSlide" Target="../notesSlides/notesSlide49.xml"/><Relationship Id="rId1" Type="http://schemas.openxmlformats.org/officeDocument/2006/relationships/slideLayout" Target="../slideLayouts/slideLayout3.xml"/><Relationship Id="rId4" Type="http://schemas.openxmlformats.org/officeDocument/2006/relationships/hyperlink" Target="http://www.ilrc.org/"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Developments in </a:t>
            </a:r>
            <a:br>
              <a:rPr lang="en-US" dirty="0"/>
            </a:br>
            <a:r>
              <a:rPr lang="en-US" dirty="0"/>
              <a:t>Asylum Law</a:t>
            </a:r>
            <a:endParaRPr dirty="0"/>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AILA TEXAS CHAPTER | NOVEMBER 2019</a:t>
            </a:r>
          </a:p>
          <a:p>
            <a:pPr marL="0" lvl="0" indent="0" algn="ctr" rtl="0">
              <a:spcBef>
                <a:spcPts val="0"/>
              </a:spcBef>
              <a:spcAft>
                <a:spcPts val="0"/>
              </a:spcAft>
              <a:buNone/>
            </a:pPr>
            <a:endParaRPr lang="en-US" dirty="0"/>
          </a:p>
          <a:p>
            <a:pPr marL="0" lvl="0" indent="0" algn="ctr" rtl="0">
              <a:spcBef>
                <a:spcPts val="0"/>
              </a:spcBef>
              <a:spcAft>
                <a:spcPts val="0"/>
              </a:spcAft>
              <a:buNone/>
            </a:pPr>
            <a:r>
              <a:rPr lang="en-US" sz="2400" dirty="0"/>
              <a:t>Kate Lincoln-Goldfinch | Justin Tullius | </a:t>
            </a:r>
            <a:r>
              <a:rPr lang="en" sz="2400" dirty="0"/>
              <a:t>John Benjamin Moore</a:t>
            </a:r>
            <a:endParaRPr sz="2400" dirty="0"/>
          </a:p>
        </p:txBody>
      </p:sp>
    </p:spTree>
    <p:extLst>
      <p:ext uri="{BB962C8B-B14F-4D97-AF65-F5344CB8AC3E}">
        <p14:creationId xmlns:p14="http://schemas.microsoft.com/office/powerpoint/2010/main" val="2270286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604A3-E8AE-4C24-BFAC-5B11A3C2CAF5}"/>
              </a:ext>
            </a:extLst>
          </p:cNvPr>
          <p:cNvSpPr>
            <a:spLocks noGrp="1"/>
          </p:cNvSpPr>
          <p:nvPr>
            <p:ph type="title"/>
          </p:nvPr>
        </p:nvSpPr>
        <p:spPr/>
        <p:txBody>
          <a:bodyPr>
            <a:norm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sz="2325" dirty="0"/>
              <a:t>But see…</a:t>
            </a:r>
            <a:br>
              <a:rPr lang="en-US" dirty="0"/>
            </a:br>
            <a:r>
              <a:rPr lang="en-US" sz="2325" dirty="0"/>
              <a:t>Gonzales-</a:t>
            </a:r>
            <a:r>
              <a:rPr lang="en-US" sz="2325" dirty="0" err="1"/>
              <a:t>Veliz</a:t>
            </a:r>
            <a:r>
              <a:rPr lang="en-US" sz="2325" dirty="0"/>
              <a:t> v. Barr, No. 18-60174 (5th Cir. 2019)</a:t>
            </a:r>
            <a:endParaRPr lang="en-US" dirty="0"/>
          </a:p>
        </p:txBody>
      </p:sp>
      <p:sp>
        <p:nvSpPr>
          <p:cNvPr id="3" name="Content Placeholder 2">
            <a:extLst>
              <a:ext uri="{FF2B5EF4-FFF2-40B4-BE49-F238E27FC236}">
                <a16:creationId xmlns:a16="http://schemas.microsoft.com/office/drawing/2014/main" id="{2263700D-7F18-4E1C-9588-BE2F014609E5}"/>
              </a:ext>
            </a:extLst>
          </p:cNvPr>
          <p:cNvSpPr>
            <a:spLocks noGrp="1"/>
          </p:cNvSpPr>
          <p:nvPr>
            <p:ph idx="1"/>
          </p:nvPr>
        </p:nvSpPr>
        <p:spPr>
          <a:xfrm>
            <a:off x="508001" y="1447801"/>
            <a:ext cx="6447501" cy="3496340"/>
          </a:xfrm>
        </p:spPr>
        <p:txBody>
          <a:bodyPr>
            <a:norm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sz="1500" dirty="0"/>
              <a:t>PSG: Honduran woman unable to leave her relationship</a:t>
            </a:r>
          </a:p>
          <a:p>
            <a:r>
              <a:rPr lang="en-US" sz="1500" dirty="0"/>
              <a:t>We hold that: (1) we have jurisdiction to entertain Gonzales-</a:t>
            </a:r>
            <a:r>
              <a:rPr lang="en-US" sz="1500" dirty="0" err="1"/>
              <a:t>Veliz’s</a:t>
            </a:r>
            <a:r>
              <a:rPr lang="en-US" sz="1500" dirty="0"/>
              <a:t> arguments concerning A-B-; (2) the Grace injunction does not affect our ability to review A-B-, nor could it, as it does not bind courts in this circuit; (3) the BIA correctly interpreted A-B-; (4) A-B- was not arbitrary and capricious; and (5) remand to the immigration judge is not warranted. </a:t>
            </a:r>
          </a:p>
        </p:txBody>
      </p:sp>
      <p:pic>
        <p:nvPicPr>
          <p:cNvPr id="4" name="Picture 3">
            <a:extLst>
              <a:ext uri="{FF2B5EF4-FFF2-40B4-BE49-F238E27FC236}">
                <a16:creationId xmlns:a16="http://schemas.microsoft.com/office/drawing/2014/main" id="{09FFFE5B-B93E-4B61-AB45-04D1379051B9}"/>
              </a:ext>
            </a:extLst>
          </p:cNvPr>
          <p:cNvPicPr>
            <a:picLocks noChangeAspect="1"/>
          </p:cNvPicPr>
          <p:nvPr/>
        </p:nvPicPr>
        <p:blipFill>
          <a:blip r:embed="rId2"/>
          <a:stretch>
            <a:fillRect/>
          </a:stretch>
        </p:blipFill>
        <p:spPr>
          <a:xfrm>
            <a:off x="7703580" y="4118705"/>
            <a:ext cx="1246574" cy="825435"/>
          </a:xfrm>
          <a:prstGeom prst="rect">
            <a:avLst/>
          </a:prstGeom>
        </p:spPr>
      </p:pic>
    </p:spTree>
    <p:extLst>
      <p:ext uri="{BB962C8B-B14F-4D97-AF65-F5344CB8AC3E}">
        <p14:creationId xmlns:p14="http://schemas.microsoft.com/office/powerpoint/2010/main" val="3707029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dirty="0"/>
              <a:t>Practice Pointers</a:t>
            </a:r>
          </a:p>
        </p:txBody>
      </p:sp>
      <p:sp>
        <p:nvSpPr>
          <p:cNvPr id="6" name="Content Placeholder 5"/>
          <p:cNvSpPr>
            <a:spLocks noGrp="1"/>
          </p:cNvSpPr>
          <p:nvPr>
            <p:ph idx="1"/>
          </p:nvPr>
        </p:nvSpPr>
        <p:spPr>
          <a:xfrm>
            <a:off x="508001" y="969653"/>
            <a:ext cx="6447501" cy="2910580"/>
          </a:xfrm>
        </p:spPr>
        <p:txBody>
          <a:bodyPr>
            <a:no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endParaRPr lang="en-US" dirty="0"/>
          </a:p>
          <a:p>
            <a:r>
              <a:rPr lang="en-US" dirty="0"/>
              <a:t>Don’t define PSG by harm suffered</a:t>
            </a:r>
          </a:p>
          <a:p>
            <a:r>
              <a:rPr lang="en-US" dirty="0"/>
              <a:t>Raise all applicable social groups before the IJ</a:t>
            </a:r>
          </a:p>
          <a:p>
            <a:r>
              <a:rPr lang="en-US" dirty="0"/>
              <a:t>Consider other protected grounds whenever possible (political opinion, race, </a:t>
            </a:r>
            <a:r>
              <a:rPr lang="en-US" dirty="0" err="1"/>
              <a:t>etc</a:t>
            </a:r>
            <a:r>
              <a:rPr lang="en-US" dirty="0"/>
              <a:t>)</a:t>
            </a:r>
          </a:p>
          <a:p>
            <a:r>
              <a:rPr lang="en-US" dirty="0"/>
              <a:t>Supply country conditions beyond the DOS Human Rights Reports and use an expert!</a:t>
            </a:r>
          </a:p>
          <a:p>
            <a:r>
              <a:rPr lang="en-US" dirty="0"/>
              <a:t>Argue Grace v. Whitaker in removal proceedings</a:t>
            </a:r>
          </a:p>
          <a:p>
            <a:r>
              <a:rPr lang="en-US" dirty="0"/>
              <a:t>Unable/Unwilling to control prevails</a:t>
            </a:r>
          </a:p>
          <a:p>
            <a:r>
              <a:rPr lang="en-US" dirty="0"/>
              <a:t>Corroborate unreasonableness of relocation</a:t>
            </a:r>
          </a:p>
        </p:txBody>
      </p:sp>
      <p:pic>
        <p:nvPicPr>
          <p:cNvPr id="8" name="Picture 7">
            <a:extLst>
              <a:ext uri="{FF2B5EF4-FFF2-40B4-BE49-F238E27FC236}">
                <a16:creationId xmlns:a16="http://schemas.microsoft.com/office/drawing/2014/main" id="{FF698BB7-41B1-4B59-87A5-E814AE282117}"/>
              </a:ext>
            </a:extLst>
          </p:cNvPr>
          <p:cNvPicPr>
            <a:picLocks noChangeAspect="1"/>
          </p:cNvPicPr>
          <p:nvPr/>
        </p:nvPicPr>
        <p:blipFill>
          <a:blip r:embed="rId3"/>
          <a:stretch>
            <a:fillRect/>
          </a:stretch>
        </p:blipFill>
        <p:spPr>
          <a:xfrm>
            <a:off x="7583101" y="4137506"/>
            <a:ext cx="1246574" cy="825435"/>
          </a:xfrm>
          <a:prstGeom prst="rect">
            <a:avLst/>
          </a:prstGeom>
        </p:spPr>
      </p:pic>
    </p:spTree>
    <p:extLst>
      <p:ext uri="{BB962C8B-B14F-4D97-AF65-F5344CB8AC3E}">
        <p14:creationId xmlns:p14="http://schemas.microsoft.com/office/powerpoint/2010/main" val="548628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929A-0932-4A27-98AF-F65C90ACB9FD}"/>
              </a:ext>
            </a:extLst>
          </p:cNvPr>
          <p:cNvSpPr>
            <a:spLocks noGrp="1"/>
          </p:cNvSpPr>
          <p:nvPr>
            <p:ph type="title"/>
          </p:nvPr>
        </p:nvSpPr>
        <p:spPr/>
        <p:txBody>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i="1" dirty="0"/>
              <a:t>Matter of L-E-A- (Summary)</a:t>
            </a:r>
          </a:p>
        </p:txBody>
      </p:sp>
      <p:sp>
        <p:nvSpPr>
          <p:cNvPr id="3" name="Content Placeholder 2">
            <a:extLst>
              <a:ext uri="{FF2B5EF4-FFF2-40B4-BE49-F238E27FC236}">
                <a16:creationId xmlns:a16="http://schemas.microsoft.com/office/drawing/2014/main" id="{6115B8CD-238D-432F-9A2B-C9F1A969B206}"/>
              </a:ext>
            </a:extLst>
          </p:cNvPr>
          <p:cNvSpPr>
            <a:spLocks noGrp="1"/>
          </p:cNvSpPr>
          <p:nvPr>
            <p:ph idx="1"/>
          </p:nvPr>
        </p:nvSpPr>
        <p:spPr>
          <a:xfrm>
            <a:off x="508001" y="1268274"/>
            <a:ext cx="6447501" cy="3675866"/>
          </a:xfrm>
        </p:spPr>
        <p:txBody>
          <a:bodyPr>
            <a:normAutofit fontScale="92500" lnSpcReduction="10000"/>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sz="1800" dirty="0"/>
              <a:t>Mexican citizen in U.S. 1998-2011, took voluntary departure</a:t>
            </a:r>
          </a:p>
          <a:p>
            <a:r>
              <a:rPr lang="en-US" sz="1800" dirty="0"/>
              <a:t>Father refused to sell drugs for La Familia </a:t>
            </a:r>
            <a:r>
              <a:rPr lang="en-US" sz="1800" dirty="0" err="1"/>
              <a:t>Michoacana</a:t>
            </a:r>
            <a:r>
              <a:rPr lang="en-US" sz="1800" dirty="0"/>
              <a:t> out of his store</a:t>
            </a:r>
          </a:p>
          <a:p>
            <a:r>
              <a:rPr lang="en-US" sz="1800" dirty="0"/>
              <a:t>Son returned and was targeted by the cartel, suffered attempted kidnapping</a:t>
            </a:r>
          </a:p>
          <a:p>
            <a:r>
              <a:rPr lang="en-US" sz="1800" dirty="0"/>
              <a:t>Respondent returned to seek asylum</a:t>
            </a:r>
          </a:p>
          <a:p>
            <a:r>
              <a:rPr lang="en-US" sz="1800" dirty="0"/>
              <a:t>Case findings: </a:t>
            </a:r>
          </a:p>
          <a:p>
            <a:pPr lvl="1"/>
            <a:r>
              <a:rPr lang="en-US" sz="1800" dirty="0"/>
              <a:t>Credible</a:t>
            </a:r>
          </a:p>
          <a:p>
            <a:pPr lvl="1"/>
            <a:r>
              <a:rPr lang="en-US" sz="1800" dirty="0"/>
              <a:t>IJ found no nexus to a protected group (PSG) of father’s immediate family</a:t>
            </a:r>
          </a:p>
          <a:p>
            <a:pPr lvl="1"/>
            <a:r>
              <a:rPr lang="en-US" sz="1800" dirty="0"/>
              <a:t>Cartel’s motives tied to distribution of illegal drugs</a:t>
            </a:r>
          </a:p>
          <a:p>
            <a:pPr lvl="1"/>
            <a:endParaRPr lang="en-US" sz="1350" dirty="0"/>
          </a:p>
          <a:p>
            <a:endParaRPr lang="en-US" sz="1350" dirty="0"/>
          </a:p>
        </p:txBody>
      </p:sp>
      <p:pic>
        <p:nvPicPr>
          <p:cNvPr id="4" name="Picture 3">
            <a:extLst>
              <a:ext uri="{FF2B5EF4-FFF2-40B4-BE49-F238E27FC236}">
                <a16:creationId xmlns:a16="http://schemas.microsoft.com/office/drawing/2014/main" id="{1FC9163E-373E-48FA-ADFF-5497E06C5398}"/>
              </a:ext>
            </a:extLst>
          </p:cNvPr>
          <p:cNvPicPr>
            <a:picLocks noChangeAspect="1"/>
          </p:cNvPicPr>
          <p:nvPr/>
        </p:nvPicPr>
        <p:blipFill>
          <a:blip r:embed="rId3"/>
          <a:stretch>
            <a:fillRect/>
          </a:stretch>
        </p:blipFill>
        <p:spPr>
          <a:xfrm>
            <a:off x="7647974" y="4113608"/>
            <a:ext cx="1246574" cy="825435"/>
          </a:xfrm>
          <a:prstGeom prst="rect">
            <a:avLst/>
          </a:prstGeom>
        </p:spPr>
      </p:pic>
    </p:spTree>
    <p:extLst>
      <p:ext uri="{BB962C8B-B14F-4D97-AF65-F5344CB8AC3E}">
        <p14:creationId xmlns:p14="http://schemas.microsoft.com/office/powerpoint/2010/main" val="3001151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085A-D48F-4EE8-95E2-CA4203D1EF75}"/>
              </a:ext>
            </a:extLst>
          </p:cNvPr>
          <p:cNvSpPr>
            <a:spLocks noGrp="1"/>
          </p:cNvSpPr>
          <p:nvPr>
            <p:ph type="title"/>
          </p:nvPr>
        </p:nvSpPr>
        <p:spPr/>
        <p:txBody>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i="1" dirty="0"/>
              <a:t>Matter of L-E-A- on Appeal</a:t>
            </a:r>
          </a:p>
        </p:txBody>
      </p:sp>
      <p:sp>
        <p:nvSpPr>
          <p:cNvPr id="3" name="Content Placeholder 2">
            <a:extLst>
              <a:ext uri="{FF2B5EF4-FFF2-40B4-BE49-F238E27FC236}">
                <a16:creationId xmlns:a16="http://schemas.microsoft.com/office/drawing/2014/main" id="{292B29BB-2522-4052-A509-3EBFF0954F59}"/>
              </a:ext>
            </a:extLst>
          </p:cNvPr>
          <p:cNvSpPr>
            <a:spLocks noGrp="1"/>
          </p:cNvSpPr>
          <p:nvPr>
            <p:ph idx="1"/>
          </p:nvPr>
        </p:nvSpPr>
        <p:spPr>
          <a:xfrm>
            <a:off x="508001" y="1447801"/>
            <a:ext cx="6447501" cy="3083222"/>
          </a:xfrm>
        </p:spPr>
        <p:txBody>
          <a:bodyPr>
            <a:norm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pPr lvl="1"/>
            <a:r>
              <a:rPr lang="en-US" sz="2700" dirty="0"/>
              <a:t>The DHS stipulated that father’s family constituted a PSG.</a:t>
            </a:r>
          </a:p>
          <a:p>
            <a:pPr lvl="1"/>
            <a:r>
              <a:rPr lang="en-US" sz="2700" dirty="0"/>
              <a:t>The BIA agreed but denied on nexus. </a:t>
            </a:r>
          </a:p>
          <a:p>
            <a:pPr lvl="2"/>
            <a:r>
              <a:rPr lang="en-US" sz="2400" dirty="0"/>
              <a:t>“He was targeted only as a means to achieve the cartel’s objective to increase its profits.”</a:t>
            </a:r>
          </a:p>
          <a:p>
            <a:pPr lvl="1"/>
            <a:r>
              <a:rPr lang="en-US" sz="2700" dirty="0"/>
              <a:t>Remanded for CAT review</a:t>
            </a:r>
          </a:p>
          <a:p>
            <a:pPr lvl="1"/>
            <a:endParaRPr lang="en-US" sz="1500" dirty="0"/>
          </a:p>
          <a:p>
            <a:pPr lvl="1"/>
            <a:endParaRPr lang="en-US" sz="1500" dirty="0"/>
          </a:p>
        </p:txBody>
      </p:sp>
      <p:pic>
        <p:nvPicPr>
          <p:cNvPr id="4" name="Picture 3">
            <a:extLst>
              <a:ext uri="{FF2B5EF4-FFF2-40B4-BE49-F238E27FC236}">
                <a16:creationId xmlns:a16="http://schemas.microsoft.com/office/drawing/2014/main" id="{C42610BA-DED8-4670-8E69-2CD32F589B1F}"/>
              </a:ext>
            </a:extLst>
          </p:cNvPr>
          <p:cNvPicPr>
            <a:picLocks noChangeAspect="1"/>
          </p:cNvPicPr>
          <p:nvPr/>
        </p:nvPicPr>
        <p:blipFill>
          <a:blip r:embed="rId3"/>
          <a:stretch>
            <a:fillRect/>
          </a:stretch>
        </p:blipFill>
        <p:spPr>
          <a:xfrm>
            <a:off x="7629439" y="4118305"/>
            <a:ext cx="1246574" cy="825435"/>
          </a:xfrm>
          <a:prstGeom prst="rect">
            <a:avLst/>
          </a:prstGeom>
        </p:spPr>
      </p:pic>
    </p:spTree>
    <p:extLst>
      <p:ext uri="{BB962C8B-B14F-4D97-AF65-F5344CB8AC3E}">
        <p14:creationId xmlns:p14="http://schemas.microsoft.com/office/powerpoint/2010/main" val="433308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8F42F-622B-4BCB-B4E3-603F02D8E299}"/>
              </a:ext>
            </a:extLst>
          </p:cNvPr>
          <p:cNvSpPr>
            <a:spLocks noGrp="1"/>
          </p:cNvSpPr>
          <p:nvPr>
            <p:ph type="title"/>
          </p:nvPr>
        </p:nvSpPr>
        <p:spPr/>
        <p:txBody>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i="1" dirty="0"/>
              <a:t>Matter of L-E-A-: AG Certification</a:t>
            </a:r>
          </a:p>
        </p:txBody>
      </p:sp>
      <p:sp>
        <p:nvSpPr>
          <p:cNvPr id="3" name="Content Placeholder 2">
            <a:extLst>
              <a:ext uri="{FF2B5EF4-FFF2-40B4-BE49-F238E27FC236}">
                <a16:creationId xmlns:a16="http://schemas.microsoft.com/office/drawing/2014/main" id="{77B0F61F-D0F7-408E-8CB4-6B787D4BC61B}"/>
              </a:ext>
            </a:extLst>
          </p:cNvPr>
          <p:cNvSpPr>
            <a:spLocks noGrp="1"/>
          </p:cNvSpPr>
          <p:nvPr>
            <p:ph idx="1"/>
          </p:nvPr>
        </p:nvSpPr>
        <p:spPr>
          <a:xfrm>
            <a:off x="508001" y="1196164"/>
            <a:ext cx="6447501" cy="3732027"/>
          </a:xfrm>
        </p:spPr>
        <p:txBody>
          <a:bodyPr>
            <a:norm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sz="2700" dirty="0"/>
              <a:t>Acting Attorney General Whitaker directs the board to refer him </a:t>
            </a:r>
            <a:r>
              <a:rPr lang="en-US" sz="2700" i="1" dirty="0"/>
              <a:t>Matter of L-E-A- </a:t>
            </a:r>
            <a:r>
              <a:rPr lang="en-US" sz="2700" dirty="0"/>
              <a:t>on December 2018, to address moot issue:</a:t>
            </a:r>
          </a:p>
          <a:p>
            <a:pPr lvl="1"/>
            <a:r>
              <a:rPr lang="en-US" sz="2700" dirty="0"/>
              <a:t>Under what circumstances an asylum seeker may establish persecution on account of “particular social group” based on family unit</a:t>
            </a:r>
          </a:p>
          <a:p>
            <a:endParaRPr lang="en-US" sz="1500" dirty="0"/>
          </a:p>
        </p:txBody>
      </p:sp>
      <p:pic>
        <p:nvPicPr>
          <p:cNvPr id="4" name="Picture 3">
            <a:extLst>
              <a:ext uri="{FF2B5EF4-FFF2-40B4-BE49-F238E27FC236}">
                <a16:creationId xmlns:a16="http://schemas.microsoft.com/office/drawing/2014/main" id="{5EC6A0A1-5CE8-4FAC-88AD-C20C01D96F48}"/>
              </a:ext>
            </a:extLst>
          </p:cNvPr>
          <p:cNvPicPr>
            <a:picLocks noChangeAspect="1"/>
          </p:cNvPicPr>
          <p:nvPr/>
        </p:nvPicPr>
        <p:blipFill>
          <a:blip r:embed="rId3"/>
          <a:stretch>
            <a:fillRect/>
          </a:stretch>
        </p:blipFill>
        <p:spPr>
          <a:xfrm>
            <a:off x="7629439" y="4102756"/>
            <a:ext cx="1246574" cy="825435"/>
          </a:xfrm>
          <a:prstGeom prst="rect">
            <a:avLst/>
          </a:prstGeom>
        </p:spPr>
      </p:pic>
    </p:spTree>
    <p:extLst>
      <p:ext uri="{BB962C8B-B14F-4D97-AF65-F5344CB8AC3E}">
        <p14:creationId xmlns:p14="http://schemas.microsoft.com/office/powerpoint/2010/main" val="481643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3FF60-BE1F-4292-A5C7-0159FA6E42C6}"/>
              </a:ext>
            </a:extLst>
          </p:cNvPr>
          <p:cNvSpPr>
            <a:spLocks noGrp="1"/>
          </p:cNvSpPr>
          <p:nvPr>
            <p:ph type="title"/>
          </p:nvPr>
        </p:nvSpPr>
        <p:spPr/>
        <p:txBody>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i="1" dirty="0"/>
              <a:t>Matter of L-E-A-: AG Decision</a:t>
            </a:r>
          </a:p>
        </p:txBody>
      </p:sp>
      <p:sp>
        <p:nvSpPr>
          <p:cNvPr id="3" name="Content Placeholder 2">
            <a:extLst>
              <a:ext uri="{FF2B5EF4-FFF2-40B4-BE49-F238E27FC236}">
                <a16:creationId xmlns:a16="http://schemas.microsoft.com/office/drawing/2014/main" id="{CC9F16AF-6CEF-40B5-A3FD-F6A211328270}"/>
              </a:ext>
            </a:extLst>
          </p:cNvPr>
          <p:cNvSpPr>
            <a:spLocks noGrp="1"/>
          </p:cNvSpPr>
          <p:nvPr>
            <p:ph idx="1"/>
          </p:nvPr>
        </p:nvSpPr>
        <p:spPr>
          <a:xfrm>
            <a:off x="508001" y="1052624"/>
            <a:ext cx="6447501" cy="3907464"/>
          </a:xfrm>
        </p:spPr>
        <p:txBody>
          <a:bodyPr>
            <a:no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sz="2100" dirty="0"/>
              <a:t>Narrow holding</a:t>
            </a:r>
          </a:p>
          <a:p>
            <a:r>
              <a:rPr lang="en-US" sz="2100" dirty="0"/>
              <a:t>Attorney General found:</a:t>
            </a:r>
          </a:p>
          <a:p>
            <a:pPr lvl="1"/>
            <a:r>
              <a:rPr lang="en-US" sz="2100" dirty="0"/>
              <a:t>BIA relied on DHS </a:t>
            </a:r>
            <a:r>
              <a:rPr lang="en-US" sz="2100" b="1" dirty="0"/>
              <a:t>concessions</a:t>
            </a:r>
          </a:p>
          <a:p>
            <a:pPr lvl="1"/>
            <a:r>
              <a:rPr lang="en-US" sz="2100" dirty="0"/>
              <a:t>BIA did </a:t>
            </a:r>
            <a:r>
              <a:rPr lang="en-US" sz="2100" b="1" dirty="0"/>
              <a:t>not</a:t>
            </a:r>
            <a:r>
              <a:rPr lang="en-US" sz="2100" dirty="0"/>
              <a:t> analyze PSG by 3-prong analysis  </a:t>
            </a:r>
          </a:p>
          <a:p>
            <a:r>
              <a:rPr lang="en-US" sz="2100" dirty="0"/>
              <a:t>Case did </a:t>
            </a:r>
            <a:r>
              <a:rPr lang="en-US" sz="2100" b="1" dirty="0"/>
              <a:t>not</a:t>
            </a:r>
            <a:r>
              <a:rPr lang="en-US" sz="2100" dirty="0"/>
              <a:t> hold proposed PSG cannot constitute </a:t>
            </a:r>
            <a:r>
              <a:rPr lang="en-US" sz="2100" b="1" dirty="0"/>
              <a:t>cognizable</a:t>
            </a:r>
            <a:r>
              <a:rPr lang="en-US" sz="2100" dirty="0"/>
              <a:t> PSG</a:t>
            </a:r>
          </a:p>
          <a:p>
            <a:r>
              <a:rPr lang="en-US" sz="2100" dirty="0"/>
              <a:t>Important to </a:t>
            </a:r>
            <a:r>
              <a:rPr lang="en-US" sz="2100" b="1" dirty="0"/>
              <a:t>make a record </a:t>
            </a:r>
            <a:r>
              <a:rPr lang="en-US" sz="2100" dirty="0"/>
              <a:t>that proposed </a:t>
            </a:r>
            <a:r>
              <a:rPr lang="en-US" sz="2100" b="1" dirty="0"/>
              <a:t>PSG</a:t>
            </a:r>
            <a:r>
              <a:rPr lang="en-US" sz="2100" dirty="0"/>
              <a:t> is immutable, particular and socially distinct</a:t>
            </a:r>
            <a:r>
              <a:rPr lang="en-US" dirty="0"/>
              <a:t>. </a:t>
            </a:r>
          </a:p>
        </p:txBody>
      </p:sp>
      <p:pic>
        <p:nvPicPr>
          <p:cNvPr id="4" name="Picture 3">
            <a:extLst>
              <a:ext uri="{FF2B5EF4-FFF2-40B4-BE49-F238E27FC236}">
                <a16:creationId xmlns:a16="http://schemas.microsoft.com/office/drawing/2014/main" id="{46003795-6CE5-4D97-AA18-BF33E3002F84}"/>
              </a:ext>
            </a:extLst>
          </p:cNvPr>
          <p:cNvPicPr>
            <a:picLocks noChangeAspect="1"/>
          </p:cNvPicPr>
          <p:nvPr/>
        </p:nvPicPr>
        <p:blipFill>
          <a:blip r:embed="rId3"/>
          <a:stretch>
            <a:fillRect/>
          </a:stretch>
        </p:blipFill>
        <p:spPr>
          <a:xfrm>
            <a:off x="7555298" y="4035563"/>
            <a:ext cx="1246574" cy="825435"/>
          </a:xfrm>
          <a:prstGeom prst="rect">
            <a:avLst/>
          </a:prstGeom>
        </p:spPr>
      </p:pic>
    </p:spTree>
    <p:extLst>
      <p:ext uri="{BB962C8B-B14F-4D97-AF65-F5344CB8AC3E}">
        <p14:creationId xmlns:p14="http://schemas.microsoft.com/office/powerpoint/2010/main" val="184196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DA89F-FC89-E442-BAA6-45CF5881FA87}"/>
              </a:ext>
            </a:extLst>
          </p:cNvPr>
          <p:cNvSpPr>
            <a:spLocks noGrp="1"/>
          </p:cNvSpPr>
          <p:nvPr>
            <p:ph type="title"/>
          </p:nvPr>
        </p:nvSpPr>
        <p:spPr/>
        <p:txBody>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dirty="0"/>
              <a:t>Social Distinction</a:t>
            </a:r>
          </a:p>
        </p:txBody>
      </p:sp>
      <p:sp>
        <p:nvSpPr>
          <p:cNvPr id="3" name="Content Placeholder 2">
            <a:extLst>
              <a:ext uri="{FF2B5EF4-FFF2-40B4-BE49-F238E27FC236}">
                <a16:creationId xmlns:a16="http://schemas.microsoft.com/office/drawing/2014/main" id="{2E508721-DB83-3547-A839-5DDB86DE2926}"/>
              </a:ext>
            </a:extLst>
          </p:cNvPr>
          <p:cNvSpPr>
            <a:spLocks noGrp="1"/>
          </p:cNvSpPr>
          <p:nvPr>
            <p:ph idx="1"/>
          </p:nvPr>
        </p:nvSpPr>
        <p:spPr>
          <a:xfrm>
            <a:off x="508001" y="1228061"/>
            <a:ext cx="6447501" cy="3302961"/>
          </a:xfrm>
        </p:spPr>
        <p:txBody>
          <a:bodyPr>
            <a:norm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sz="1800" dirty="0"/>
              <a:t>Confused social distinction with notoriety </a:t>
            </a:r>
            <a:r>
              <a:rPr lang="en-US" sz="1800" dirty="0">
                <a:sym typeface="Wingdings" panose="05000000000000000000" pitchFamily="2" charset="2"/>
              </a:rPr>
              <a:t> societal import</a:t>
            </a:r>
          </a:p>
          <a:p>
            <a:r>
              <a:rPr lang="en-US" sz="1800" dirty="0">
                <a:sym typeface="Wingdings" panose="05000000000000000000" pitchFamily="2" charset="2"/>
              </a:rPr>
              <a:t>Is different from persecutors’ motivations</a:t>
            </a:r>
          </a:p>
          <a:p>
            <a:r>
              <a:rPr lang="en-US" sz="1800" dirty="0"/>
              <a:t>“Categorically recognizing families would render virtually every alien a member of a particular social group.”</a:t>
            </a:r>
          </a:p>
          <a:p>
            <a:r>
              <a:rPr lang="en-US" sz="1800" dirty="0"/>
              <a:t>Practice pointers:</a:t>
            </a:r>
          </a:p>
          <a:p>
            <a:pPr lvl="1"/>
            <a:r>
              <a:rPr lang="en-US" sz="1500" dirty="0"/>
              <a:t>Broad dicta is not controlling, adhere to case by case analysis</a:t>
            </a:r>
          </a:p>
          <a:p>
            <a:pPr lvl="1"/>
            <a:r>
              <a:rPr lang="en-US" sz="1500" dirty="0"/>
              <a:t>Do you go by last name?  Who would care for your kids if you passed away? Who would inherit your property?  Why?</a:t>
            </a:r>
          </a:p>
          <a:p>
            <a:pPr lvl="1"/>
            <a:r>
              <a:rPr lang="en-US" sz="1500" dirty="0"/>
              <a:t>Persecution can raise profile</a:t>
            </a:r>
          </a:p>
        </p:txBody>
      </p:sp>
      <p:pic>
        <p:nvPicPr>
          <p:cNvPr id="4" name="Picture 3">
            <a:extLst>
              <a:ext uri="{FF2B5EF4-FFF2-40B4-BE49-F238E27FC236}">
                <a16:creationId xmlns:a16="http://schemas.microsoft.com/office/drawing/2014/main" id="{36B9E00E-DE17-4FD0-B6C0-2485A03B097E}"/>
              </a:ext>
            </a:extLst>
          </p:cNvPr>
          <p:cNvPicPr>
            <a:picLocks noChangeAspect="1"/>
          </p:cNvPicPr>
          <p:nvPr/>
        </p:nvPicPr>
        <p:blipFill>
          <a:blip r:embed="rId3"/>
          <a:stretch>
            <a:fillRect/>
          </a:stretch>
        </p:blipFill>
        <p:spPr>
          <a:xfrm>
            <a:off x="7471891" y="4099618"/>
            <a:ext cx="1246574" cy="825435"/>
          </a:xfrm>
          <a:prstGeom prst="rect">
            <a:avLst/>
          </a:prstGeom>
        </p:spPr>
      </p:pic>
    </p:spTree>
    <p:extLst>
      <p:ext uri="{BB962C8B-B14F-4D97-AF65-F5344CB8AC3E}">
        <p14:creationId xmlns:p14="http://schemas.microsoft.com/office/powerpoint/2010/main" val="84748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DA89F-FC89-E442-BAA6-45CF5881FA87}"/>
              </a:ext>
            </a:extLst>
          </p:cNvPr>
          <p:cNvSpPr>
            <a:spLocks noGrp="1"/>
          </p:cNvSpPr>
          <p:nvPr>
            <p:ph type="title"/>
          </p:nvPr>
        </p:nvSpPr>
        <p:spPr/>
        <p:txBody>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dirty="0"/>
              <a:t>Pena </a:t>
            </a:r>
            <a:r>
              <a:rPr lang="en-US" dirty="0" err="1"/>
              <a:t>Osegura</a:t>
            </a:r>
            <a:r>
              <a:rPr lang="en-US" dirty="0"/>
              <a:t> v. Barr 17-60339</a:t>
            </a:r>
          </a:p>
        </p:txBody>
      </p:sp>
      <p:sp>
        <p:nvSpPr>
          <p:cNvPr id="3" name="Content Placeholder 2">
            <a:extLst>
              <a:ext uri="{FF2B5EF4-FFF2-40B4-BE49-F238E27FC236}">
                <a16:creationId xmlns:a16="http://schemas.microsoft.com/office/drawing/2014/main" id="{2E508721-DB83-3547-A839-5DDB86DE2926}"/>
              </a:ext>
            </a:extLst>
          </p:cNvPr>
          <p:cNvSpPr>
            <a:spLocks noGrp="1"/>
          </p:cNvSpPr>
          <p:nvPr>
            <p:ph idx="1"/>
          </p:nvPr>
        </p:nvSpPr>
        <p:spPr>
          <a:xfrm>
            <a:off x="508001" y="1307806"/>
            <a:ext cx="6447501" cy="3223217"/>
          </a:xfrm>
        </p:spPr>
        <p:txBody>
          <a:bodyPr>
            <a:norm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sz="1800" dirty="0"/>
              <a:t>“A decision has now been published, and Matter of L-E-A stands for the proposition that families may qualify as social groups, but the decision must be reached on a case-by-case basis.” at 3</a:t>
            </a:r>
          </a:p>
          <a:p>
            <a:r>
              <a:rPr lang="en-US" sz="1800" dirty="0"/>
              <a:t>We recognize that Matter of L-E-A- is at odds with the precedent of several circuits. Matter of L-E-A-, 27 I&amp;N Dec. at 589-91 (analyzing precedent from the First, Fourth, Sixth, Seventh, Eighth, and Ninth). However, it is not at odds with any precedent in the Fifth Circuit. At 4</a:t>
            </a:r>
          </a:p>
        </p:txBody>
      </p:sp>
      <p:pic>
        <p:nvPicPr>
          <p:cNvPr id="4" name="Picture 3">
            <a:extLst>
              <a:ext uri="{FF2B5EF4-FFF2-40B4-BE49-F238E27FC236}">
                <a16:creationId xmlns:a16="http://schemas.microsoft.com/office/drawing/2014/main" id="{8EFB2679-C8AC-4C7C-AB58-FD72C356FA97}"/>
              </a:ext>
            </a:extLst>
          </p:cNvPr>
          <p:cNvPicPr>
            <a:picLocks noChangeAspect="1"/>
          </p:cNvPicPr>
          <p:nvPr/>
        </p:nvPicPr>
        <p:blipFill>
          <a:blip r:embed="rId3"/>
          <a:stretch>
            <a:fillRect/>
          </a:stretch>
        </p:blipFill>
        <p:spPr>
          <a:xfrm>
            <a:off x="7592369" y="3952154"/>
            <a:ext cx="1246574" cy="825435"/>
          </a:xfrm>
          <a:prstGeom prst="rect">
            <a:avLst/>
          </a:prstGeom>
        </p:spPr>
      </p:pic>
    </p:spTree>
    <p:extLst>
      <p:ext uri="{BB962C8B-B14F-4D97-AF65-F5344CB8AC3E}">
        <p14:creationId xmlns:p14="http://schemas.microsoft.com/office/powerpoint/2010/main" val="1835017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DA89F-FC89-E442-BAA6-45CF5881FA87}"/>
              </a:ext>
            </a:extLst>
          </p:cNvPr>
          <p:cNvSpPr>
            <a:spLocks noGrp="1"/>
          </p:cNvSpPr>
          <p:nvPr>
            <p:ph type="title"/>
          </p:nvPr>
        </p:nvSpPr>
        <p:spPr/>
        <p:txBody>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dirty="0"/>
              <a:t>USCIS Policy Memorandum</a:t>
            </a:r>
          </a:p>
        </p:txBody>
      </p:sp>
      <p:sp>
        <p:nvSpPr>
          <p:cNvPr id="3" name="Content Placeholder 2">
            <a:extLst>
              <a:ext uri="{FF2B5EF4-FFF2-40B4-BE49-F238E27FC236}">
                <a16:creationId xmlns:a16="http://schemas.microsoft.com/office/drawing/2014/main" id="{2E508721-DB83-3547-A839-5DDB86DE2926}"/>
              </a:ext>
            </a:extLst>
          </p:cNvPr>
          <p:cNvSpPr>
            <a:spLocks noGrp="1"/>
          </p:cNvSpPr>
          <p:nvPr>
            <p:ph idx="1"/>
          </p:nvPr>
        </p:nvSpPr>
        <p:spPr>
          <a:xfrm>
            <a:off x="508001" y="1275907"/>
            <a:ext cx="6447501" cy="3668233"/>
          </a:xfrm>
        </p:spPr>
        <p:txBody>
          <a:bodyPr>
            <a:norm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sz="1800" dirty="0"/>
              <a:t>“Officers should no longer recognize family-based particular social groups based only on the general significance of family relationships in the society in question . . . Instead, officers must be careful to focus on the PSG as it is defined by the applicant and ask whether that group is distinct in the society in question.”</a:t>
            </a:r>
          </a:p>
          <a:p>
            <a:r>
              <a:rPr lang="en-US" sz="1800" dirty="0"/>
              <a:t>“The applicant in USCIS interviews does not have the burden to delineate a cognizable particular social group, and the office must conduct the interview with the purpose of eliciting all relevant and useful information bearing on the applicant’s eligibility.” </a:t>
            </a:r>
          </a:p>
          <a:p>
            <a:pPr lvl="1"/>
            <a:r>
              <a:rPr lang="en-US" sz="1800" dirty="0"/>
              <a:t>Matter of W-Y-C &amp; H-O-B does not apply </a:t>
            </a:r>
          </a:p>
        </p:txBody>
      </p:sp>
      <p:pic>
        <p:nvPicPr>
          <p:cNvPr id="4" name="Picture 3">
            <a:extLst>
              <a:ext uri="{FF2B5EF4-FFF2-40B4-BE49-F238E27FC236}">
                <a16:creationId xmlns:a16="http://schemas.microsoft.com/office/drawing/2014/main" id="{EF8CAA25-8B18-4A34-8F38-044E96A9AECC}"/>
              </a:ext>
            </a:extLst>
          </p:cNvPr>
          <p:cNvPicPr>
            <a:picLocks noChangeAspect="1"/>
          </p:cNvPicPr>
          <p:nvPr/>
        </p:nvPicPr>
        <p:blipFill>
          <a:blip r:embed="rId3"/>
          <a:stretch>
            <a:fillRect/>
          </a:stretch>
        </p:blipFill>
        <p:spPr>
          <a:xfrm>
            <a:off x="7620172" y="4026296"/>
            <a:ext cx="1246574" cy="825435"/>
          </a:xfrm>
          <a:prstGeom prst="rect">
            <a:avLst/>
          </a:prstGeom>
        </p:spPr>
      </p:pic>
    </p:spTree>
    <p:extLst>
      <p:ext uri="{BB962C8B-B14F-4D97-AF65-F5344CB8AC3E}">
        <p14:creationId xmlns:p14="http://schemas.microsoft.com/office/powerpoint/2010/main" val="593557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60DC7-EBCC-F644-8D43-B7583C14A041}"/>
              </a:ext>
            </a:extLst>
          </p:cNvPr>
          <p:cNvSpPr>
            <a:spLocks noGrp="1"/>
          </p:cNvSpPr>
          <p:nvPr>
            <p:ph type="title"/>
          </p:nvPr>
        </p:nvSpPr>
        <p:spPr/>
        <p:txBody>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dirty="0"/>
              <a:t>Hypothetical #1</a:t>
            </a:r>
            <a:br>
              <a:rPr lang="en-US" dirty="0"/>
            </a:br>
            <a:endParaRPr lang="en-US" dirty="0"/>
          </a:p>
        </p:txBody>
      </p:sp>
      <p:sp>
        <p:nvSpPr>
          <p:cNvPr id="3" name="Content Placeholder 2">
            <a:extLst>
              <a:ext uri="{FF2B5EF4-FFF2-40B4-BE49-F238E27FC236}">
                <a16:creationId xmlns:a16="http://schemas.microsoft.com/office/drawing/2014/main" id="{30E1D18D-82EA-4D43-93F2-E04F171F6A7C}"/>
              </a:ext>
            </a:extLst>
          </p:cNvPr>
          <p:cNvSpPr>
            <a:spLocks noGrp="1"/>
          </p:cNvSpPr>
          <p:nvPr>
            <p:ph idx="1"/>
          </p:nvPr>
        </p:nvSpPr>
        <p:spPr>
          <a:xfrm>
            <a:off x="508001" y="1447801"/>
            <a:ext cx="6447501" cy="3083222"/>
          </a:xfrm>
        </p:spPr>
        <p:txBody>
          <a:bodyPr>
            <a:normAutofit lnSpcReduction="10000"/>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pPr marL="0" indent="0">
              <a:buNone/>
            </a:pPr>
            <a:r>
              <a:rPr lang="en-US" sz="2100" dirty="0"/>
              <a:t>George S. is from Honduras.  His father was politically active in the Partido Liberal and was commissioned by Manuel Zelaya to paint a portrait of the president that was placed in a museum.  George joined a political group and became an activist against the current government.  One day, he was attacked in his home by members of the MS gang.  They told him this was just a taste of what was to come and threatened his daughter with rape.  He and his family fled to the United states with their housekeeper.  </a:t>
            </a:r>
          </a:p>
        </p:txBody>
      </p:sp>
      <p:pic>
        <p:nvPicPr>
          <p:cNvPr id="4" name="Picture 3">
            <a:extLst>
              <a:ext uri="{FF2B5EF4-FFF2-40B4-BE49-F238E27FC236}">
                <a16:creationId xmlns:a16="http://schemas.microsoft.com/office/drawing/2014/main" id="{EC43C127-E29C-45D9-B676-30A879BE61CA}"/>
              </a:ext>
            </a:extLst>
          </p:cNvPr>
          <p:cNvPicPr>
            <a:picLocks noChangeAspect="1"/>
          </p:cNvPicPr>
          <p:nvPr/>
        </p:nvPicPr>
        <p:blipFill>
          <a:blip r:embed="rId3"/>
          <a:stretch>
            <a:fillRect/>
          </a:stretch>
        </p:blipFill>
        <p:spPr>
          <a:xfrm>
            <a:off x="7564567" y="3979958"/>
            <a:ext cx="1246574" cy="825435"/>
          </a:xfrm>
          <a:prstGeom prst="rect">
            <a:avLst/>
          </a:prstGeom>
        </p:spPr>
      </p:pic>
    </p:spTree>
    <p:extLst>
      <p:ext uri="{BB962C8B-B14F-4D97-AF65-F5344CB8AC3E}">
        <p14:creationId xmlns:p14="http://schemas.microsoft.com/office/powerpoint/2010/main" val="1520028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60DC7-EBCC-F644-8D43-B7583C14A041}"/>
              </a:ext>
            </a:extLst>
          </p:cNvPr>
          <p:cNvSpPr>
            <a:spLocks noGrp="1"/>
          </p:cNvSpPr>
          <p:nvPr>
            <p:ph type="title"/>
          </p:nvPr>
        </p:nvSpPr>
        <p:spPr/>
        <p:txBody>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endParaRPr lang="en-US" dirty="0"/>
          </a:p>
        </p:txBody>
      </p:sp>
      <p:sp>
        <p:nvSpPr>
          <p:cNvPr id="3" name="Content Placeholder 2">
            <a:extLst>
              <a:ext uri="{FF2B5EF4-FFF2-40B4-BE49-F238E27FC236}">
                <a16:creationId xmlns:a16="http://schemas.microsoft.com/office/drawing/2014/main" id="{30E1D18D-82EA-4D43-93F2-E04F171F6A7C}"/>
              </a:ext>
            </a:extLst>
          </p:cNvPr>
          <p:cNvSpPr>
            <a:spLocks noGrp="1"/>
          </p:cNvSpPr>
          <p:nvPr>
            <p:ph idx="1"/>
          </p:nvPr>
        </p:nvSpPr>
        <p:spPr/>
        <p:txBody>
          <a:bodyPr>
            <a:norm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pPr indent="0" algn="ctr">
              <a:buNone/>
            </a:pPr>
            <a:endParaRPr lang="en-US" dirty="0"/>
          </a:p>
          <a:p>
            <a:pPr indent="0" algn="ctr">
              <a:buNone/>
            </a:pPr>
            <a:endParaRPr lang="en-US" dirty="0"/>
          </a:p>
          <a:p>
            <a:pPr indent="0" algn="ctr">
              <a:buNone/>
            </a:pPr>
            <a:r>
              <a:rPr lang="en-US" sz="3600" b="1" dirty="0"/>
              <a:t>PARTICULAR SOCIAL GROUP</a:t>
            </a:r>
          </a:p>
          <a:p>
            <a:pPr indent="0" algn="ctr">
              <a:buNone/>
            </a:pPr>
            <a:r>
              <a:rPr lang="en-US" sz="2400" dirty="0"/>
              <a:t>KATE LINCOLN-GOLDFINCH</a:t>
            </a:r>
          </a:p>
          <a:p>
            <a:pPr indent="0">
              <a:buNone/>
            </a:pPr>
            <a:endParaRPr lang="en-US" dirty="0"/>
          </a:p>
        </p:txBody>
      </p:sp>
      <p:pic>
        <p:nvPicPr>
          <p:cNvPr id="4" name="Picture 3">
            <a:extLst>
              <a:ext uri="{FF2B5EF4-FFF2-40B4-BE49-F238E27FC236}">
                <a16:creationId xmlns:a16="http://schemas.microsoft.com/office/drawing/2014/main" id="{6212ED34-8706-4237-8E7E-6EA8340D64C8}"/>
              </a:ext>
            </a:extLst>
          </p:cNvPr>
          <p:cNvPicPr>
            <a:picLocks noChangeAspect="1"/>
          </p:cNvPicPr>
          <p:nvPr/>
        </p:nvPicPr>
        <p:blipFill>
          <a:blip r:embed="rId3"/>
          <a:stretch>
            <a:fillRect/>
          </a:stretch>
        </p:blipFill>
        <p:spPr>
          <a:xfrm>
            <a:off x="7666510" y="4118304"/>
            <a:ext cx="1246574" cy="825435"/>
          </a:xfrm>
          <a:prstGeom prst="rect">
            <a:avLst/>
          </a:prstGeom>
        </p:spPr>
      </p:pic>
    </p:spTree>
    <p:extLst>
      <p:ext uri="{BB962C8B-B14F-4D97-AF65-F5344CB8AC3E}">
        <p14:creationId xmlns:p14="http://schemas.microsoft.com/office/powerpoint/2010/main" val="2243035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38A8EE-A8BF-234C-9682-E6B5EF82484A}"/>
              </a:ext>
            </a:extLst>
          </p:cNvPr>
          <p:cNvSpPr>
            <a:spLocks noGrp="1"/>
          </p:cNvSpPr>
          <p:nvPr>
            <p:ph idx="1"/>
          </p:nvPr>
        </p:nvSpPr>
        <p:spPr>
          <a:xfrm>
            <a:off x="508001" y="1307806"/>
            <a:ext cx="6447501" cy="3378494"/>
          </a:xfrm>
        </p:spPr>
        <p:txBody>
          <a:bodyPr>
            <a:normAutofit fontScale="92500"/>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sz="1800" dirty="0"/>
              <a:t>Client fled Honduras for the United States seeking asylum. She is the single-mother of a 15-year-old son. Prior to arriving in the U.S. she lived in an area of Honduras controlled by gangs. They beat up her son and threatened to kill him if he did not join them. Her son refused to join the gang, in part, because their Christian religion opposes them. When Client learns about the threats, she forms a parent group at the school. The parent group reports the gang activity to the police who do nothing to stop it. Client and other parents take turns “guarding” the school themselves. Frustrated with the lack of government help, Client joins an anti-gang political party and begins putting up posters of their candidates. </a:t>
            </a:r>
          </a:p>
          <a:p>
            <a:r>
              <a:rPr lang="en-US" sz="1800" dirty="0"/>
              <a:t>Define the PSG.  </a:t>
            </a:r>
          </a:p>
        </p:txBody>
      </p:sp>
      <p:sp>
        <p:nvSpPr>
          <p:cNvPr id="7" name="Title 1">
            <a:extLst>
              <a:ext uri="{FF2B5EF4-FFF2-40B4-BE49-F238E27FC236}">
                <a16:creationId xmlns:a16="http://schemas.microsoft.com/office/drawing/2014/main" id="{09C89D7C-C3B8-474B-944B-6777ACF49B3D}"/>
              </a:ext>
            </a:extLst>
          </p:cNvPr>
          <p:cNvSpPr txBox="1">
            <a:spLocks/>
          </p:cNvSpPr>
          <p:nvPr/>
        </p:nvSpPr>
        <p:spPr>
          <a:xfrm>
            <a:off x="619211" y="490667"/>
            <a:ext cx="6447501" cy="990600"/>
          </a:xfrm>
          <a:prstGeom prst="rect">
            <a:avLst/>
          </a:prstGeom>
        </p:spPr>
        <p:txBody>
          <a:bodyPr vert="horz" lIns="68580" tIns="34290" rIns="68580" bIns="34290" rtlCol="0" anchor="t">
            <a:norm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sz="1013" dirty="0"/>
              <a:t>Hypothetical #2</a:t>
            </a:r>
          </a:p>
          <a:p>
            <a:br>
              <a:rPr lang="en-US" sz="1013" dirty="0"/>
            </a:br>
            <a:endParaRPr lang="en-US" sz="1013" dirty="0"/>
          </a:p>
        </p:txBody>
      </p:sp>
      <p:pic>
        <p:nvPicPr>
          <p:cNvPr id="8" name="Picture 7">
            <a:extLst>
              <a:ext uri="{FF2B5EF4-FFF2-40B4-BE49-F238E27FC236}">
                <a16:creationId xmlns:a16="http://schemas.microsoft.com/office/drawing/2014/main" id="{5120B18B-660F-45C0-9322-4AED0CF84A69}"/>
              </a:ext>
            </a:extLst>
          </p:cNvPr>
          <p:cNvPicPr>
            <a:picLocks noChangeAspect="1"/>
          </p:cNvPicPr>
          <p:nvPr/>
        </p:nvPicPr>
        <p:blipFill>
          <a:blip r:embed="rId2"/>
          <a:stretch>
            <a:fillRect/>
          </a:stretch>
        </p:blipFill>
        <p:spPr>
          <a:xfrm>
            <a:off x="7389426" y="3998492"/>
            <a:ext cx="1246574" cy="825435"/>
          </a:xfrm>
          <a:prstGeom prst="rect">
            <a:avLst/>
          </a:prstGeom>
        </p:spPr>
      </p:pic>
    </p:spTree>
    <p:extLst>
      <p:ext uri="{BB962C8B-B14F-4D97-AF65-F5344CB8AC3E}">
        <p14:creationId xmlns:p14="http://schemas.microsoft.com/office/powerpoint/2010/main" val="3376000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7E283-27C0-480F-922D-49BE19F1CC2C}"/>
              </a:ext>
            </a:extLst>
          </p:cNvPr>
          <p:cNvSpPr>
            <a:spLocks noGrp="1"/>
          </p:cNvSpPr>
          <p:nvPr>
            <p:ph type="title"/>
          </p:nvPr>
        </p:nvSpPr>
        <p:spPr/>
        <p:txBody>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pPr algn="ctr"/>
            <a:r>
              <a:rPr lang="en-US" i="1" dirty="0"/>
              <a:t>Cabrera v. Sessions, </a:t>
            </a:r>
            <a:br>
              <a:rPr lang="en-US" i="1" dirty="0"/>
            </a:br>
            <a:r>
              <a:rPr lang="en-US" dirty="0"/>
              <a:t>890 F.3d 153 (5</a:t>
            </a:r>
            <a:r>
              <a:rPr lang="en-US" baseline="30000" dirty="0"/>
              <a:t>th</a:t>
            </a:r>
            <a:r>
              <a:rPr lang="en-US" dirty="0"/>
              <a:t> Cir. 2018)</a:t>
            </a:r>
          </a:p>
        </p:txBody>
      </p:sp>
      <p:sp>
        <p:nvSpPr>
          <p:cNvPr id="3" name="Content Placeholder 2">
            <a:extLst>
              <a:ext uri="{FF2B5EF4-FFF2-40B4-BE49-F238E27FC236}">
                <a16:creationId xmlns:a16="http://schemas.microsoft.com/office/drawing/2014/main" id="{3F053968-2037-4CCC-B5A0-5C0D9B60E207}"/>
              </a:ext>
            </a:extLst>
          </p:cNvPr>
          <p:cNvSpPr>
            <a:spLocks noGrp="1"/>
          </p:cNvSpPr>
          <p:nvPr>
            <p:ph idx="1"/>
          </p:nvPr>
        </p:nvSpPr>
        <p:spPr>
          <a:xfrm>
            <a:off x="508001" y="1620442"/>
            <a:ext cx="6447501" cy="3065858"/>
          </a:xfrm>
        </p:spPr>
        <p:txBody>
          <a:bodyPr>
            <a:normAutofit lnSpcReduction="10000"/>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sz="1800" dirty="0"/>
              <a:t>Social group was defined as “female Activists or human rights defenders from Honduras who actively protest the Maras”</a:t>
            </a:r>
          </a:p>
          <a:p>
            <a:endParaRPr lang="en-US" sz="1800" dirty="0"/>
          </a:p>
          <a:p>
            <a:r>
              <a:rPr lang="en-US" sz="1800" dirty="0"/>
              <a:t>Plus “human rights defenders” provides socially visibility:</a:t>
            </a:r>
          </a:p>
          <a:p>
            <a:pPr lvl="1"/>
            <a:r>
              <a:rPr lang="en-US" sz="1500" dirty="0"/>
              <a:t>Honduran Minister of Justice and Human Rights started a human rights defender unit to protect human rights defenders. </a:t>
            </a:r>
          </a:p>
          <a:p>
            <a:pPr lvl="1"/>
            <a:endParaRPr lang="en-US" sz="1500" dirty="0"/>
          </a:p>
          <a:p>
            <a:r>
              <a:rPr lang="en-US" sz="1800" dirty="0"/>
              <a:t>Plus “female activists” adds particularity:</a:t>
            </a:r>
          </a:p>
          <a:p>
            <a:pPr lvl="1"/>
            <a:r>
              <a:rPr lang="en-US" sz="1500" dirty="0"/>
              <a:t>Expert evidence said “female activists” were “low hanging fruit” for gangs.</a:t>
            </a:r>
          </a:p>
        </p:txBody>
      </p:sp>
      <p:pic>
        <p:nvPicPr>
          <p:cNvPr id="4" name="Picture 3">
            <a:extLst>
              <a:ext uri="{FF2B5EF4-FFF2-40B4-BE49-F238E27FC236}">
                <a16:creationId xmlns:a16="http://schemas.microsoft.com/office/drawing/2014/main" id="{74A9AFA8-35FD-4A0C-9F24-F60A19561CC4}"/>
              </a:ext>
            </a:extLst>
          </p:cNvPr>
          <p:cNvPicPr>
            <a:picLocks noChangeAspect="1"/>
          </p:cNvPicPr>
          <p:nvPr/>
        </p:nvPicPr>
        <p:blipFill>
          <a:blip r:embed="rId2"/>
          <a:stretch>
            <a:fillRect/>
          </a:stretch>
        </p:blipFill>
        <p:spPr>
          <a:xfrm>
            <a:off x="7629439" y="4026296"/>
            <a:ext cx="1246574" cy="825435"/>
          </a:xfrm>
          <a:prstGeom prst="rect">
            <a:avLst/>
          </a:prstGeom>
        </p:spPr>
      </p:pic>
    </p:spTree>
    <p:extLst>
      <p:ext uri="{BB962C8B-B14F-4D97-AF65-F5344CB8AC3E}">
        <p14:creationId xmlns:p14="http://schemas.microsoft.com/office/powerpoint/2010/main" val="953029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10ABA-755C-4549-A549-80F790894588}"/>
              </a:ext>
            </a:extLst>
          </p:cNvPr>
          <p:cNvSpPr>
            <a:spLocks noGrp="1"/>
          </p:cNvSpPr>
          <p:nvPr>
            <p:ph type="title"/>
          </p:nvPr>
        </p:nvSpPr>
        <p:spPr/>
        <p:txBody>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pPr algn="ctr"/>
            <a:r>
              <a:rPr lang="en-US" dirty="0"/>
              <a:t>Establishing Government Acquiescence  under the CAT--hypo</a:t>
            </a:r>
          </a:p>
        </p:txBody>
      </p:sp>
      <p:sp>
        <p:nvSpPr>
          <p:cNvPr id="3" name="Content Placeholder 2">
            <a:extLst>
              <a:ext uri="{FF2B5EF4-FFF2-40B4-BE49-F238E27FC236}">
                <a16:creationId xmlns:a16="http://schemas.microsoft.com/office/drawing/2014/main" id="{71C3E98C-1EAE-4009-BE16-325DD021A29F}"/>
              </a:ext>
            </a:extLst>
          </p:cNvPr>
          <p:cNvSpPr>
            <a:spLocks noGrp="1"/>
          </p:cNvSpPr>
          <p:nvPr>
            <p:ph idx="1"/>
          </p:nvPr>
        </p:nvSpPr>
        <p:spPr>
          <a:xfrm>
            <a:off x="508001" y="1620442"/>
            <a:ext cx="6447501" cy="3275852"/>
          </a:xfrm>
        </p:spPr>
        <p:txBody>
          <a:bodyPr>
            <a:norm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sz="1500" dirty="0"/>
              <a:t>Your client, an undisputed aggravated felon from Mexico, retained you to represent him in removal proceedings where you seek relief under the CAT. Two of Client’s cousins betrayed the Zeta drug cartel. They were high-ranking Zetas before they fled to the U.S. with $5 million they stole from the cartel. They then became informants for the DEA. The Zetas responded by sending a massive strike force into Client’s hometown who massacred family members of the former cartel members. Local police officers were active participants in the Zetas’ raid. The governor of Coahuila, was a close ally of the Zetas, and specifically allowed the attack. After the attack, the national Mexican government condemned the attack. They increased the presence of federal officers in the town and dismissed all the local police officers for their involvement in the attack. </a:t>
            </a:r>
          </a:p>
          <a:p>
            <a:r>
              <a:rPr lang="en-US" sz="1500" dirty="0"/>
              <a:t>Did the government acquiesce? </a:t>
            </a:r>
          </a:p>
        </p:txBody>
      </p:sp>
      <p:pic>
        <p:nvPicPr>
          <p:cNvPr id="4" name="Picture 3">
            <a:extLst>
              <a:ext uri="{FF2B5EF4-FFF2-40B4-BE49-F238E27FC236}">
                <a16:creationId xmlns:a16="http://schemas.microsoft.com/office/drawing/2014/main" id="{2CDAEA75-1137-4A6D-9370-F23982E9ADDD}"/>
              </a:ext>
            </a:extLst>
          </p:cNvPr>
          <p:cNvPicPr>
            <a:picLocks noChangeAspect="1"/>
          </p:cNvPicPr>
          <p:nvPr/>
        </p:nvPicPr>
        <p:blipFill>
          <a:blip r:embed="rId2"/>
          <a:stretch>
            <a:fillRect/>
          </a:stretch>
        </p:blipFill>
        <p:spPr>
          <a:xfrm>
            <a:off x="7389426" y="4070858"/>
            <a:ext cx="1246574" cy="825435"/>
          </a:xfrm>
          <a:prstGeom prst="rect">
            <a:avLst/>
          </a:prstGeom>
        </p:spPr>
      </p:pic>
    </p:spTree>
    <p:extLst>
      <p:ext uri="{BB962C8B-B14F-4D97-AF65-F5344CB8AC3E}">
        <p14:creationId xmlns:p14="http://schemas.microsoft.com/office/powerpoint/2010/main" val="1345179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F894C-8933-4474-AC0F-AA211066FF2E}"/>
              </a:ext>
            </a:extLst>
          </p:cNvPr>
          <p:cNvSpPr>
            <a:spLocks noGrp="1"/>
          </p:cNvSpPr>
          <p:nvPr>
            <p:ph type="title"/>
          </p:nvPr>
        </p:nvSpPr>
        <p:spPr/>
        <p:txBody>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pPr algn="ctr"/>
            <a:r>
              <a:rPr lang="en-US" i="1" dirty="0" err="1"/>
              <a:t>Iruegas</a:t>
            </a:r>
            <a:r>
              <a:rPr lang="en-US" i="1" dirty="0"/>
              <a:t>-Valdez v. Yates, </a:t>
            </a:r>
            <a:br>
              <a:rPr lang="en-US" i="1" dirty="0"/>
            </a:br>
            <a:r>
              <a:rPr lang="en-US" dirty="0"/>
              <a:t>846 F.3d 806 (5</a:t>
            </a:r>
            <a:r>
              <a:rPr lang="en-US" baseline="30000" dirty="0"/>
              <a:t>th</a:t>
            </a:r>
            <a:r>
              <a:rPr lang="en-US" dirty="0"/>
              <a:t> Cir. 2017)</a:t>
            </a:r>
            <a:endParaRPr lang="en-US" i="1" dirty="0"/>
          </a:p>
        </p:txBody>
      </p:sp>
      <p:sp>
        <p:nvSpPr>
          <p:cNvPr id="3" name="Content Placeholder 2">
            <a:extLst>
              <a:ext uri="{FF2B5EF4-FFF2-40B4-BE49-F238E27FC236}">
                <a16:creationId xmlns:a16="http://schemas.microsoft.com/office/drawing/2014/main" id="{DCAF4A4F-C807-4944-8268-1C84D7CBB5C7}"/>
              </a:ext>
            </a:extLst>
          </p:cNvPr>
          <p:cNvSpPr>
            <a:spLocks noGrp="1"/>
          </p:cNvSpPr>
          <p:nvPr>
            <p:ph idx="1"/>
          </p:nvPr>
        </p:nvSpPr>
        <p:spPr>
          <a:xfrm>
            <a:off x="508001" y="1620442"/>
            <a:ext cx="6447501" cy="3339647"/>
          </a:xfrm>
        </p:spPr>
        <p:txBody>
          <a:bodyPr>
            <a:norm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sz="2100" dirty="0"/>
              <a:t>Case illustrates when government acquiesces under the CAT</a:t>
            </a:r>
          </a:p>
          <a:p>
            <a:pPr marL="0" indent="0">
              <a:buNone/>
            </a:pPr>
            <a:endParaRPr lang="en-US" sz="2100" dirty="0"/>
          </a:p>
          <a:p>
            <a:pPr lvl="1"/>
            <a:r>
              <a:rPr lang="en-US" sz="1800" dirty="0"/>
              <a:t>You do not need to show the whole government acquiesced.</a:t>
            </a:r>
          </a:p>
          <a:p>
            <a:pPr lvl="1"/>
            <a:r>
              <a:rPr lang="en-US" sz="1800" dirty="0"/>
              <a:t>Low-level officials can acquiesce, including police officers. </a:t>
            </a:r>
          </a:p>
          <a:p>
            <a:pPr lvl="1"/>
            <a:r>
              <a:rPr lang="en-US" sz="1800" dirty="0"/>
              <a:t>Personal objectives of officers is included even when they are without state sanction.</a:t>
            </a:r>
          </a:p>
          <a:p>
            <a:pPr lvl="1"/>
            <a:r>
              <a:rPr lang="en-US" sz="1800" dirty="0"/>
              <a:t>A bad local official acting under color of law constitutes government acquiescence.</a:t>
            </a:r>
          </a:p>
        </p:txBody>
      </p:sp>
      <p:pic>
        <p:nvPicPr>
          <p:cNvPr id="4" name="Picture 3">
            <a:extLst>
              <a:ext uri="{FF2B5EF4-FFF2-40B4-BE49-F238E27FC236}">
                <a16:creationId xmlns:a16="http://schemas.microsoft.com/office/drawing/2014/main" id="{9C8B014B-CDB2-4670-8715-9DD1A566346C}"/>
              </a:ext>
            </a:extLst>
          </p:cNvPr>
          <p:cNvPicPr>
            <a:picLocks noChangeAspect="1"/>
          </p:cNvPicPr>
          <p:nvPr/>
        </p:nvPicPr>
        <p:blipFill>
          <a:blip r:embed="rId2"/>
          <a:stretch>
            <a:fillRect/>
          </a:stretch>
        </p:blipFill>
        <p:spPr>
          <a:xfrm>
            <a:off x="7620172" y="4054098"/>
            <a:ext cx="1246574" cy="825435"/>
          </a:xfrm>
          <a:prstGeom prst="rect">
            <a:avLst/>
          </a:prstGeom>
        </p:spPr>
      </p:pic>
    </p:spTree>
    <p:extLst>
      <p:ext uri="{BB962C8B-B14F-4D97-AF65-F5344CB8AC3E}">
        <p14:creationId xmlns:p14="http://schemas.microsoft.com/office/powerpoint/2010/main" val="1080926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MPP Policy and Tactics</a:t>
            </a:r>
            <a:endParaRPr dirty="0"/>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John Benjamin Moore, Esq.</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Source of “law” and Legal Resources</a:t>
            </a:r>
            <a:endParaRPr/>
          </a:p>
          <a:p>
            <a:pPr marL="0" lvl="0" indent="0" algn="l" rtl="0">
              <a:spcBef>
                <a:spcPts val="0"/>
              </a:spcBef>
              <a:spcAft>
                <a:spcPts val="0"/>
              </a:spcAft>
              <a:buNone/>
            </a:pPr>
            <a:endParaRPr/>
          </a:p>
        </p:txBody>
      </p:sp>
      <p:sp>
        <p:nvSpPr>
          <p:cNvPr id="61" name="Google Shape;61;p14"/>
          <p:cNvSpPr txBox="1">
            <a:spLocks noGrp="1"/>
          </p:cNvSpPr>
          <p:nvPr>
            <p:ph type="body" idx="1"/>
          </p:nvPr>
        </p:nvSpPr>
        <p:spPr>
          <a:xfrm>
            <a:off x="311700" y="1152475"/>
            <a:ext cx="8650500" cy="3876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a:t>Jan-Feb 2019 Rollout</a:t>
            </a:r>
            <a:endParaRPr sz="1600"/>
          </a:p>
          <a:p>
            <a:pPr marL="457200" lvl="0" indent="-330200" algn="l" rtl="0">
              <a:spcBef>
                <a:spcPts val="0"/>
              </a:spcBef>
              <a:spcAft>
                <a:spcPts val="0"/>
              </a:spcAft>
              <a:buSzPts val="1600"/>
              <a:buChar char="●"/>
            </a:pPr>
            <a:r>
              <a:rPr lang="en" sz="1600"/>
              <a:t>DHS (Nielsen) Memo to CBP, ICE, USCIS:  AILA Doc. No. 19012907</a:t>
            </a:r>
            <a:endParaRPr sz="1600"/>
          </a:p>
          <a:p>
            <a:pPr marL="457200" lvl="0" indent="-330200" algn="l" rtl="0">
              <a:spcBef>
                <a:spcPts val="0"/>
              </a:spcBef>
              <a:spcAft>
                <a:spcPts val="0"/>
              </a:spcAft>
              <a:buSzPts val="1600"/>
              <a:buChar char="●"/>
            </a:pPr>
            <a:r>
              <a:rPr lang="en" sz="1600"/>
              <a:t>CBP (Hoffman) Memo to San Diego, CA:  AILA Doc. No. 19012906</a:t>
            </a:r>
            <a:endParaRPr sz="1600"/>
          </a:p>
          <a:p>
            <a:pPr marL="914400" lvl="1" indent="-330200" algn="l" rtl="0">
              <a:spcBef>
                <a:spcPts val="0"/>
              </a:spcBef>
              <a:spcAft>
                <a:spcPts val="0"/>
              </a:spcAft>
              <a:buSzPts val="1600"/>
              <a:buChar char="○"/>
            </a:pPr>
            <a:r>
              <a:rPr lang="en" sz="1600"/>
              <a:t>Guiding Principles (unsigned):  AILA Doc. No. 19012970</a:t>
            </a:r>
            <a:endParaRPr sz="1600"/>
          </a:p>
          <a:p>
            <a:pPr marL="457200" lvl="0" indent="-330200" algn="l" rtl="0">
              <a:spcBef>
                <a:spcPts val="0"/>
              </a:spcBef>
              <a:spcAft>
                <a:spcPts val="0"/>
              </a:spcAft>
              <a:buSzPts val="1600"/>
              <a:buChar char="●"/>
            </a:pPr>
            <a:r>
              <a:rPr lang="en" sz="1600"/>
              <a:t>ICE - OPLA (Vitiello) Memo:  AILA Doc. No. 19022863</a:t>
            </a:r>
            <a:endParaRPr sz="1600"/>
          </a:p>
          <a:p>
            <a:pPr marL="457200" lvl="0" indent="-330200" algn="l" rtl="0">
              <a:spcBef>
                <a:spcPts val="0"/>
              </a:spcBef>
              <a:spcAft>
                <a:spcPts val="0"/>
              </a:spcAft>
              <a:buSzPts val="1600"/>
              <a:buChar char="●"/>
            </a:pPr>
            <a:r>
              <a:rPr lang="en" sz="1600"/>
              <a:t>ICE - ERO (Asher) Memo:  AILA Doc. No. 19022870</a:t>
            </a:r>
            <a:endParaRPr sz="1600"/>
          </a:p>
          <a:p>
            <a:pPr marL="457200" lvl="0" indent="-330200" algn="l" rtl="0">
              <a:spcBef>
                <a:spcPts val="0"/>
              </a:spcBef>
              <a:spcAft>
                <a:spcPts val="0"/>
              </a:spcAft>
              <a:buSzPts val="1600"/>
              <a:buChar char="●"/>
            </a:pPr>
            <a:r>
              <a:rPr lang="en" sz="1600"/>
              <a:t>USCIS (unsigned) Memo:  AILA Doc. No. 19012805</a:t>
            </a:r>
            <a:endParaRPr sz="1600"/>
          </a:p>
          <a:p>
            <a:pPr marL="914400" lvl="1" indent="-330200" algn="l" rtl="0">
              <a:spcBef>
                <a:spcPts val="0"/>
              </a:spcBef>
              <a:spcAft>
                <a:spcPts val="0"/>
              </a:spcAft>
              <a:buSzPts val="1600"/>
              <a:buChar char="○"/>
            </a:pPr>
            <a:r>
              <a:rPr lang="en" sz="1600"/>
              <a:t>No private right of action on any memo</a:t>
            </a:r>
            <a:endParaRPr sz="1600"/>
          </a:p>
          <a:p>
            <a:pPr marL="0" lvl="0" indent="0" algn="l" rtl="0">
              <a:spcBef>
                <a:spcPts val="1600"/>
              </a:spcBef>
              <a:spcAft>
                <a:spcPts val="0"/>
              </a:spcAft>
              <a:buNone/>
            </a:pPr>
            <a:r>
              <a:rPr lang="en" sz="1600"/>
              <a:t>Resources</a:t>
            </a:r>
            <a:endParaRPr sz="1600"/>
          </a:p>
          <a:p>
            <a:pPr marL="457200" lvl="0" indent="-330200" algn="l" rtl="0">
              <a:spcBef>
                <a:spcPts val="0"/>
              </a:spcBef>
              <a:spcAft>
                <a:spcPts val="0"/>
              </a:spcAft>
              <a:buSzPts val="1600"/>
              <a:buChar char="●"/>
            </a:pPr>
            <a:r>
              <a:rPr lang="en" sz="1600" u="sng">
                <a:solidFill>
                  <a:schemeClr val="hlink"/>
                </a:solidFill>
                <a:hlinkClick r:id="rId3"/>
              </a:rPr>
              <a:t>https://www.aila.org/advo-media/issues/all/featured-issue-border-processing-and-asylum</a:t>
            </a:r>
            <a:endParaRPr sz="1600"/>
          </a:p>
          <a:p>
            <a:pPr marL="457200" lvl="0" indent="-330200" algn="l" rtl="0">
              <a:spcBef>
                <a:spcPts val="0"/>
              </a:spcBef>
              <a:spcAft>
                <a:spcPts val="0"/>
              </a:spcAft>
              <a:buSzPts val="1600"/>
              <a:buChar char="●"/>
            </a:pPr>
            <a:r>
              <a:rPr lang="en" sz="1600"/>
              <a:t>https://docs.google.com/document/d/1Dfm9Kt825xarBj3siksOjEKITwSi0HCSDJcijuAsih8/edit</a:t>
            </a:r>
            <a:endParaRPr sz="16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Nielsen Memo	</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sz="1600" dirty="0"/>
              <a:t>AA and PWA will Remain in Mexico for removal proceedings</a:t>
            </a:r>
            <a:endParaRPr sz="1600" dirty="0"/>
          </a:p>
          <a:p>
            <a:pPr marL="457200" lvl="0" indent="-330200" algn="l" rtl="0">
              <a:spcBef>
                <a:spcPts val="0"/>
              </a:spcBef>
              <a:spcAft>
                <a:spcPts val="0"/>
              </a:spcAft>
              <a:buSzPts val="1600"/>
              <a:buChar char="●"/>
            </a:pPr>
            <a:r>
              <a:rPr lang="en" sz="1600" dirty="0"/>
              <a:t>Mexico will pass legislation to ensure</a:t>
            </a:r>
            <a:endParaRPr sz="1600" dirty="0"/>
          </a:p>
          <a:p>
            <a:pPr marL="914400" lvl="1" indent="-330200" algn="l" rtl="0">
              <a:spcBef>
                <a:spcPts val="0"/>
              </a:spcBef>
              <a:spcAft>
                <a:spcPts val="0"/>
              </a:spcAft>
              <a:buSzPts val="1600"/>
              <a:buChar char="○"/>
            </a:pPr>
            <a:r>
              <a:rPr lang="en" sz="1600" dirty="0"/>
              <a:t>Humanitarian visas with multiple entry/exit</a:t>
            </a:r>
            <a:endParaRPr sz="1600" dirty="0"/>
          </a:p>
          <a:p>
            <a:pPr marL="914400" lvl="1" indent="-330200" algn="l" rtl="0">
              <a:spcBef>
                <a:spcPts val="0"/>
              </a:spcBef>
              <a:spcAft>
                <a:spcPts val="0"/>
              </a:spcAft>
              <a:buSzPts val="1600"/>
              <a:buChar char="○"/>
            </a:pPr>
            <a:r>
              <a:rPr lang="en" sz="1600" dirty="0"/>
              <a:t>Work permits for paid work</a:t>
            </a:r>
            <a:endParaRPr sz="1600" dirty="0"/>
          </a:p>
          <a:p>
            <a:pPr marL="914400" lvl="1" indent="-330200" algn="l" rtl="0">
              <a:spcBef>
                <a:spcPts val="0"/>
              </a:spcBef>
              <a:spcAft>
                <a:spcPts val="0"/>
              </a:spcAft>
              <a:buSzPts val="1600"/>
              <a:buChar char="○"/>
            </a:pPr>
            <a:r>
              <a:rPr lang="en" sz="1600" dirty="0"/>
              <a:t>Coordinate with US to ensure “access without interference to information and legal services”</a:t>
            </a:r>
            <a:endParaRPr sz="1600" dirty="0"/>
          </a:p>
          <a:p>
            <a:pPr marL="457200" lvl="0" indent="-330200" algn="l" rtl="0">
              <a:spcBef>
                <a:spcPts val="0"/>
              </a:spcBef>
              <a:spcAft>
                <a:spcPts val="0"/>
              </a:spcAft>
              <a:buSzPts val="1600"/>
              <a:buChar char="●"/>
            </a:pPr>
            <a:r>
              <a:rPr lang="en" sz="1600" dirty="0"/>
              <a:t>DHS to exercise Prosecutorial Discretion - Non-Refoulement</a:t>
            </a:r>
            <a:endParaRPr sz="1600" dirty="0"/>
          </a:p>
          <a:p>
            <a:pPr marL="914400" lvl="1" indent="-330200" algn="l" rtl="0">
              <a:spcBef>
                <a:spcPts val="0"/>
              </a:spcBef>
              <a:spcAft>
                <a:spcPts val="0"/>
              </a:spcAft>
              <a:buSzPts val="1600"/>
              <a:buChar char="○"/>
            </a:pPr>
            <a:r>
              <a:rPr lang="en" sz="1600" dirty="0"/>
              <a:t>Whether to place in 235 or 240</a:t>
            </a:r>
            <a:endParaRPr sz="1600" dirty="0"/>
          </a:p>
          <a:p>
            <a:pPr marL="914400" lvl="1" indent="-330200" algn="l" rtl="0">
              <a:spcBef>
                <a:spcPts val="0"/>
              </a:spcBef>
              <a:spcAft>
                <a:spcPts val="0"/>
              </a:spcAft>
              <a:buSzPts val="1600"/>
              <a:buChar char="○"/>
            </a:pPr>
            <a:r>
              <a:rPr lang="en" sz="1600" dirty="0"/>
              <a:t>If in 240, whether to subject to MPP or not</a:t>
            </a:r>
            <a:endParaRPr sz="1600" dirty="0"/>
          </a:p>
          <a:p>
            <a:pPr marL="1371600" lvl="2" indent="-330200" algn="l" rtl="0">
              <a:spcBef>
                <a:spcPts val="0"/>
              </a:spcBef>
              <a:spcAft>
                <a:spcPts val="0"/>
              </a:spcAft>
              <a:buSzPts val="1600"/>
              <a:buChar char="■"/>
            </a:pPr>
            <a:r>
              <a:rPr lang="en" sz="1600" dirty="0"/>
              <a:t>Only mentioned basis for not subjecting a person to MPP is non-refoulement</a:t>
            </a:r>
            <a:endParaRPr sz="1600" dirty="0"/>
          </a:p>
          <a:p>
            <a:pPr marL="914400" lvl="1" indent="-330200" algn="l" rtl="0">
              <a:spcBef>
                <a:spcPts val="0"/>
              </a:spcBef>
              <a:spcAft>
                <a:spcPts val="0"/>
              </a:spcAft>
              <a:buSzPts val="1600"/>
              <a:buChar char="○"/>
            </a:pPr>
            <a:r>
              <a:rPr lang="en" sz="1600" dirty="0"/>
              <a:t>FN 5 - An expression of fear of returning to Mexico should be referred to USCIS - AO</a:t>
            </a:r>
            <a:endParaRPr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Non-Refoulement Standard</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First Announced in Nielsen Memo</a:t>
            </a:r>
            <a:endParaRPr/>
          </a:p>
          <a:p>
            <a:pPr marL="914400" lvl="1" indent="-317500" algn="l" rtl="0">
              <a:spcBef>
                <a:spcPts val="0"/>
              </a:spcBef>
              <a:spcAft>
                <a:spcPts val="0"/>
              </a:spcAft>
              <a:buSzPts val="1400"/>
              <a:buChar char="○"/>
            </a:pPr>
            <a:r>
              <a:rPr lang="en"/>
              <a:t>more likely than not</a:t>
            </a:r>
            <a:endParaRPr/>
          </a:p>
          <a:p>
            <a:pPr marL="914400" lvl="1" indent="-317500" algn="l" rtl="0">
              <a:spcBef>
                <a:spcPts val="0"/>
              </a:spcBef>
              <a:spcAft>
                <a:spcPts val="0"/>
              </a:spcAft>
              <a:buSzPts val="1400"/>
              <a:buChar char="○"/>
            </a:pPr>
            <a:r>
              <a:rPr lang="en"/>
              <a:t>be persecuted</a:t>
            </a:r>
            <a:endParaRPr/>
          </a:p>
          <a:p>
            <a:pPr marL="914400" lvl="1" indent="-317500" algn="l" rtl="0">
              <a:spcBef>
                <a:spcPts val="0"/>
              </a:spcBef>
              <a:spcAft>
                <a:spcPts val="0"/>
              </a:spcAft>
              <a:buSzPts val="1400"/>
              <a:buChar char="○"/>
            </a:pPr>
            <a:r>
              <a:rPr lang="en"/>
              <a:t>on account of</a:t>
            </a:r>
            <a:endParaRPr/>
          </a:p>
          <a:p>
            <a:pPr marL="914400" lvl="1" indent="-317500" algn="l" rtl="0">
              <a:spcBef>
                <a:spcPts val="0"/>
              </a:spcBef>
              <a:spcAft>
                <a:spcPts val="0"/>
              </a:spcAft>
              <a:buSzPts val="1400"/>
              <a:buChar char="○"/>
            </a:pPr>
            <a:r>
              <a:rPr lang="en"/>
              <a:t>race, religion, nationality, membership in a particular social group, or political opinion</a:t>
            </a:r>
            <a:endParaRPr/>
          </a:p>
          <a:p>
            <a:pPr marL="457200" lvl="0" indent="-342900" algn="l" rtl="0">
              <a:spcBef>
                <a:spcPts val="0"/>
              </a:spcBef>
              <a:spcAft>
                <a:spcPts val="0"/>
              </a:spcAft>
              <a:buSzPts val="1800"/>
              <a:buChar char="●"/>
            </a:pPr>
            <a:r>
              <a:rPr lang="en"/>
              <a:t>Future Torture independent basis for non-refoulement</a:t>
            </a:r>
            <a:endParaRPr/>
          </a:p>
          <a:p>
            <a:pPr marL="457200" lvl="0" indent="-342900" algn="l" rtl="0">
              <a:spcBef>
                <a:spcPts val="0"/>
              </a:spcBef>
              <a:spcAft>
                <a:spcPts val="0"/>
              </a:spcAft>
              <a:buSzPts val="1800"/>
              <a:buChar char="●"/>
            </a:pPr>
            <a:r>
              <a:rPr lang="en"/>
              <a:t>Neither the CFI, nor the RFI standard</a:t>
            </a:r>
            <a:endParaRPr/>
          </a:p>
          <a:p>
            <a:pPr marL="457200" lvl="0" indent="-342900" algn="l" rtl="0">
              <a:spcBef>
                <a:spcPts val="0"/>
              </a:spcBef>
              <a:spcAft>
                <a:spcPts val="0"/>
              </a:spcAft>
              <a:buSzPts val="1800"/>
              <a:buChar char="●"/>
            </a:pPr>
            <a:r>
              <a:rPr lang="en"/>
              <a:t>Past Persecution in Mexico not a basis</a:t>
            </a:r>
            <a:endParaRPr/>
          </a:p>
          <a:p>
            <a:pPr marL="457200" lvl="0" indent="-342900" algn="l" rtl="0">
              <a:spcBef>
                <a:spcPts val="0"/>
              </a:spcBef>
              <a:spcAft>
                <a:spcPts val="0"/>
              </a:spcAft>
              <a:buSzPts val="1800"/>
              <a:buChar char="●"/>
            </a:pPr>
            <a:r>
              <a:rPr lang="en"/>
              <a:t>Framework not superseded by subsequent memos</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CBP Memo and Principles</a:t>
            </a:r>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Memo states that certain (vulnerable, criminal, “of interest”) people will not be put in MPP according to Guiding Principles.</a:t>
            </a:r>
            <a:endParaRPr/>
          </a:p>
          <a:p>
            <a:pPr marL="457200" lvl="0" indent="-342900" algn="l" rtl="0">
              <a:spcBef>
                <a:spcPts val="0"/>
              </a:spcBef>
              <a:spcAft>
                <a:spcPts val="0"/>
              </a:spcAft>
              <a:buSzPts val="1800"/>
              <a:buChar char="●"/>
            </a:pPr>
            <a:r>
              <a:rPr lang="en"/>
              <a:t>Affirmative statement of fear of Mexico referred to USCIS - AO</a:t>
            </a:r>
            <a:endParaRPr/>
          </a:p>
          <a:p>
            <a:pPr marL="457200" lvl="0" indent="-342900" algn="l" rtl="0">
              <a:spcBef>
                <a:spcPts val="0"/>
              </a:spcBef>
              <a:spcAft>
                <a:spcPts val="0"/>
              </a:spcAft>
              <a:buSzPts val="1800"/>
              <a:buChar char="●"/>
            </a:pPr>
            <a:r>
              <a:rPr lang="en"/>
              <a:t>No MPP for:</a:t>
            </a:r>
            <a:endParaRPr/>
          </a:p>
          <a:p>
            <a:pPr marL="914400" lvl="1" indent="-317500" algn="l" rtl="0">
              <a:spcBef>
                <a:spcPts val="0"/>
              </a:spcBef>
              <a:spcAft>
                <a:spcPts val="0"/>
              </a:spcAft>
              <a:buSzPts val="1400"/>
              <a:buChar char="○"/>
            </a:pPr>
            <a:r>
              <a:rPr lang="en"/>
              <a:t>UACs</a:t>
            </a:r>
            <a:endParaRPr/>
          </a:p>
          <a:p>
            <a:pPr marL="914400" lvl="1" indent="-317500" algn="l" rtl="0">
              <a:spcBef>
                <a:spcPts val="0"/>
              </a:spcBef>
              <a:spcAft>
                <a:spcPts val="0"/>
              </a:spcAft>
              <a:buSzPts val="1400"/>
              <a:buChar char="○"/>
            </a:pPr>
            <a:r>
              <a:rPr lang="en"/>
              <a:t>Mexicans</a:t>
            </a:r>
            <a:endParaRPr/>
          </a:p>
          <a:p>
            <a:pPr marL="914400" lvl="1" indent="-317500" algn="l" rtl="0">
              <a:spcBef>
                <a:spcPts val="0"/>
              </a:spcBef>
              <a:spcAft>
                <a:spcPts val="0"/>
              </a:spcAft>
              <a:buSzPts val="1400"/>
              <a:buChar char="○"/>
            </a:pPr>
            <a:r>
              <a:rPr lang="en"/>
              <a:t>ERs</a:t>
            </a:r>
            <a:endParaRPr/>
          </a:p>
          <a:p>
            <a:pPr marL="914400" lvl="1" indent="-317500" algn="l" rtl="0">
              <a:spcBef>
                <a:spcPts val="0"/>
              </a:spcBef>
              <a:spcAft>
                <a:spcPts val="0"/>
              </a:spcAft>
              <a:buSzPts val="1400"/>
              <a:buChar char="○"/>
            </a:pPr>
            <a:r>
              <a:rPr lang="en"/>
              <a:t>212 LPRs</a:t>
            </a:r>
            <a:endParaRPr/>
          </a:p>
          <a:p>
            <a:pPr marL="914400" lvl="1" indent="-317500" algn="l" rtl="0">
              <a:spcBef>
                <a:spcPts val="0"/>
              </a:spcBef>
              <a:spcAft>
                <a:spcPts val="0"/>
              </a:spcAft>
              <a:buSzPts val="1400"/>
              <a:buChar char="○"/>
            </a:pPr>
            <a:r>
              <a:rPr lang="en"/>
              <a:t>Adv. Parole, in parole status</a:t>
            </a:r>
            <a:endParaRPr/>
          </a:p>
          <a:p>
            <a:pPr marL="914400" lvl="1" indent="-317500" algn="l" rtl="0">
              <a:spcBef>
                <a:spcPts val="0"/>
              </a:spcBef>
              <a:spcAft>
                <a:spcPts val="0"/>
              </a:spcAft>
              <a:buSzPts val="1400"/>
              <a:buChar char="○"/>
            </a:pPr>
            <a:r>
              <a:rPr lang="en"/>
              <a:t>known health issues, </a:t>
            </a:r>
            <a:endParaRPr/>
          </a:p>
          <a:p>
            <a:pPr marL="914400" lvl="1" indent="-317500" algn="l" rtl="0">
              <a:spcBef>
                <a:spcPts val="0"/>
              </a:spcBef>
              <a:spcAft>
                <a:spcPts val="0"/>
              </a:spcAft>
              <a:buSzPts val="1400"/>
              <a:buChar char="○"/>
            </a:pPr>
            <a:r>
              <a:rPr lang="en"/>
              <a:t>criminals, and “of interest”</a:t>
            </a:r>
            <a:endParaRPr/>
          </a:p>
          <a:p>
            <a:pPr marL="914400" lvl="1" indent="-342900" algn="l" rtl="0">
              <a:spcBef>
                <a:spcPts val="0"/>
              </a:spcBef>
              <a:spcAft>
                <a:spcPts val="0"/>
              </a:spcAft>
              <a:buSzPts val="1800"/>
              <a:buChar char="○"/>
            </a:pPr>
            <a:r>
              <a:rPr lang="en" sz="1800"/>
              <a:t>Other aliens at the discretion of the Port Director</a:t>
            </a:r>
            <a:endParaRPr sz="1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ICE OPLA Memo</a:t>
            </a:r>
            <a:endParaRPr/>
          </a:p>
        </p:txBody>
      </p:sp>
      <p:sp>
        <p:nvSpPr>
          <p:cNvPr id="85" name="Google Shape;85;p18"/>
          <p:cNvSpPr txBox="1">
            <a:spLocks noGrp="1"/>
          </p:cNvSpPr>
          <p:nvPr>
            <p:ph type="body" idx="1"/>
          </p:nvPr>
        </p:nvSpPr>
        <p:spPr>
          <a:xfrm>
            <a:off x="311700" y="1152475"/>
            <a:ext cx="8520600" cy="38841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u="sng"/>
              <a:t>CBP </a:t>
            </a:r>
            <a:r>
              <a:rPr lang="en"/>
              <a:t>will determine whether or not MPP.  </a:t>
            </a:r>
            <a:endParaRPr/>
          </a:p>
          <a:p>
            <a:pPr marL="457200" lvl="0" indent="-342900" algn="l" rtl="0">
              <a:spcBef>
                <a:spcPts val="0"/>
              </a:spcBef>
              <a:spcAft>
                <a:spcPts val="0"/>
              </a:spcAft>
              <a:buSzPts val="1800"/>
              <a:buChar char="●"/>
            </a:pPr>
            <a:r>
              <a:rPr lang="en"/>
              <a:t>CBP Guiding Principles reiterated</a:t>
            </a:r>
            <a:endParaRPr sz="1800"/>
          </a:p>
          <a:p>
            <a:pPr marL="457200" lvl="0" indent="-342900" algn="l" rtl="0">
              <a:spcBef>
                <a:spcPts val="0"/>
              </a:spcBef>
              <a:spcAft>
                <a:spcPts val="0"/>
              </a:spcAft>
              <a:buSzPts val="1800"/>
              <a:buChar char="●"/>
            </a:pPr>
            <a:r>
              <a:rPr lang="en" u="sng"/>
              <a:t>ERO </a:t>
            </a:r>
            <a:r>
              <a:rPr lang="en"/>
              <a:t>will detain after removal order.</a:t>
            </a:r>
            <a:endParaRPr/>
          </a:p>
          <a:p>
            <a:pPr marL="457200" lvl="0" indent="-342900" algn="l" rtl="0">
              <a:spcBef>
                <a:spcPts val="0"/>
              </a:spcBef>
              <a:spcAft>
                <a:spcPts val="0"/>
              </a:spcAft>
              <a:buSzPts val="1800"/>
              <a:buChar char="●"/>
            </a:pPr>
            <a:r>
              <a:rPr lang="en"/>
              <a:t>Reiterates Nielsen Memo on Non-Refoulement, </a:t>
            </a:r>
            <a:r>
              <a:rPr lang="en" u="sng"/>
              <a:t>adds </a:t>
            </a:r>
            <a:r>
              <a:rPr lang="en"/>
              <a:t>“affirmatively states a fear of return” language (same as CBP Memo).</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38231-7B75-47C6-A6A7-9EDB2454F6FA}"/>
              </a:ext>
            </a:extLst>
          </p:cNvPr>
          <p:cNvSpPr>
            <a:spLocks noGrp="1"/>
          </p:cNvSpPr>
          <p:nvPr>
            <p:ph type="title"/>
          </p:nvPr>
        </p:nvSpPr>
        <p:spPr/>
        <p:txBody>
          <a:bodyPr>
            <a:norm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i="1" dirty="0"/>
              <a:t>Pre Matter of L-E-A-</a:t>
            </a:r>
            <a:r>
              <a:rPr lang="en-US" sz="3300" dirty="0"/>
              <a:t>:</a:t>
            </a:r>
            <a:endParaRPr lang="en-US" dirty="0"/>
          </a:p>
        </p:txBody>
      </p:sp>
      <p:graphicFrame>
        <p:nvGraphicFramePr>
          <p:cNvPr id="6" name="Content Placeholder 5">
            <a:extLst>
              <a:ext uri="{FF2B5EF4-FFF2-40B4-BE49-F238E27FC236}">
                <a16:creationId xmlns:a16="http://schemas.microsoft.com/office/drawing/2014/main" id="{37D93649-4605-4E9C-AA0A-DF9ED202BB63}"/>
              </a:ext>
            </a:extLst>
          </p:cNvPr>
          <p:cNvGraphicFramePr>
            <a:graphicFrameLocks noGrp="1"/>
          </p:cNvGraphicFramePr>
          <p:nvPr>
            <p:ph idx="1"/>
            <p:extLst>
              <p:ext uri="{D42A27DB-BD31-4B8C-83A1-F6EECF244321}">
                <p14:modId xmlns:p14="http://schemas.microsoft.com/office/powerpoint/2010/main" val="4164462545"/>
              </p:ext>
            </p:extLst>
          </p:nvPr>
        </p:nvGraphicFramePr>
        <p:xfrm>
          <a:off x="818147" y="1291855"/>
          <a:ext cx="6137354" cy="29372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a:extLst>
              <a:ext uri="{FF2B5EF4-FFF2-40B4-BE49-F238E27FC236}">
                <a16:creationId xmlns:a16="http://schemas.microsoft.com/office/drawing/2014/main" id="{B5A1BAFD-3946-4532-BDB2-21E89E91C9BA}"/>
              </a:ext>
            </a:extLst>
          </p:cNvPr>
          <p:cNvPicPr>
            <a:picLocks noChangeAspect="1"/>
          </p:cNvPicPr>
          <p:nvPr/>
        </p:nvPicPr>
        <p:blipFill>
          <a:blip r:embed="rId8"/>
          <a:stretch>
            <a:fillRect/>
          </a:stretch>
        </p:blipFill>
        <p:spPr>
          <a:xfrm>
            <a:off x="7702567" y="4137506"/>
            <a:ext cx="1246574" cy="825435"/>
          </a:xfrm>
          <a:prstGeom prst="rect">
            <a:avLst/>
          </a:prstGeom>
        </p:spPr>
      </p:pic>
    </p:spTree>
    <p:extLst>
      <p:ext uri="{BB962C8B-B14F-4D97-AF65-F5344CB8AC3E}">
        <p14:creationId xmlns:p14="http://schemas.microsoft.com/office/powerpoint/2010/main" val="37748931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ICE ERO Memo</a:t>
            </a:r>
            <a:endParaRPr/>
          </a:p>
        </p:txBody>
      </p:sp>
      <p:sp>
        <p:nvSpPr>
          <p:cNvPr id="91" name="Google Shape;91;p19"/>
          <p:cNvSpPr txBox="1">
            <a:spLocks noGrp="1"/>
          </p:cNvSpPr>
          <p:nvPr>
            <p:ph type="body" idx="1"/>
          </p:nvPr>
        </p:nvSpPr>
        <p:spPr>
          <a:xfrm>
            <a:off x="311700" y="1152475"/>
            <a:ext cx="8520600" cy="37911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If granted relief and no appeal - normal processing</a:t>
            </a:r>
            <a:endParaRPr/>
          </a:p>
          <a:p>
            <a:pPr marL="457200" lvl="0" indent="-342900" algn="l" rtl="0">
              <a:spcBef>
                <a:spcPts val="0"/>
              </a:spcBef>
              <a:spcAft>
                <a:spcPts val="0"/>
              </a:spcAft>
              <a:buSzPts val="1800"/>
              <a:buChar char="●"/>
            </a:pPr>
            <a:r>
              <a:rPr lang="en"/>
              <a:t>If continued or decision appealed - return to CBP at POE to return to Mexico</a:t>
            </a:r>
            <a:endParaRPr/>
          </a:p>
          <a:p>
            <a:pPr marL="914400" lvl="1" indent="-317500" algn="l" rtl="0">
              <a:spcBef>
                <a:spcPts val="0"/>
              </a:spcBef>
              <a:spcAft>
                <a:spcPts val="0"/>
              </a:spcAft>
              <a:buSzPts val="1400"/>
              <a:buChar char="○"/>
            </a:pPr>
            <a:r>
              <a:rPr lang="en"/>
              <a:t>Contrary to specific, repeated statements by local TAs - detention</a:t>
            </a:r>
            <a:endParaRPr/>
          </a:p>
          <a:p>
            <a:pPr marL="457200" lvl="0" indent="-342900" algn="l" rtl="0">
              <a:spcBef>
                <a:spcPts val="0"/>
              </a:spcBef>
              <a:spcAft>
                <a:spcPts val="0"/>
              </a:spcAft>
              <a:buSzPts val="1800"/>
              <a:buChar char="●"/>
            </a:pPr>
            <a:r>
              <a:rPr lang="en"/>
              <a:t>If denied relief and no appeal - ERO and CBP coordinate custody decision</a:t>
            </a:r>
            <a:endParaRPr/>
          </a:p>
          <a:p>
            <a:pPr marL="914400" lvl="1" indent="-317500" algn="l" rtl="0">
              <a:spcBef>
                <a:spcPts val="0"/>
              </a:spcBef>
              <a:spcAft>
                <a:spcPts val="0"/>
              </a:spcAft>
              <a:buSzPts val="1400"/>
              <a:buChar char="○"/>
            </a:pPr>
            <a:r>
              <a:rPr lang="en"/>
              <a:t>TAs and Mexican Consul have said - detention</a:t>
            </a:r>
            <a:endParaRPr/>
          </a:p>
          <a:p>
            <a:pPr marL="457200" lvl="0" indent="-342900" algn="l" rtl="0">
              <a:spcBef>
                <a:spcPts val="0"/>
              </a:spcBef>
              <a:spcAft>
                <a:spcPts val="0"/>
              </a:spcAft>
              <a:buSzPts val="1800"/>
              <a:buChar char="●"/>
            </a:pPr>
            <a:r>
              <a:rPr lang="en"/>
              <a:t>FODs to issue local guidance and assign local Point of Contact </a:t>
            </a:r>
            <a:endParaRPr/>
          </a:p>
          <a:p>
            <a:pPr marL="457200" lvl="0" indent="-342900" algn="l" rtl="0">
              <a:spcBef>
                <a:spcPts val="0"/>
              </a:spcBef>
              <a:spcAft>
                <a:spcPts val="0"/>
              </a:spcAft>
              <a:buSzPts val="1800"/>
              <a:buChar char="●"/>
            </a:pPr>
            <a:r>
              <a:rPr lang="en"/>
              <a:t>FN1 acknowledges AA status for previously PWA who return and get I-261</a:t>
            </a:r>
            <a:endParaRPr/>
          </a:p>
          <a:p>
            <a:pPr marL="457200" lvl="0" indent="-342900" algn="l" rtl="0">
              <a:spcBef>
                <a:spcPts val="0"/>
              </a:spcBef>
              <a:spcAft>
                <a:spcPts val="0"/>
              </a:spcAft>
              <a:buSzPts val="1800"/>
              <a:buChar char="●"/>
            </a:pPr>
            <a:r>
              <a:rPr lang="en"/>
              <a:t>Acknowledges MPPs are in DHS “custody” while in U.S. for hearing</a:t>
            </a:r>
            <a:endParaRPr/>
          </a:p>
          <a:p>
            <a:pPr marL="457200" lvl="0" indent="-342900" algn="l" rtl="0">
              <a:spcBef>
                <a:spcPts val="0"/>
              </a:spcBef>
              <a:spcAft>
                <a:spcPts val="0"/>
              </a:spcAft>
              <a:buSzPts val="1800"/>
              <a:buChar char="●"/>
            </a:pPr>
            <a:r>
              <a:rPr lang="en"/>
              <a:t>240(b)(4)(A) right to counsel - arrive 1+ hour early to meet in person</a:t>
            </a:r>
            <a:endParaRPr/>
          </a:p>
          <a:p>
            <a:pPr marL="914400" lvl="1" indent="-317500" algn="l" rtl="0">
              <a:spcBef>
                <a:spcPts val="0"/>
              </a:spcBef>
              <a:spcAft>
                <a:spcPts val="0"/>
              </a:spcAft>
              <a:buSzPts val="1400"/>
              <a:buChar char="○"/>
            </a:pPr>
            <a:r>
              <a:rPr lang="en"/>
              <a:t>Guards and Court Administration often deny access during that hour in order to feed MPPs</a:t>
            </a:r>
            <a:endParaRPr/>
          </a:p>
          <a:p>
            <a:pPr marL="457200" lvl="0" indent="-342900" algn="l" rtl="0">
              <a:spcBef>
                <a:spcPts val="0"/>
              </a:spcBef>
              <a:spcAft>
                <a:spcPts val="0"/>
              </a:spcAft>
              <a:buSzPts val="1800"/>
              <a:buChar char="●"/>
            </a:pPr>
            <a:r>
              <a:rPr lang="en"/>
              <a:t>Non-refoulement “affirmative” statement to ERO officer will result in </a:t>
            </a:r>
            <a:r>
              <a:rPr lang="en" u="sng"/>
              <a:t>CBP </a:t>
            </a:r>
            <a:r>
              <a:rPr lang="en"/>
              <a:t>referral to USCIS - AO to interview.</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Insider Tips pt.1 - El Paso</a:t>
            </a:r>
            <a:endParaRPr/>
          </a:p>
        </p:txBody>
      </p:sp>
      <p:sp>
        <p:nvSpPr>
          <p:cNvPr id="97" name="Google Shape;97;p20"/>
          <p:cNvSpPr txBox="1">
            <a:spLocks noGrp="1"/>
          </p:cNvSpPr>
          <p:nvPr>
            <p:ph type="body" idx="1"/>
          </p:nvPr>
        </p:nvSpPr>
        <p:spPr>
          <a:xfrm>
            <a:off x="311700" y="1152475"/>
            <a:ext cx="8520600" cy="3825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Get your client out of MPP</a:t>
            </a:r>
            <a:endParaRPr/>
          </a:p>
          <a:p>
            <a:pPr marL="914400" lvl="1" indent="-317500" algn="l" rtl="0">
              <a:spcBef>
                <a:spcPts val="0"/>
              </a:spcBef>
              <a:spcAft>
                <a:spcPts val="0"/>
              </a:spcAft>
              <a:buSzPts val="1400"/>
              <a:buChar char="○"/>
            </a:pPr>
            <a:r>
              <a:rPr lang="en"/>
              <a:t>CBP Guiding Principles</a:t>
            </a:r>
            <a:endParaRPr/>
          </a:p>
          <a:p>
            <a:pPr marL="914400" lvl="1" indent="-317500" algn="l" rtl="0">
              <a:spcBef>
                <a:spcPts val="0"/>
              </a:spcBef>
              <a:spcAft>
                <a:spcPts val="0"/>
              </a:spcAft>
              <a:buSzPts val="1400"/>
              <a:buChar char="○"/>
            </a:pPr>
            <a:r>
              <a:rPr lang="en"/>
              <a:t>Non-refoulement - affirmatively state fear of return </a:t>
            </a:r>
            <a:r>
              <a:rPr lang="en" i="1"/>
              <a:t>at every opportunity</a:t>
            </a:r>
            <a:endParaRPr/>
          </a:p>
          <a:p>
            <a:pPr marL="1371600" lvl="2" indent="-317500" algn="l" rtl="0">
              <a:spcBef>
                <a:spcPts val="0"/>
              </a:spcBef>
              <a:spcAft>
                <a:spcPts val="0"/>
              </a:spcAft>
              <a:buSzPts val="1400"/>
              <a:buChar char="■"/>
            </a:pPr>
            <a:r>
              <a:rPr lang="en"/>
              <a:t>Multiple clients denied at first interview, granted at subsequent</a:t>
            </a:r>
            <a:endParaRPr/>
          </a:p>
          <a:p>
            <a:pPr marL="457200" lvl="0" indent="-342900" algn="l" rtl="0">
              <a:spcBef>
                <a:spcPts val="0"/>
              </a:spcBef>
              <a:spcAft>
                <a:spcPts val="0"/>
              </a:spcAft>
              <a:buSzPts val="1800"/>
              <a:buChar char="●"/>
            </a:pPr>
            <a:r>
              <a:rPr lang="en"/>
              <a:t>Then get your client out of detention</a:t>
            </a:r>
            <a:endParaRPr/>
          </a:p>
          <a:p>
            <a:pPr marL="914400" lvl="1" indent="-317500" algn="l" rtl="0">
              <a:spcBef>
                <a:spcPts val="0"/>
              </a:spcBef>
              <a:spcAft>
                <a:spcPts val="0"/>
              </a:spcAft>
              <a:buSzPts val="1400"/>
              <a:buChar char="○"/>
            </a:pPr>
            <a:r>
              <a:rPr lang="en"/>
              <a:t>Parole requests under Morton Memo framework (and reference to Kelly Memo), even if originally PWA</a:t>
            </a:r>
            <a:endParaRPr/>
          </a:p>
          <a:p>
            <a:pPr marL="1371600" lvl="2" indent="-317500" algn="l" rtl="0">
              <a:spcBef>
                <a:spcPts val="0"/>
              </a:spcBef>
              <a:spcAft>
                <a:spcPts val="0"/>
              </a:spcAft>
              <a:buSzPts val="1400"/>
              <a:buChar char="■"/>
            </a:pPr>
            <a:r>
              <a:rPr lang="en"/>
              <a:t>Passing non-refoulement seems to be treated identically to passing CFI for parole purposes</a:t>
            </a:r>
            <a:endParaRPr/>
          </a:p>
          <a:p>
            <a:pPr marL="457200" lvl="0" indent="-342900" algn="l" rtl="0">
              <a:spcBef>
                <a:spcPts val="0"/>
              </a:spcBef>
              <a:spcAft>
                <a:spcPts val="0"/>
              </a:spcAft>
              <a:buSzPts val="1800"/>
              <a:buChar char="●"/>
            </a:pPr>
            <a:r>
              <a:rPr lang="en"/>
              <a:t>Next non-detained MCH will be in early 2021, so time available to seek other relief if viable.</a:t>
            </a:r>
            <a:endParaRPr/>
          </a:p>
          <a:p>
            <a:pPr marL="457200" lvl="0" indent="-342900" algn="l" rtl="0">
              <a:spcBef>
                <a:spcPts val="0"/>
              </a:spcBef>
              <a:spcAft>
                <a:spcPts val="0"/>
              </a:spcAft>
              <a:buSzPts val="1800"/>
              <a:buChar char="●"/>
            </a:pPr>
            <a:r>
              <a:rPr lang="en"/>
              <a:t>To limit time in Juarez, be prepared to submit I-589 at first MCH, if possible, and then ask CA for merits date if IJ doesn’t have any available.</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Insider Tips pt.2 - El Paso</a:t>
            </a:r>
            <a:endParaRPr/>
          </a:p>
        </p:txBody>
      </p:sp>
      <p:sp>
        <p:nvSpPr>
          <p:cNvPr id="103" name="Google Shape;103;p21"/>
          <p:cNvSpPr txBox="1">
            <a:spLocks noGrp="1"/>
          </p:cNvSpPr>
          <p:nvPr>
            <p:ph type="body" idx="1"/>
          </p:nvPr>
        </p:nvSpPr>
        <p:spPr>
          <a:xfrm>
            <a:off x="311700" y="1152475"/>
            <a:ext cx="8520600" cy="3795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TAs ranked in order of helpfulness:</a:t>
            </a:r>
            <a:endParaRPr/>
          </a:p>
          <a:p>
            <a:pPr marL="457200" lvl="0" indent="-342900" algn="l" rtl="0">
              <a:spcBef>
                <a:spcPts val="1600"/>
              </a:spcBef>
              <a:spcAft>
                <a:spcPts val="0"/>
              </a:spcAft>
              <a:buSzPts val="1800"/>
              <a:buAutoNum type="arabicPeriod"/>
            </a:pPr>
            <a:r>
              <a:rPr lang="en"/>
              <a:t>_______________________________</a:t>
            </a:r>
            <a:endParaRPr/>
          </a:p>
          <a:p>
            <a:pPr marL="914400" lvl="1" indent="-317500" algn="l" rtl="0">
              <a:spcBef>
                <a:spcPts val="0"/>
              </a:spcBef>
              <a:spcAft>
                <a:spcPts val="0"/>
              </a:spcAft>
              <a:buSzPts val="1400"/>
              <a:buChar char="○"/>
            </a:pPr>
            <a:r>
              <a:rPr lang="en"/>
              <a:t>Contacted CBP Watch Commander to ask my client be pulled from MPP (successful)</a:t>
            </a:r>
            <a:endParaRPr/>
          </a:p>
          <a:p>
            <a:pPr marL="457200" lvl="0" indent="-342900" algn="l" rtl="0">
              <a:spcBef>
                <a:spcPts val="0"/>
              </a:spcBef>
              <a:spcAft>
                <a:spcPts val="0"/>
              </a:spcAft>
              <a:buSzPts val="1800"/>
              <a:buAutoNum type="arabicPeriod"/>
            </a:pPr>
            <a:r>
              <a:rPr lang="en"/>
              <a:t>_______________________________</a:t>
            </a:r>
            <a:endParaRPr/>
          </a:p>
          <a:p>
            <a:pPr marL="914400" lvl="1" indent="-317500" algn="l" rtl="0">
              <a:spcBef>
                <a:spcPts val="0"/>
              </a:spcBef>
              <a:spcAft>
                <a:spcPts val="0"/>
              </a:spcAft>
              <a:buSzPts val="1400"/>
              <a:buChar char="○"/>
            </a:pPr>
            <a:r>
              <a:rPr lang="en"/>
              <a:t>Affirmatively offered joint continuances to allow for multiple cases of consular processing</a:t>
            </a:r>
            <a:endParaRPr/>
          </a:p>
          <a:p>
            <a:pPr marL="457200" lvl="0" indent="-342900" algn="l" rtl="0">
              <a:spcBef>
                <a:spcPts val="0"/>
              </a:spcBef>
              <a:spcAft>
                <a:spcPts val="0"/>
              </a:spcAft>
              <a:buSzPts val="1800"/>
              <a:buAutoNum type="arabicPeriod"/>
            </a:pPr>
            <a:r>
              <a:rPr lang="en"/>
              <a:t>_______________________________</a:t>
            </a:r>
            <a:endParaRPr/>
          </a:p>
          <a:p>
            <a:pPr marL="914400" lvl="1" indent="-317500" algn="l" rtl="0">
              <a:spcBef>
                <a:spcPts val="0"/>
              </a:spcBef>
              <a:spcAft>
                <a:spcPts val="0"/>
              </a:spcAft>
              <a:buSzPts val="1400"/>
              <a:buChar char="○"/>
            </a:pPr>
            <a:r>
              <a:rPr lang="en"/>
              <a:t>Communicated openly and early about OPLA HQ’s position on nexus of IFR and MPP</a:t>
            </a:r>
            <a:endParaRPr/>
          </a:p>
          <a:p>
            <a:pPr marL="457200" lvl="0" indent="-342900" algn="l" rtl="0">
              <a:spcBef>
                <a:spcPts val="0"/>
              </a:spcBef>
              <a:spcAft>
                <a:spcPts val="0"/>
              </a:spcAft>
              <a:buSzPts val="1800"/>
              <a:buAutoNum type="arabicPeriod"/>
            </a:pPr>
            <a:r>
              <a:rPr lang="en"/>
              <a:t>_______________________________</a:t>
            </a:r>
            <a:endParaRPr/>
          </a:p>
          <a:p>
            <a:pPr marL="914400" lvl="1" indent="-317500" algn="l" rtl="0">
              <a:spcBef>
                <a:spcPts val="0"/>
              </a:spcBef>
              <a:spcAft>
                <a:spcPts val="0"/>
              </a:spcAft>
              <a:buSzPts val="1400"/>
              <a:buChar char="○"/>
            </a:pPr>
            <a:r>
              <a:rPr lang="en"/>
              <a:t>Recommended to CBP Watch Commander to pull client from MPP (unsuccessful)</a:t>
            </a:r>
            <a:endParaRPr/>
          </a:p>
          <a:p>
            <a:pPr marL="457200" lvl="0" indent="-342900" algn="l" rtl="0">
              <a:spcBef>
                <a:spcPts val="0"/>
              </a:spcBef>
              <a:spcAft>
                <a:spcPts val="0"/>
              </a:spcAft>
              <a:buSzPts val="1800"/>
              <a:buAutoNum type="arabicPeriod"/>
            </a:pPr>
            <a:r>
              <a:rPr lang="en"/>
              <a:t>_______________________________ - unhelpful</a:t>
            </a:r>
            <a:endParaRPr/>
          </a:p>
          <a:p>
            <a:pPr marL="457200" lvl="0" indent="-342900" algn="l" rtl="0">
              <a:spcBef>
                <a:spcPts val="0"/>
              </a:spcBef>
              <a:spcAft>
                <a:spcPts val="0"/>
              </a:spcAft>
              <a:buSzPts val="1800"/>
              <a:buAutoNum type="arabicPeriod"/>
            </a:pPr>
            <a:r>
              <a:rPr lang="en"/>
              <a:t>_______________________________ - unhelpful</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Insider Tips pt.3 - El Paso</a:t>
            </a:r>
            <a:endParaRPr/>
          </a:p>
        </p:txBody>
      </p:sp>
      <p:sp>
        <p:nvSpPr>
          <p:cNvPr id="109" name="Google Shape;109;p22"/>
          <p:cNvSpPr txBox="1">
            <a:spLocks noGrp="1"/>
          </p:cNvSpPr>
          <p:nvPr>
            <p:ph type="body" idx="1"/>
          </p:nvPr>
        </p:nvSpPr>
        <p:spPr>
          <a:xfrm>
            <a:off x="311700" y="1152475"/>
            <a:ext cx="8520600" cy="37953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PDN is the bridge used</a:t>
            </a:r>
            <a:endParaRPr dirty="0"/>
          </a:p>
          <a:p>
            <a:pPr marL="457200" lvl="0" indent="-342900" algn="l" rtl="0">
              <a:spcBef>
                <a:spcPts val="0"/>
              </a:spcBef>
              <a:spcAft>
                <a:spcPts val="0"/>
              </a:spcAft>
              <a:buSzPts val="1800"/>
              <a:buChar char="●"/>
            </a:pPr>
            <a:r>
              <a:rPr lang="en" dirty="0"/>
              <a:t>Conference Rooms available for $20 USD per hour at:</a:t>
            </a:r>
            <a:endParaRPr dirty="0"/>
          </a:p>
          <a:p>
            <a:pPr marL="914400" lvl="0" indent="0" algn="l" rtl="0">
              <a:lnSpc>
                <a:spcPct val="100000"/>
              </a:lnSpc>
              <a:spcBef>
                <a:spcPts val="1600"/>
              </a:spcBef>
              <a:spcAft>
                <a:spcPts val="0"/>
              </a:spcAft>
              <a:buNone/>
            </a:pPr>
            <a:r>
              <a:rPr lang="en" sz="1400" dirty="0">
                <a:solidFill>
                  <a:srgbClr val="1D1C1D"/>
                </a:solidFill>
              </a:rPr>
              <a:t>BCM - Business Center Mexico</a:t>
            </a:r>
            <a:endParaRPr sz="1400" dirty="0">
              <a:solidFill>
                <a:srgbClr val="1D1C1D"/>
              </a:solidFill>
            </a:endParaRPr>
          </a:p>
          <a:p>
            <a:pPr marL="914400" lvl="0" indent="0" algn="l" rtl="0">
              <a:lnSpc>
                <a:spcPct val="100000"/>
              </a:lnSpc>
              <a:spcBef>
                <a:spcPts val="1600"/>
              </a:spcBef>
              <a:spcAft>
                <a:spcPts val="0"/>
              </a:spcAft>
              <a:buNone/>
            </a:pPr>
            <a:r>
              <a:rPr lang="en" sz="1400" dirty="0">
                <a:solidFill>
                  <a:srgbClr val="1D1C1D"/>
                </a:solidFill>
              </a:rPr>
              <a:t>Avenida Bulevar Tomás Fernández 7760 - F</a:t>
            </a:r>
            <a:endParaRPr sz="1400" dirty="0">
              <a:solidFill>
                <a:srgbClr val="1D1C1D"/>
              </a:solidFill>
            </a:endParaRPr>
          </a:p>
          <a:p>
            <a:pPr marL="914400" lvl="0" indent="0" algn="l" rtl="0">
              <a:lnSpc>
                <a:spcPct val="100000"/>
              </a:lnSpc>
              <a:spcBef>
                <a:spcPts val="1600"/>
              </a:spcBef>
              <a:spcAft>
                <a:spcPts val="0"/>
              </a:spcAft>
              <a:buNone/>
            </a:pPr>
            <a:r>
              <a:rPr lang="en" sz="1400" dirty="0">
                <a:solidFill>
                  <a:srgbClr val="1D1C1D"/>
                </a:solidFill>
              </a:rPr>
              <a:t>Partido Doblado , CP 32440</a:t>
            </a:r>
            <a:endParaRPr sz="1400" dirty="0">
              <a:solidFill>
                <a:srgbClr val="1D1C1D"/>
              </a:solidFill>
            </a:endParaRPr>
          </a:p>
          <a:p>
            <a:pPr marL="914400" lvl="0" indent="0" algn="l" rtl="0">
              <a:lnSpc>
                <a:spcPct val="100000"/>
              </a:lnSpc>
              <a:spcBef>
                <a:spcPts val="1600"/>
              </a:spcBef>
              <a:spcAft>
                <a:spcPts val="0"/>
              </a:spcAft>
              <a:buNone/>
            </a:pPr>
            <a:r>
              <a:rPr lang="en" sz="1400" dirty="0">
                <a:solidFill>
                  <a:srgbClr val="1D1C1D"/>
                </a:solidFill>
              </a:rPr>
              <a:t>+52-</a:t>
            </a:r>
            <a:r>
              <a:rPr lang="en" sz="1400" dirty="0">
                <a:solidFill>
                  <a:schemeClr val="dk1"/>
                </a:solidFill>
              </a:rPr>
              <a:t>656-257-5600</a:t>
            </a:r>
            <a:endParaRPr sz="1400" dirty="0">
              <a:solidFill>
                <a:schemeClr val="dk1"/>
              </a:solidFill>
            </a:endParaRPr>
          </a:p>
          <a:p>
            <a:pPr marL="457200" lvl="0" indent="0" algn="l" rtl="0">
              <a:spcBef>
                <a:spcPts val="1600"/>
              </a:spcBef>
              <a:spcAft>
                <a:spcPts val="1600"/>
              </a:spcAft>
              <a:buNone/>
            </a:pPr>
            <a:r>
              <a:rPr lang="en" dirty="0">
                <a:solidFill>
                  <a:schemeClr val="dk1"/>
                </a:solidFill>
              </a:rPr>
              <a:t>This center is away from the bridges and from the neighborhoods where asylum seekers usually live.  I believe it is your safest option in Cd. Juarez.</a:t>
            </a:r>
            <a:endParaRPr dirty="0">
              <a:solidFill>
                <a:schemeClr val="dk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Successes</a:t>
            </a:r>
            <a:endParaRPr/>
          </a:p>
        </p:txBody>
      </p:sp>
      <p:sp>
        <p:nvSpPr>
          <p:cNvPr id="115" name="Google Shape;115;p23"/>
          <p:cNvSpPr txBox="1">
            <a:spLocks noGrp="1"/>
          </p:cNvSpPr>
          <p:nvPr>
            <p:ph type="body" idx="1"/>
          </p:nvPr>
        </p:nvSpPr>
        <p:spPr>
          <a:xfrm>
            <a:off x="311700" y="1017725"/>
            <a:ext cx="8520600" cy="40740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sz="1600"/>
              <a:t>Single 30s male extorted by local police when they saw Yoruba crucifix. Passed non-refoulement.  DO said originally PWA, so no parole.  Eventually paroled.</a:t>
            </a:r>
            <a:endParaRPr sz="1600"/>
          </a:p>
          <a:p>
            <a:pPr marL="457200" lvl="0" indent="-330200" algn="l" rtl="0">
              <a:spcBef>
                <a:spcPts val="0"/>
              </a:spcBef>
              <a:spcAft>
                <a:spcPts val="0"/>
              </a:spcAft>
              <a:buSzPts val="1600"/>
              <a:buChar char="●"/>
            </a:pPr>
            <a:r>
              <a:rPr lang="en" sz="1600"/>
              <a:t>Single 20s female became pregnant between first and second MCH.  Pulled from MPP, paroled.</a:t>
            </a:r>
            <a:endParaRPr sz="1600"/>
          </a:p>
          <a:p>
            <a:pPr marL="457200" lvl="0" indent="-330200" algn="l" rtl="0">
              <a:spcBef>
                <a:spcPts val="0"/>
              </a:spcBef>
              <a:spcAft>
                <a:spcPts val="0"/>
              </a:spcAft>
              <a:buSzPts val="1600"/>
              <a:buChar char="●"/>
            </a:pPr>
            <a:r>
              <a:rPr lang="en" sz="1600"/>
              <a:t>Single 40s male followed by male with neck tattoo to his apartment with armed guard.  Passed non-refoulement, then paroled.</a:t>
            </a:r>
            <a:endParaRPr sz="1600"/>
          </a:p>
          <a:p>
            <a:pPr marL="457200" lvl="0" indent="-330200" algn="l" rtl="0">
              <a:spcBef>
                <a:spcPts val="0"/>
              </a:spcBef>
              <a:spcAft>
                <a:spcPts val="0"/>
              </a:spcAft>
              <a:buSzPts val="1600"/>
              <a:buChar char="●"/>
            </a:pPr>
            <a:r>
              <a:rPr lang="en" sz="1600"/>
              <a:t>Single 20s female told to pay local police for not having proper visa (untrue).  Told next time she would pay with sex.  Passed non-refoulement, then paroled.</a:t>
            </a:r>
            <a:endParaRPr sz="1600"/>
          </a:p>
          <a:p>
            <a:pPr marL="0" lvl="0" indent="0" algn="l" rtl="0">
              <a:spcBef>
                <a:spcPts val="1600"/>
              </a:spcBef>
              <a:spcAft>
                <a:spcPts val="0"/>
              </a:spcAft>
              <a:buNone/>
            </a:pPr>
            <a:r>
              <a:rPr lang="en"/>
              <a:t>IJ Mahtabfar (1.2% grant rate) seems to have been pushed past her breaking point, and is now granting numerous asylum applications. </a:t>
            </a:r>
            <a:endParaRPr/>
          </a:p>
          <a:p>
            <a:pPr marL="0" lvl="0" indent="0" algn="l" rtl="0">
              <a:spcBef>
                <a:spcPts val="1600"/>
              </a:spcBef>
              <a:spcAft>
                <a:spcPts val="1600"/>
              </a:spcAft>
              <a:buNone/>
            </a:pPr>
            <a:r>
              <a:rPr lang="en"/>
              <a:t>TAs generally more communicative and reasonable than in non-MPP cases.</a:t>
            </a:r>
            <a:endParaRPr sz="16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a:solidFill>
                  <a:schemeClr val="dk2"/>
                </a:solidFill>
              </a:rPr>
              <a:t>Frustrations</a:t>
            </a:r>
            <a:endParaRPr/>
          </a:p>
        </p:txBody>
      </p:sp>
      <p:sp>
        <p:nvSpPr>
          <p:cNvPr id="121" name="Google Shape;121;p24"/>
          <p:cNvSpPr txBox="1">
            <a:spLocks noGrp="1"/>
          </p:cNvSpPr>
          <p:nvPr>
            <p:ph type="body" idx="1"/>
          </p:nvPr>
        </p:nvSpPr>
        <p:spPr>
          <a:xfrm>
            <a:off x="311700" y="1152475"/>
            <a:ext cx="8520600" cy="3847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Electronically filed E-28s do not allow for foreign addresses.</a:t>
            </a:r>
            <a:endParaRPr/>
          </a:p>
          <a:p>
            <a:pPr marL="457200" lvl="0" indent="-342900" algn="l" rtl="0">
              <a:spcBef>
                <a:spcPts val="0"/>
              </a:spcBef>
              <a:spcAft>
                <a:spcPts val="0"/>
              </a:spcAft>
              <a:buSzPts val="1800"/>
              <a:buChar char="●"/>
            </a:pPr>
            <a:r>
              <a:rPr lang="en"/>
              <a:t>Neither NTA nor I-261 checks a box (AA, PWA, deportable), so DOs say they aren’t AAs, so no parole, then IJs say AA, so no bond jurisdiction.</a:t>
            </a:r>
            <a:endParaRPr/>
          </a:p>
          <a:p>
            <a:pPr marL="914400" lvl="1" indent="-317500" algn="l" rtl="0">
              <a:spcBef>
                <a:spcPts val="0"/>
              </a:spcBef>
              <a:spcAft>
                <a:spcPts val="0"/>
              </a:spcAft>
              <a:buSzPts val="1400"/>
              <a:buChar char="○"/>
            </a:pPr>
            <a:r>
              <a:rPr lang="en"/>
              <a:t>So far always overcome with DOs, but often delays release on parole</a:t>
            </a:r>
            <a:endParaRPr/>
          </a:p>
          <a:p>
            <a:pPr marL="457200" lvl="0" indent="-342900" algn="l" rtl="0">
              <a:spcBef>
                <a:spcPts val="0"/>
              </a:spcBef>
              <a:spcAft>
                <a:spcPts val="0"/>
              </a:spcAft>
              <a:buSzPts val="1800"/>
              <a:buChar char="●"/>
            </a:pPr>
            <a:r>
              <a:rPr lang="en"/>
              <a:t>TAs difficult to reach prior to MCHs</a:t>
            </a:r>
            <a:endParaRPr/>
          </a:p>
          <a:p>
            <a:pPr marL="457200" lvl="0" indent="-342900" algn="l" rtl="0">
              <a:spcBef>
                <a:spcPts val="0"/>
              </a:spcBef>
              <a:spcAft>
                <a:spcPts val="0"/>
              </a:spcAft>
              <a:buSzPts val="1800"/>
              <a:buChar char="●"/>
            </a:pPr>
            <a:r>
              <a:rPr lang="en"/>
              <a:t>Motions (advance, consolidate, waive presence) practically ignored.</a:t>
            </a:r>
            <a:endParaRPr/>
          </a:p>
          <a:p>
            <a:pPr marL="457200" lvl="0" indent="-342900" algn="l" rtl="0">
              <a:spcBef>
                <a:spcPts val="0"/>
              </a:spcBef>
              <a:spcAft>
                <a:spcPts val="0"/>
              </a:spcAft>
              <a:buSzPts val="1800"/>
              <a:buChar char="●"/>
            </a:pPr>
            <a:r>
              <a:rPr lang="en"/>
              <a:t>Documents routinely missing from EOIR file.</a:t>
            </a:r>
            <a:endParaRPr/>
          </a:p>
          <a:p>
            <a:pPr marL="457200" lvl="0" indent="-342900" algn="l" rtl="0">
              <a:spcBef>
                <a:spcPts val="0"/>
              </a:spcBef>
              <a:spcAft>
                <a:spcPts val="0"/>
              </a:spcAft>
              <a:buSzPts val="1800"/>
              <a:buChar char="●"/>
            </a:pPr>
            <a:r>
              <a:rPr lang="en"/>
              <a:t>Docketed on something akin to a non-detained timeline.</a:t>
            </a:r>
            <a:endParaRPr/>
          </a:p>
          <a:p>
            <a:pPr marL="457200" lvl="0" indent="-342900" algn="l" rtl="0">
              <a:spcBef>
                <a:spcPts val="0"/>
              </a:spcBef>
              <a:spcAft>
                <a:spcPts val="0"/>
              </a:spcAft>
              <a:buSzPts val="1800"/>
              <a:buChar char="●"/>
            </a:pPr>
            <a:r>
              <a:rPr lang="en"/>
              <a:t>IJs frequently do not have merits dates, sometimes do not have master dates</a:t>
            </a:r>
            <a:endParaRPr/>
          </a:p>
          <a:p>
            <a:pPr marL="457200" lvl="0" indent="-342900" algn="l" rtl="0">
              <a:spcBef>
                <a:spcPts val="0"/>
              </a:spcBef>
              <a:spcAft>
                <a:spcPts val="0"/>
              </a:spcAft>
              <a:buSzPts val="1800"/>
              <a:buChar char="●"/>
            </a:pPr>
            <a:r>
              <a:rPr lang="en"/>
              <a:t>IJ Herbert requiring briefing on nexus of IFR and MPP despite DHS not raising issue, and then initially stating it would not take the IJs proposed position.</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Unknowns</a:t>
            </a:r>
            <a:endParaRPr/>
          </a:p>
        </p:txBody>
      </p:sp>
      <p:sp>
        <p:nvSpPr>
          <p:cNvPr id="127" name="Google Shape;127;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Singles 20s male with USC grandmother, and father with 15 years physical presence in U.S.  Will this be enough 301(g) evidence to pull from MPP?</a:t>
            </a:r>
            <a:endParaRPr/>
          </a:p>
          <a:p>
            <a:pPr marL="457200" lvl="0" indent="-342900" algn="l" rtl="0">
              <a:spcBef>
                <a:spcPts val="0"/>
              </a:spcBef>
              <a:spcAft>
                <a:spcPts val="0"/>
              </a:spcAft>
              <a:buSzPts val="1800"/>
              <a:buChar char="●"/>
            </a:pPr>
            <a:r>
              <a:rPr lang="en"/>
              <a:t>Whether EOIR will bar asylum to those who initially entered before IFR date, remained in Mexico, then returned after IFR date.</a:t>
            </a:r>
            <a:endParaRPr/>
          </a:p>
          <a:p>
            <a:pPr marL="457200" lvl="0" indent="-342900" algn="l" rtl="0">
              <a:spcBef>
                <a:spcPts val="0"/>
              </a:spcBef>
              <a:spcAft>
                <a:spcPts val="0"/>
              </a:spcAft>
              <a:buSzPts val="1800"/>
              <a:buChar char="●"/>
            </a:pPr>
            <a:r>
              <a:rPr lang="en"/>
              <a:t>Will passing non-refoulement always be treated like passing CFI for release from detention purposes?</a:t>
            </a:r>
            <a:endParaRPr/>
          </a:p>
          <a:p>
            <a:pPr marL="457200" lvl="0" indent="-342900" algn="l" rtl="0">
              <a:spcBef>
                <a:spcPts val="0"/>
              </a:spcBef>
              <a:spcAft>
                <a:spcPts val="0"/>
              </a:spcAft>
              <a:buSzPts val="1800"/>
              <a:buChar char="●"/>
            </a:pPr>
            <a:r>
              <a:rPr lang="en"/>
              <a:t>No clear read on IJ Herbert yet</a:t>
            </a:r>
            <a:endParaRPr/>
          </a:p>
          <a:p>
            <a:pPr marL="457200" lvl="0" indent="-342900" algn="l" rtl="0">
              <a:spcBef>
                <a:spcPts val="0"/>
              </a:spcBef>
              <a:spcAft>
                <a:spcPts val="0"/>
              </a:spcAft>
              <a:buSzPts val="1800"/>
              <a:buChar char="●"/>
            </a:pPr>
            <a:r>
              <a:rPr lang="en"/>
              <a:t>IJ Gonzalez retired and IJ Hough on sick leave = Ft. Worth IJs</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Final MPP thought - Brainstorm for Brownsvillians</a:t>
            </a:r>
            <a:endParaRPr/>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i="1"/>
              <a:t>Garza-Garcia v. Moore</a:t>
            </a:r>
            <a:r>
              <a:rPr lang="en"/>
              <a:t>, 539 F.Supp.2d 899 (S.D. Tex. 2007):  Arriving alien status can be challenged in </a:t>
            </a:r>
            <a:r>
              <a:rPr lang="en" i="1"/>
              <a:t>Joseph </a:t>
            </a:r>
            <a:r>
              <a:rPr lang="en"/>
              <a:t>hearing despite 8 CFR 1003.19(h)(2)(ii).</a:t>
            </a:r>
            <a:endParaRPr/>
          </a:p>
          <a:p>
            <a:pPr marL="457200" lvl="0" indent="-342900" algn="l" rtl="0">
              <a:spcBef>
                <a:spcPts val="0"/>
              </a:spcBef>
              <a:spcAft>
                <a:spcPts val="0"/>
              </a:spcAft>
              <a:buSzPts val="1800"/>
              <a:buChar char="●"/>
            </a:pPr>
            <a:r>
              <a:rPr lang="en"/>
              <a:t>8 CFR 1.2 defines Arriving Alien as an “applicant for admission...”</a:t>
            </a:r>
            <a:endParaRPr/>
          </a:p>
          <a:p>
            <a:pPr marL="457200" lvl="0" indent="-342900" algn="l" rtl="0">
              <a:spcBef>
                <a:spcPts val="0"/>
              </a:spcBef>
              <a:spcAft>
                <a:spcPts val="0"/>
              </a:spcAft>
              <a:buSzPts val="1800"/>
              <a:buChar char="●"/>
            </a:pPr>
            <a:r>
              <a:rPr lang="en"/>
              <a:t>Is an asylum-seeker who is returning to the POE as instructed, for the sole purpose of attending the hearing, an applicant for admission?</a:t>
            </a:r>
            <a:endParaRPr/>
          </a:p>
          <a:p>
            <a:pPr marL="457200" lvl="0" indent="-342900" algn="l" rtl="0">
              <a:spcBef>
                <a:spcPts val="0"/>
              </a:spcBef>
              <a:spcAft>
                <a:spcPts val="0"/>
              </a:spcAft>
              <a:buSzPts val="1800"/>
              <a:buChar char="●"/>
            </a:pPr>
            <a:r>
              <a:rPr lang="en"/>
              <a:t>ERO’s own MPP memo states that MPPs are in ERO “custody” from leaving POE to returning.</a:t>
            </a:r>
            <a:endParaRPr/>
          </a:p>
          <a:p>
            <a:pPr marL="0" lvl="0" indent="0" algn="l" rtl="0">
              <a:spcBef>
                <a:spcPts val="1600"/>
              </a:spcBef>
              <a:spcAft>
                <a:spcPts val="1600"/>
              </a:spcAft>
              <a:buNone/>
            </a:pP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ctr">
              <a:lnSpc>
                <a:spcPct val="100000"/>
              </a:lnSpc>
              <a:buNone/>
            </a:pPr>
            <a:endParaRPr lang="en-US" sz="3200" b="1" dirty="0">
              <a:solidFill>
                <a:schemeClr val="tx1"/>
              </a:solidFill>
            </a:endParaRPr>
          </a:p>
          <a:p>
            <a:pPr marL="0" lvl="0" indent="0" algn="ctr">
              <a:lnSpc>
                <a:spcPct val="100000"/>
              </a:lnSpc>
              <a:buNone/>
            </a:pPr>
            <a:r>
              <a:rPr lang="en-US" sz="3200" b="1" dirty="0">
                <a:solidFill>
                  <a:schemeClr val="tx1"/>
                </a:solidFill>
              </a:rPr>
              <a:t>Protections for Children: </a:t>
            </a:r>
          </a:p>
          <a:p>
            <a:pPr marL="0" lvl="0" indent="0" algn="ctr">
              <a:lnSpc>
                <a:spcPct val="100000"/>
              </a:lnSpc>
              <a:buNone/>
            </a:pPr>
            <a:r>
              <a:rPr lang="en-US" sz="3200" b="1" dirty="0">
                <a:solidFill>
                  <a:schemeClr val="tx1"/>
                </a:solidFill>
              </a:rPr>
              <a:t>Asylum and SIJS Updates</a:t>
            </a:r>
          </a:p>
          <a:p>
            <a:pPr marL="0" lvl="0" indent="0" algn="ctr">
              <a:spcBef>
                <a:spcPts val="1600"/>
              </a:spcBef>
              <a:spcAft>
                <a:spcPts val="1600"/>
              </a:spcAft>
              <a:buNone/>
            </a:pPr>
            <a:r>
              <a:rPr lang="en-US" sz="2800" dirty="0"/>
              <a:t>Justin Tullius</a:t>
            </a:r>
            <a:endParaRPr sz="2800" dirty="0"/>
          </a:p>
        </p:txBody>
      </p:sp>
    </p:spTree>
    <p:extLst>
      <p:ext uri="{BB962C8B-B14F-4D97-AF65-F5344CB8AC3E}">
        <p14:creationId xmlns:p14="http://schemas.microsoft.com/office/powerpoint/2010/main" val="9015497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Protections for Children Are Still Here</a:t>
            </a:r>
            <a:endParaRPr dirty="0"/>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100000"/>
              </a:lnSpc>
            </a:pPr>
            <a:r>
              <a:rPr lang="en-US" dirty="0"/>
              <a:t>The Flores Settlement (1997) continues to provide protections for children</a:t>
            </a:r>
          </a:p>
          <a:p>
            <a:pPr>
              <a:lnSpc>
                <a:spcPct val="100000"/>
              </a:lnSpc>
            </a:pPr>
            <a:r>
              <a:rPr lang="en-US" dirty="0"/>
              <a:t>Homeland Security Act (2002) defines Unaccompanied Child</a:t>
            </a:r>
          </a:p>
          <a:p>
            <a:pPr lvl="1">
              <a:lnSpc>
                <a:spcPct val="100000"/>
              </a:lnSpc>
              <a:spcBef>
                <a:spcPts val="0"/>
              </a:spcBef>
            </a:pPr>
            <a:r>
              <a:rPr lang="en-US" sz="1800" dirty="0"/>
              <a:t>A child with no immigration status who is under 18 years old and has no parent or legal guardian in the United States available to provide care and physical custody (USC 279(g)(2)).</a:t>
            </a:r>
          </a:p>
          <a:p>
            <a:pPr>
              <a:lnSpc>
                <a:spcPct val="100000"/>
              </a:lnSpc>
            </a:pPr>
            <a:r>
              <a:rPr lang="en-US" dirty="0"/>
              <a:t>Trafficking Victims Protection Reauthorization Act (2008) contains protections for UCs.</a:t>
            </a:r>
          </a:p>
          <a:p>
            <a:pPr>
              <a:lnSpc>
                <a:spcPct val="100000"/>
              </a:lnSpc>
            </a:pPr>
            <a:r>
              <a:rPr lang="en-US" dirty="0"/>
              <a:t>Children continue to have unique statutory protections through:</a:t>
            </a:r>
          </a:p>
          <a:p>
            <a:pPr lvl="1">
              <a:lnSpc>
                <a:spcPct val="100000"/>
              </a:lnSpc>
              <a:spcBef>
                <a:spcPts val="0"/>
              </a:spcBef>
            </a:pPr>
            <a:r>
              <a:rPr lang="en-US" sz="1800" dirty="0"/>
              <a:t>Special Immigrant Juvenile Status</a:t>
            </a:r>
          </a:p>
          <a:p>
            <a:pPr lvl="1">
              <a:lnSpc>
                <a:spcPct val="100000"/>
              </a:lnSpc>
              <a:spcBef>
                <a:spcPts val="0"/>
              </a:spcBef>
            </a:pPr>
            <a:r>
              <a:rPr lang="en-US" sz="1800" dirty="0"/>
              <a:t>Asylum: 1 year filing requirement does not apply to </a:t>
            </a:r>
            <a:r>
              <a:rPr lang="en-US" sz="1800" u="sng" dirty="0"/>
              <a:t>unaccompanied</a:t>
            </a:r>
            <a:r>
              <a:rPr lang="en-US" sz="1800" dirty="0"/>
              <a:t> children</a:t>
            </a:r>
          </a:p>
          <a:p>
            <a:pPr marL="0" lvl="0" indent="0" algn="l" rtl="0">
              <a:spcBef>
                <a:spcPts val="1600"/>
              </a:spcBef>
              <a:spcAft>
                <a:spcPts val="1600"/>
              </a:spcAft>
              <a:buNone/>
            </a:pPr>
            <a:endParaRPr dirty="0"/>
          </a:p>
        </p:txBody>
      </p:sp>
    </p:spTree>
    <p:extLst>
      <p:ext uri="{BB962C8B-B14F-4D97-AF65-F5344CB8AC3E}">
        <p14:creationId xmlns:p14="http://schemas.microsoft.com/office/powerpoint/2010/main" val="769200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60DC7-EBCC-F644-8D43-B7583C14A041}"/>
              </a:ext>
            </a:extLst>
          </p:cNvPr>
          <p:cNvSpPr>
            <a:spLocks noGrp="1"/>
          </p:cNvSpPr>
          <p:nvPr>
            <p:ph type="title"/>
          </p:nvPr>
        </p:nvSpPr>
        <p:spPr/>
        <p:txBody>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dirty="0"/>
              <a:t>Matter of A-B- </a:t>
            </a:r>
            <a:br>
              <a:rPr lang="en-US" dirty="0"/>
            </a:br>
            <a:r>
              <a:rPr lang="en-US" dirty="0"/>
              <a:t>27 I&amp;N Dec. 316 (A.G. 2018)</a:t>
            </a:r>
          </a:p>
        </p:txBody>
      </p:sp>
      <p:sp>
        <p:nvSpPr>
          <p:cNvPr id="3" name="Content Placeholder 2">
            <a:extLst>
              <a:ext uri="{FF2B5EF4-FFF2-40B4-BE49-F238E27FC236}">
                <a16:creationId xmlns:a16="http://schemas.microsoft.com/office/drawing/2014/main" id="{30E1D18D-82EA-4D43-93F2-E04F171F6A7C}"/>
              </a:ext>
            </a:extLst>
          </p:cNvPr>
          <p:cNvSpPr>
            <a:spLocks noGrp="1"/>
          </p:cNvSpPr>
          <p:nvPr>
            <p:ph idx="1"/>
          </p:nvPr>
        </p:nvSpPr>
        <p:spPr/>
        <p:txBody>
          <a:bodyPr>
            <a:norm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dirty="0"/>
              <a:t>Facts: Ms. A-B-’s husband abused her physically, emotionally, and sexually during and after their marriage.</a:t>
            </a:r>
          </a:p>
          <a:p>
            <a:r>
              <a:rPr lang="en-US" dirty="0"/>
              <a:t>IJ denied</a:t>
            </a:r>
          </a:p>
          <a:p>
            <a:pPr lvl="1"/>
            <a:r>
              <a:rPr lang="en-US" dirty="0"/>
              <a:t>Not Credible</a:t>
            </a:r>
          </a:p>
          <a:p>
            <a:pPr lvl="1"/>
            <a:r>
              <a:rPr lang="en-US" dirty="0"/>
              <a:t>NO PSG</a:t>
            </a:r>
          </a:p>
          <a:p>
            <a:pPr lvl="1"/>
            <a:r>
              <a:rPr lang="en-US" dirty="0"/>
              <a:t>Even if PSG, no nexus</a:t>
            </a:r>
          </a:p>
          <a:p>
            <a:pPr lvl="1"/>
            <a:r>
              <a:rPr lang="en-US" dirty="0"/>
              <a:t>Did not show El Salvadoran government was unable/unwilling to control</a:t>
            </a:r>
          </a:p>
        </p:txBody>
      </p:sp>
      <p:pic>
        <p:nvPicPr>
          <p:cNvPr id="4" name="Picture 3">
            <a:extLst>
              <a:ext uri="{FF2B5EF4-FFF2-40B4-BE49-F238E27FC236}">
                <a16:creationId xmlns:a16="http://schemas.microsoft.com/office/drawing/2014/main" id="{6212ED34-8706-4237-8E7E-6EA8340D64C8}"/>
              </a:ext>
            </a:extLst>
          </p:cNvPr>
          <p:cNvPicPr>
            <a:picLocks noChangeAspect="1"/>
          </p:cNvPicPr>
          <p:nvPr/>
        </p:nvPicPr>
        <p:blipFill>
          <a:blip r:embed="rId3"/>
          <a:stretch>
            <a:fillRect/>
          </a:stretch>
        </p:blipFill>
        <p:spPr>
          <a:xfrm>
            <a:off x="7666510" y="4118304"/>
            <a:ext cx="1246574" cy="825435"/>
          </a:xfrm>
          <a:prstGeom prst="rect">
            <a:avLst/>
          </a:prstGeom>
        </p:spPr>
      </p:pic>
    </p:spTree>
    <p:extLst>
      <p:ext uri="{BB962C8B-B14F-4D97-AF65-F5344CB8AC3E}">
        <p14:creationId xmlns:p14="http://schemas.microsoft.com/office/powerpoint/2010/main" val="2436376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Asylum Protections for Children: Bans and Barriers</a:t>
            </a:r>
            <a:endParaRPr dirty="0"/>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100000"/>
              </a:lnSpc>
            </a:pPr>
            <a:r>
              <a:rPr lang="en-US" dirty="0"/>
              <a:t>Asylum bans had no exceptions for unaccompanied children, but currently enjoined:</a:t>
            </a:r>
          </a:p>
          <a:p>
            <a:pPr lvl="1">
              <a:lnSpc>
                <a:spcPct val="100000"/>
              </a:lnSpc>
              <a:spcBef>
                <a:spcPts val="0"/>
              </a:spcBef>
            </a:pPr>
            <a:r>
              <a:rPr lang="en-US" sz="1800" dirty="0"/>
              <a:t>November 2018 ban on southern border EWI entrants</a:t>
            </a:r>
          </a:p>
          <a:p>
            <a:pPr lvl="1">
              <a:lnSpc>
                <a:spcPct val="100000"/>
              </a:lnSpc>
              <a:spcBef>
                <a:spcPts val="0"/>
              </a:spcBef>
            </a:pPr>
            <a:r>
              <a:rPr lang="en-US" sz="1800" dirty="0"/>
              <a:t>July 2019 bar to asylum for transit through third country without seeking asylum</a:t>
            </a:r>
          </a:p>
          <a:p>
            <a:pPr>
              <a:lnSpc>
                <a:spcPct val="100000"/>
              </a:lnSpc>
            </a:pPr>
            <a:r>
              <a:rPr lang="en-US" dirty="0"/>
              <a:t>Barriers to protection that do </a:t>
            </a:r>
            <a:r>
              <a:rPr lang="en-US" u="sng" dirty="0"/>
              <a:t>not</a:t>
            </a:r>
            <a:r>
              <a:rPr lang="en-US" dirty="0"/>
              <a:t> apply to unaccompanied children</a:t>
            </a:r>
          </a:p>
          <a:p>
            <a:pPr lvl="1">
              <a:lnSpc>
                <a:spcPct val="100000"/>
              </a:lnSpc>
              <a:spcBef>
                <a:spcPts val="0"/>
              </a:spcBef>
            </a:pPr>
            <a:r>
              <a:rPr lang="en-US" sz="1800" dirty="0"/>
              <a:t>Expedited removal</a:t>
            </a:r>
          </a:p>
          <a:p>
            <a:pPr lvl="1">
              <a:lnSpc>
                <a:spcPct val="100000"/>
              </a:lnSpc>
              <a:spcBef>
                <a:spcPts val="0"/>
              </a:spcBef>
            </a:pPr>
            <a:r>
              <a:rPr lang="en-US" sz="1800" dirty="0"/>
              <a:t>Migrant “Protection” Protocols</a:t>
            </a:r>
            <a:endParaRPr sz="1800" dirty="0"/>
          </a:p>
        </p:txBody>
      </p:sp>
    </p:spTree>
    <p:extLst>
      <p:ext uri="{BB962C8B-B14F-4D97-AF65-F5344CB8AC3E}">
        <p14:creationId xmlns:p14="http://schemas.microsoft.com/office/powerpoint/2010/main" val="36189551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Asylum Protection: Evidence</a:t>
            </a:r>
            <a:endParaRPr dirty="0"/>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100000"/>
              </a:lnSpc>
            </a:pPr>
            <a:r>
              <a:rPr lang="en-US" dirty="0"/>
              <a:t>Matter of W-Y-C- &amp; H-O-B- (BIA 2018)</a:t>
            </a:r>
          </a:p>
          <a:p>
            <a:pPr lvl="1">
              <a:lnSpc>
                <a:spcPct val="100000"/>
              </a:lnSpc>
              <a:spcBef>
                <a:spcPts val="0"/>
              </a:spcBef>
            </a:pPr>
            <a:r>
              <a:rPr lang="en-US" sz="1800" dirty="0"/>
              <a:t>PSG before Immigration Judge: “Single Honduran women, aged 14 to 30, who are victims of sexual abuse within the family whom the government fails to protect”</a:t>
            </a:r>
          </a:p>
          <a:p>
            <a:pPr lvl="1">
              <a:lnSpc>
                <a:spcPct val="100000"/>
              </a:lnSpc>
              <a:spcBef>
                <a:spcPts val="0"/>
              </a:spcBef>
            </a:pPr>
            <a:r>
              <a:rPr lang="en-US" sz="1800" dirty="0"/>
              <a:t>Changed PSG before BIA: “Honduran women and girls who cannot sever family ties”</a:t>
            </a:r>
          </a:p>
          <a:p>
            <a:pPr>
              <a:lnSpc>
                <a:spcPct val="100000"/>
              </a:lnSpc>
            </a:pPr>
            <a:r>
              <a:rPr lang="en-US" dirty="0"/>
              <a:t>“A determination whether a social group is cognizable is a fact-based inquiry made on a case-by-case basis, depending on whether the group is immutable and is recognized as particular and socially distinct in the relevant society…[t]he resolution of [membership in that social group and nexus] is also inherently factual in nature.” [citing Matter of L-E-A- (BIA 2017)]</a:t>
            </a:r>
          </a:p>
          <a:p>
            <a:pPr>
              <a:lnSpc>
                <a:spcPct val="100000"/>
              </a:lnSpc>
            </a:pPr>
            <a:r>
              <a:rPr lang="en-US" dirty="0"/>
              <a:t>A child may be targeted because of membership in her family.</a:t>
            </a:r>
          </a:p>
          <a:p>
            <a:pPr lvl="1">
              <a:lnSpc>
                <a:spcPct val="100000"/>
              </a:lnSpc>
            </a:pPr>
            <a:endParaRPr lang="en-US" dirty="0"/>
          </a:p>
        </p:txBody>
      </p:sp>
    </p:spTree>
    <p:extLst>
      <p:ext uri="{BB962C8B-B14F-4D97-AF65-F5344CB8AC3E}">
        <p14:creationId xmlns:p14="http://schemas.microsoft.com/office/powerpoint/2010/main" val="13076682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Asylum Protection: USCIS Jurisdiction</a:t>
            </a:r>
            <a:endParaRPr dirty="0"/>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100000"/>
              </a:lnSpc>
            </a:pPr>
            <a:r>
              <a:rPr lang="en-US" dirty="0"/>
              <a:t>Access to the Asylum Office for UCs</a:t>
            </a:r>
          </a:p>
          <a:p>
            <a:pPr lvl="1">
              <a:lnSpc>
                <a:spcPct val="100000"/>
              </a:lnSpc>
              <a:spcBef>
                <a:spcPts val="0"/>
              </a:spcBef>
            </a:pPr>
            <a:r>
              <a:rPr lang="en-US" sz="1800" dirty="0"/>
              <a:t>Kim memo (2013): USCIS took jurisdiction over asylum applications where applicant was </a:t>
            </a:r>
            <a:r>
              <a:rPr lang="en-US" sz="1800" u="sng" dirty="0"/>
              <a:t>previously</a:t>
            </a:r>
            <a:r>
              <a:rPr lang="en-US" sz="1800" dirty="0"/>
              <a:t> </a:t>
            </a:r>
            <a:r>
              <a:rPr lang="en-US" sz="1800" u="sng" dirty="0"/>
              <a:t>determined</a:t>
            </a:r>
            <a:r>
              <a:rPr lang="en-US" sz="1800" dirty="0"/>
              <a:t> by ICE or CBP to be a UC</a:t>
            </a:r>
          </a:p>
          <a:p>
            <a:pPr lvl="1">
              <a:lnSpc>
                <a:spcPct val="100000"/>
              </a:lnSpc>
              <a:spcBef>
                <a:spcPts val="0"/>
              </a:spcBef>
            </a:pPr>
            <a:r>
              <a:rPr lang="en-US" sz="1800" dirty="0"/>
              <a:t>Lafferty memo (May 2019): USCIS conducts independent factual inquiry into UC status </a:t>
            </a:r>
            <a:r>
              <a:rPr lang="en-US" sz="1800" u="sng" dirty="0"/>
              <a:t>at the time of filing</a:t>
            </a:r>
          </a:p>
          <a:p>
            <a:pPr lvl="1">
              <a:lnSpc>
                <a:spcPct val="100000"/>
              </a:lnSpc>
              <a:spcBef>
                <a:spcPts val="0"/>
              </a:spcBef>
            </a:pPr>
            <a:r>
              <a:rPr lang="en-US" sz="1800" i="1" dirty="0"/>
              <a:t>J.O.P v. DHS </a:t>
            </a:r>
            <a:r>
              <a:rPr lang="en-US" sz="1800" dirty="0"/>
              <a:t>(August 2019): Lafferty memo enjoined, Kim memo controls</a:t>
            </a:r>
          </a:p>
          <a:p>
            <a:pPr>
              <a:lnSpc>
                <a:spcPct val="100000"/>
              </a:lnSpc>
            </a:pPr>
            <a:r>
              <a:rPr lang="en-US" i="1" dirty="0"/>
              <a:t>Matter of M-A-C-O- </a:t>
            </a:r>
            <a:r>
              <a:rPr lang="en-US" dirty="0"/>
              <a:t>(BIA 2018)</a:t>
            </a:r>
          </a:p>
          <a:p>
            <a:pPr lvl="1">
              <a:lnSpc>
                <a:spcPct val="100000"/>
              </a:lnSpc>
              <a:spcBef>
                <a:spcPts val="0"/>
              </a:spcBef>
            </a:pPr>
            <a:r>
              <a:rPr lang="en-US" sz="1800" dirty="0"/>
              <a:t>An Immigration Judge has initial jurisdiction where an asylum applicant “was previously determined to be an unaccompanied alien child but </a:t>
            </a:r>
            <a:r>
              <a:rPr lang="en-US" sz="1800" u="sng" dirty="0"/>
              <a:t>who turned 18 before filing the application.</a:t>
            </a:r>
            <a:r>
              <a:rPr lang="en-US" sz="1800" dirty="0"/>
              <a:t>”</a:t>
            </a:r>
          </a:p>
          <a:p>
            <a:pPr lvl="1">
              <a:lnSpc>
                <a:spcPct val="100000"/>
              </a:lnSpc>
            </a:pPr>
            <a:endParaRPr lang="en-US" dirty="0"/>
          </a:p>
        </p:txBody>
      </p:sp>
    </p:spTree>
    <p:extLst>
      <p:ext uri="{BB962C8B-B14F-4D97-AF65-F5344CB8AC3E}">
        <p14:creationId xmlns:p14="http://schemas.microsoft.com/office/powerpoint/2010/main" val="13600736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SIJS Protection: New Barriers</a:t>
            </a:r>
            <a:endParaRPr dirty="0"/>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114300" indent="0">
              <a:lnSpc>
                <a:spcPct val="100000"/>
              </a:lnSpc>
              <a:buNone/>
            </a:pPr>
            <a:r>
              <a:rPr lang="en-US" dirty="0"/>
              <a:t>8 USC 1101(a)(27)(j) [a Special Immigrant Juvenile is]:</a:t>
            </a:r>
          </a:p>
          <a:p>
            <a:pPr lvl="1">
              <a:lnSpc>
                <a:spcPct val="100000"/>
              </a:lnSpc>
            </a:pPr>
            <a:r>
              <a:rPr lang="en-US" dirty="0"/>
              <a:t>An immigrant who is present in the United States – </a:t>
            </a:r>
          </a:p>
          <a:p>
            <a:pPr lvl="1">
              <a:lnSpc>
                <a:spcPct val="100000"/>
              </a:lnSpc>
            </a:pPr>
            <a:r>
              <a:rPr lang="en-US" dirty="0"/>
              <a:t>(</a:t>
            </a:r>
            <a:r>
              <a:rPr lang="en-US" dirty="0" err="1"/>
              <a:t>i</a:t>
            </a:r>
            <a:r>
              <a:rPr lang="en-US" dirty="0"/>
              <a:t>) </a:t>
            </a:r>
            <a:r>
              <a:rPr lang="en-US" u="sng" dirty="0"/>
              <a:t>who has been declared dependent on a juvenile court located in the United States or whom such a court has legally committed to, or placed under the custody of, an agency or department of a State, or an individual or entity appointed by a State or juvenile located in the United States</a:t>
            </a:r>
            <a:r>
              <a:rPr lang="en-US" dirty="0"/>
              <a:t>, and </a:t>
            </a:r>
            <a:r>
              <a:rPr lang="en-US" u="sng" dirty="0"/>
              <a:t>whose reunification with 1 or both of the immigrant’s parents is not viable due to abuse, neglect, abandonment, or a similar basis found under state law</a:t>
            </a:r>
            <a:r>
              <a:rPr lang="en-US" dirty="0"/>
              <a:t>;</a:t>
            </a:r>
          </a:p>
          <a:p>
            <a:pPr lvl="1">
              <a:lnSpc>
                <a:spcPct val="100000"/>
              </a:lnSpc>
            </a:pPr>
            <a:r>
              <a:rPr lang="en-US" dirty="0"/>
              <a:t>(ii) for whom it has been determined in administrative or judicial proceedings that it would not be in the alien’s </a:t>
            </a:r>
            <a:r>
              <a:rPr lang="en-US" u="sng" dirty="0"/>
              <a:t>best interest</a:t>
            </a:r>
            <a:r>
              <a:rPr lang="en-US" dirty="0"/>
              <a:t> to be returned to the alien’s or parent’s previous country of last habitual residence; and</a:t>
            </a:r>
          </a:p>
          <a:p>
            <a:pPr lvl="1">
              <a:lnSpc>
                <a:spcPct val="100000"/>
              </a:lnSpc>
            </a:pPr>
            <a:r>
              <a:rPr lang="en-US" dirty="0"/>
              <a:t>(iii) in whose case the </a:t>
            </a:r>
            <a:r>
              <a:rPr lang="en-US" u="sng" dirty="0"/>
              <a:t>Secretary of Homeland Security consents</a:t>
            </a:r>
            <a:r>
              <a:rPr lang="en-US" dirty="0"/>
              <a:t> to the grant of special immigrant juvenile status…</a:t>
            </a:r>
          </a:p>
        </p:txBody>
      </p:sp>
    </p:spTree>
    <p:extLst>
      <p:ext uri="{BB962C8B-B14F-4D97-AF65-F5344CB8AC3E}">
        <p14:creationId xmlns:p14="http://schemas.microsoft.com/office/powerpoint/2010/main" val="39361065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SIJS Protection: Key State Court Concepts</a:t>
            </a:r>
            <a:endParaRPr dirty="0"/>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100000"/>
              </a:lnSpc>
            </a:pPr>
            <a:r>
              <a:rPr lang="en-US" dirty="0"/>
              <a:t>Jurisdiction</a:t>
            </a:r>
          </a:p>
          <a:p>
            <a:pPr>
              <a:lnSpc>
                <a:spcPct val="100000"/>
              </a:lnSpc>
            </a:pPr>
            <a:r>
              <a:rPr lang="en-US" dirty="0"/>
              <a:t>Determination of custody</a:t>
            </a:r>
          </a:p>
          <a:p>
            <a:pPr>
              <a:lnSpc>
                <a:spcPct val="100000"/>
              </a:lnSpc>
            </a:pPr>
            <a:r>
              <a:rPr lang="en-US" dirty="0"/>
              <a:t>Best interest of the child</a:t>
            </a:r>
          </a:p>
          <a:p>
            <a:pPr>
              <a:lnSpc>
                <a:spcPct val="100000"/>
              </a:lnSpc>
            </a:pPr>
            <a:endParaRPr lang="en-US" dirty="0"/>
          </a:p>
          <a:p>
            <a:pPr marL="114300" indent="0">
              <a:lnSpc>
                <a:spcPct val="100000"/>
              </a:lnSpc>
              <a:buNone/>
            </a:pPr>
            <a:r>
              <a:rPr lang="en-US" i="1" dirty="0"/>
              <a:t>See</a:t>
            </a:r>
            <a:r>
              <a:rPr lang="en-US" dirty="0"/>
              <a:t> Dalia Castillo-Granados and Yasmin </a:t>
            </a:r>
            <a:r>
              <a:rPr lang="en-US" dirty="0" err="1"/>
              <a:t>Yavar</a:t>
            </a:r>
            <a:r>
              <a:rPr lang="en-US" dirty="0"/>
              <a:t>, A New Legal Framework for Children Seeking Special Immigrant Juvenile Status, 20 RUC. PUB. INT. L. REV. 49 (2017)</a:t>
            </a:r>
          </a:p>
        </p:txBody>
      </p:sp>
    </p:spTree>
    <p:extLst>
      <p:ext uri="{BB962C8B-B14F-4D97-AF65-F5344CB8AC3E}">
        <p14:creationId xmlns:p14="http://schemas.microsoft.com/office/powerpoint/2010/main" val="23620705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SIJS Protection: New Barriers</a:t>
            </a:r>
            <a:endParaRPr dirty="0"/>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100000"/>
              </a:lnSpc>
            </a:pPr>
            <a:r>
              <a:rPr lang="en-US" dirty="0"/>
              <a:t>USCIS Policy Manual SIJS provisions of October 2016 provide for more scrutiny.</a:t>
            </a:r>
          </a:p>
          <a:p>
            <a:pPr>
              <a:lnSpc>
                <a:spcPct val="100000"/>
              </a:lnSpc>
            </a:pPr>
            <a:r>
              <a:rPr lang="en-US" dirty="0"/>
              <a:t>As of November 2016, the National Benefits Center replaced local field offices in adjudicating SIJS petitions. </a:t>
            </a:r>
          </a:p>
          <a:p>
            <a:pPr>
              <a:lnSpc>
                <a:spcPct val="100000"/>
              </a:lnSpc>
            </a:pPr>
            <a:r>
              <a:rPr lang="en-US" dirty="0"/>
              <a:t>USCIS Policy Memorandum: Issuance of Certain RFEs and NOIDs (July 2018) provides for outright denials when –</a:t>
            </a:r>
          </a:p>
          <a:p>
            <a:pPr lvl="1">
              <a:lnSpc>
                <a:spcPct val="100000"/>
              </a:lnSpc>
              <a:spcBef>
                <a:spcPts val="0"/>
              </a:spcBef>
            </a:pPr>
            <a:r>
              <a:rPr lang="en-US" sz="1800" dirty="0"/>
              <a:t>There is no legal basis for the relief sought (statutory denial) or</a:t>
            </a:r>
          </a:p>
          <a:p>
            <a:pPr lvl="1">
              <a:lnSpc>
                <a:spcPct val="100000"/>
              </a:lnSpc>
              <a:spcBef>
                <a:spcPts val="0"/>
              </a:spcBef>
            </a:pPr>
            <a:r>
              <a:rPr lang="en-US" sz="1800" dirty="0"/>
              <a:t>When a specific document required by statute, regulation or form instruction is not submitted</a:t>
            </a:r>
          </a:p>
          <a:p>
            <a:pPr>
              <a:lnSpc>
                <a:spcPct val="100000"/>
              </a:lnSpc>
            </a:pPr>
            <a:endParaRPr lang="en-US" dirty="0"/>
          </a:p>
          <a:p>
            <a:pPr lvl="1">
              <a:lnSpc>
                <a:spcPct val="100000"/>
              </a:lnSpc>
              <a:spcBef>
                <a:spcPts val="0"/>
              </a:spcBef>
            </a:pPr>
            <a:endParaRPr lang="en-US" sz="1800" dirty="0"/>
          </a:p>
          <a:p>
            <a:pPr>
              <a:lnSpc>
                <a:spcPct val="100000"/>
              </a:lnSpc>
            </a:pPr>
            <a:endParaRPr lang="en-US" dirty="0"/>
          </a:p>
          <a:p>
            <a:pPr lvl="1">
              <a:lnSpc>
                <a:spcPct val="100000"/>
              </a:lnSpc>
            </a:pPr>
            <a:endParaRPr lang="en-US" dirty="0"/>
          </a:p>
        </p:txBody>
      </p:sp>
    </p:spTree>
    <p:extLst>
      <p:ext uri="{BB962C8B-B14F-4D97-AF65-F5344CB8AC3E}">
        <p14:creationId xmlns:p14="http://schemas.microsoft.com/office/powerpoint/2010/main" val="6499828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SIJS Protection: New Barriers</a:t>
            </a:r>
            <a:endParaRPr dirty="0"/>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100000"/>
              </a:lnSpc>
            </a:pPr>
            <a:r>
              <a:rPr lang="en-US" dirty="0"/>
              <a:t>An SIJS petitioner must submit (8 CFR 103.2(a)(1)):</a:t>
            </a:r>
          </a:p>
          <a:p>
            <a:pPr lvl="1">
              <a:lnSpc>
                <a:spcPct val="100000"/>
              </a:lnSpc>
              <a:spcBef>
                <a:spcPts val="0"/>
              </a:spcBef>
            </a:pPr>
            <a:r>
              <a:rPr lang="en-US" sz="1800" dirty="0"/>
              <a:t>Birth certificate copy or other evidence of age</a:t>
            </a:r>
          </a:p>
          <a:p>
            <a:pPr lvl="1">
              <a:lnSpc>
                <a:spcPct val="100000"/>
              </a:lnSpc>
              <a:spcBef>
                <a:spcPts val="0"/>
              </a:spcBef>
            </a:pPr>
            <a:r>
              <a:rPr lang="en-US" sz="1800" dirty="0"/>
              <a:t>A copy of the court document establishing eligibility, including specific findings of fact or other relevant evidence</a:t>
            </a:r>
          </a:p>
          <a:p>
            <a:pPr>
              <a:lnSpc>
                <a:spcPct val="100000"/>
              </a:lnSpc>
            </a:pPr>
            <a:r>
              <a:rPr lang="en-US" dirty="0"/>
              <a:t>Standard of proof to establish eligibility for SIJS is a preponderance of the evidence (8 CFR 103.2(b)(1)). </a:t>
            </a:r>
          </a:p>
          <a:p>
            <a:pPr>
              <a:lnSpc>
                <a:spcPct val="100000"/>
              </a:lnSpc>
            </a:pPr>
            <a:r>
              <a:rPr lang="en-US" dirty="0"/>
              <a:t>Response to RFE: cite to regulations, form instructions, and </a:t>
            </a:r>
            <a:r>
              <a:rPr lang="en-US" i="1" dirty="0"/>
              <a:t>Matter of </a:t>
            </a:r>
            <a:r>
              <a:rPr lang="en-US" i="1" dirty="0" err="1"/>
              <a:t>Chawathe</a:t>
            </a:r>
            <a:r>
              <a:rPr lang="en-US" i="1" dirty="0"/>
              <a:t> </a:t>
            </a:r>
            <a:r>
              <a:rPr lang="en-US" dirty="0"/>
              <a:t>language on petitioner’s burden. 25 I&amp;N Dec. 369 (AAO 2010). </a:t>
            </a:r>
          </a:p>
          <a:p>
            <a:pPr>
              <a:lnSpc>
                <a:spcPct val="100000"/>
              </a:lnSpc>
            </a:pPr>
            <a:endParaRPr lang="en-US" dirty="0"/>
          </a:p>
          <a:p>
            <a:pPr lvl="1">
              <a:lnSpc>
                <a:spcPct val="100000"/>
              </a:lnSpc>
            </a:pPr>
            <a:endParaRPr lang="en-US" dirty="0"/>
          </a:p>
          <a:p>
            <a:pPr>
              <a:lnSpc>
                <a:spcPct val="100000"/>
              </a:lnSpc>
            </a:pPr>
            <a:endParaRPr lang="en-US" dirty="0"/>
          </a:p>
          <a:p>
            <a:pPr lvl="1">
              <a:lnSpc>
                <a:spcPct val="100000"/>
              </a:lnSpc>
            </a:pPr>
            <a:endParaRPr lang="en-US" dirty="0"/>
          </a:p>
        </p:txBody>
      </p:sp>
    </p:spTree>
    <p:extLst>
      <p:ext uri="{BB962C8B-B14F-4D97-AF65-F5344CB8AC3E}">
        <p14:creationId xmlns:p14="http://schemas.microsoft.com/office/powerpoint/2010/main" val="22784213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SIJS Protection: USCIS Push-back</a:t>
            </a:r>
            <a:endParaRPr dirty="0"/>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100000"/>
              </a:lnSpc>
            </a:pPr>
            <a:r>
              <a:rPr lang="en-US" dirty="0"/>
              <a:t>The USCIS Policy Manual enumerates when additional evidence </a:t>
            </a:r>
            <a:r>
              <a:rPr lang="en-US" u="sng" dirty="0"/>
              <a:t>may</a:t>
            </a:r>
            <a:r>
              <a:rPr lang="en-US" dirty="0"/>
              <a:t> be requested:</a:t>
            </a:r>
          </a:p>
          <a:p>
            <a:pPr lvl="1">
              <a:lnSpc>
                <a:spcPct val="100000"/>
              </a:lnSpc>
              <a:spcBef>
                <a:spcPts val="0"/>
              </a:spcBef>
            </a:pPr>
            <a:r>
              <a:rPr lang="en-US" sz="1600" dirty="0"/>
              <a:t>The record lacks dependency or custody, parental reunification, or best interest findings</a:t>
            </a:r>
          </a:p>
          <a:p>
            <a:pPr lvl="1">
              <a:lnSpc>
                <a:spcPct val="100000"/>
              </a:lnSpc>
              <a:spcBef>
                <a:spcPts val="0"/>
              </a:spcBef>
            </a:pPr>
            <a:r>
              <a:rPr lang="en-US" sz="1600" dirty="0"/>
              <a:t>It is unclear if the order was made by a juvenile court or in accordance with state law</a:t>
            </a:r>
          </a:p>
          <a:p>
            <a:pPr lvl="1">
              <a:lnSpc>
                <a:spcPct val="100000"/>
              </a:lnSpc>
              <a:spcBef>
                <a:spcPts val="0"/>
              </a:spcBef>
            </a:pPr>
            <a:r>
              <a:rPr lang="en-US" sz="1600" dirty="0"/>
              <a:t>The evidence provided does not show a reasonable factual basis for the findings</a:t>
            </a:r>
          </a:p>
          <a:p>
            <a:pPr lvl="1">
              <a:lnSpc>
                <a:spcPct val="100000"/>
              </a:lnSpc>
              <a:spcBef>
                <a:spcPts val="0"/>
              </a:spcBef>
            </a:pPr>
            <a:r>
              <a:rPr lang="en-US" sz="1600" dirty="0"/>
              <a:t>The records contains evidence that conflicts with the evidence or information that was the basis for the predicate order</a:t>
            </a:r>
          </a:p>
          <a:p>
            <a:pPr lvl="1">
              <a:lnSpc>
                <a:spcPct val="100000"/>
              </a:lnSpc>
              <a:spcBef>
                <a:spcPts val="0"/>
              </a:spcBef>
            </a:pPr>
            <a:r>
              <a:rPr lang="en-US" sz="1600" dirty="0"/>
              <a:t>Additional evidence is needed</a:t>
            </a:r>
          </a:p>
          <a:p>
            <a:pPr lvl="1">
              <a:lnSpc>
                <a:spcPct val="100000"/>
              </a:lnSpc>
              <a:spcBef>
                <a:spcPts val="0"/>
              </a:spcBef>
            </a:pPr>
            <a:endParaRPr lang="en-US" sz="1600" dirty="0"/>
          </a:p>
          <a:p>
            <a:pPr>
              <a:lnSpc>
                <a:spcPct val="100000"/>
              </a:lnSpc>
            </a:pPr>
            <a:r>
              <a:rPr lang="en-US" dirty="0"/>
              <a:t>But see July 2008 Policy Memo: </a:t>
            </a:r>
          </a:p>
          <a:p>
            <a:pPr lvl="1">
              <a:lnSpc>
                <a:spcPct val="100000"/>
              </a:lnSpc>
              <a:spcBef>
                <a:spcPts val="0"/>
              </a:spcBef>
            </a:pPr>
            <a:r>
              <a:rPr lang="en-US" sz="1600" dirty="0"/>
              <a:t>An officer “</a:t>
            </a:r>
            <a:r>
              <a:rPr lang="en-US" sz="1600" u="sng" dirty="0"/>
              <a:t>should not </a:t>
            </a:r>
            <a:r>
              <a:rPr lang="en-US" sz="1600" dirty="0"/>
              <a:t>request evidence that is outside the scope of the adjudication or otherwise irrelevant to an identified deficiency.”</a:t>
            </a:r>
          </a:p>
          <a:p>
            <a:pPr lvl="1">
              <a:lnSpc>
                <a:spcPct val="100000"/>
              </a:lnSpc>
            </a:pPr>
            <a:endParaRPr lang="en-US" dirty="0"/>
          </a:p>
        </p:txBody>
      </p:sp>
    </p:spTree>
    <p:extLst>
      <p:ext uri="{BB962C8B-B14F-4D97-AF65-F5344CB8AC3E}">
        <p14:creationId xmlns:p14="http://schemas.microsoft.com/office/powerpoint/2010/main" val="24074311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SIJS Protection: USCIS Push-back</a:t>
            </a:r>
            <a:endParaRPr dirty="0"/>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100000"/>
              </a:lnSpc>
            </a:pPr>
            <a:r>
              <a:rPr lang="en-US" dirty="0"/>
              <a:t>USCIS may seek to deny based on derogatory information, cite to 8 CFR 103.2(b)(16)(</a:t>
            </a:r>
            <a:r>
              <a:rPr lang="en-US" dirty="0" err="1"/>
              <a:t>i</a:t>
            </a:r>
            <a:r>
              <a:rPr lang="en-US" dirty="0"/>
              <a:t>) – requiring that USCIS:</a:t>
            </a:r>
          </a:p>
          <a:p>
            <a:pPr marL="114300" indent="0">
              <a:lnSpc>
                <a:spcPct val="100000"/>
              </a:lnSpc>
              <a:buNone/>
            </a:pPr>
            <a:endParaRPr lang="en-US" dirty="0"/>
          </a:p>
          <a:p>
            <a:pPr lvl="1">
              <a:lnSpc>
                <a:spcPct val="100000"/>
              </a:lnSpc>
              <a:spcBef>
                <a:spcPts val="0"/>
              </a:spcBef>
            </a:pPr>
            <a:r>
              <a:rPr lang="en-US" sz="1800" dirty="0"/>
              <a:t>Inform about the derogatory information in the NOID</a:t>
            </a:r>
          </a:p>
          <a:p>
            <a:pPr lvl="1">
              <a:lnSpc>
                <a:spcPct val="100000"/>
              </a:lnSpc>
              <a:spcBef>
                <a:spcPts val="0"/>
              </a:spcBef>
            </a:pPr>
            <a:r>
              <a:rPr lang="en-US" sz="1800" dirty="0"/>
              <a:t>Provide information sufficient to respond</a:t>
            </a:r>
          </a:p>
          <a:p>
            <a:pPr lvl="1">
              <a:lnSpc>
                <a:spcPct val="100000"/>
              </a:lnSpc>
              <a:spcBef>
                <a:spcPts val="0"/>
              </a:spcBef>
            </a:pPr>
            <a:r>
              <a:rPr lang="en-US" sz="1800" dirty="0"/>
              <a:t>Provide an opportunity to respond or present additional information</a:t>
            </a:r>
          </a:p>
          <a:p>
            <a:pPr marL="596900" lvl="1" indent="0">
              <a:lnSpc>
                <a:spcPct val="100000"/>
              </a:lnSpc>
              <a:spcBef>
                <a:spcPts val="0"/>
              </a:spcBef>
              <a:buNone/>
            </a:pPr>
            <a:endParaRPr lang="en-US" sz="1800" dirty="0"/>
          </a:p>
          <a:p>
            <a:pPr>
              <a:lnSpc>
                <a:spcPct val="100000"/>
              </a:lnSpc>
            </a:pPr>
            <a:r>
              <a:rPr lang="en-US" dirty="0"/>
              <a:t>If USCIS merely informs of the derogatory information but does not provide a copy of the document(s), request them</a:t>
            </a:r>
          </a:p>
          <a:p>
            <a:pPr lvl="1">
              <a:lnSpc>
                <a:spcPct val="100000"/>
              </a:lnSpc>
            </a:pPr>
            <a:endParaRPr lang="en-US" dirty="0"/>
          </a:p>
        </p:txBody>
      </p:sp>
    </p:spTree>
    <p:extLst>
      <p:ext uri="{BB962C8B-B14F-4D97-AF65-F5344CB8AC3E}">
        <p14:creationId xmlns:p14="http://schemas.microsoft.com/office/powerpoint/2010/main" val="1423735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SIJS Protection: USCIS Overreach</a:t>
            </a:r>
            <a:endParaRPr dirty="0"/>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100000"/>
              </a:lnSpc>
            </a:pPr>
            <a:r>
              <a:rPr lang="en-US" sz="1600" dirty="0"/>
              <a:t>Frequent RFE and NOID topics include:</a:t>
            </a:r>
          </a:p>
          <a:p>
            <a:pPr lvl="1">
              <a:lnSpc>
                <a:spcPct val="100000"/>
              </a:lnSpc>
              <a:spcBef>
                <a:spcPts val="0"/>
              </a:spcBef>
            </a:pPr>
            <a:r>
              <a:rPr lang="en-US" sz="1600" dirty="0"/>
              <a:t>The state court order refers to immigration law, not the state law that was the basis for the determinations and findings</a:t>
            </a:r>
          </a:p>
          <a:p>
            <a:pPr lvl="1">
              <a:lnSpc>
                <a:spcPct val="100000"/>
              </a:lnSpc>
              <a:spcBef>
                <a:spcPts val="0"/>
              </a:spcBef>
            </a:pPr>
            <a:r>
              <a:rPr lang="en-US" sz="1600" dirty="0"/>
              <a:t>The state court order lacks sufficient evidence to show a factual basis for the SIJS-required findings, or does not identify the parents</a:t>
            </a:r>
          </a:p>
          <a:p>
            <a:pPr lvl="1">
              <a:lnSpc>
                <a:spcPct val="100000"/>
              </a:lnSpc>
              <a:spcBef>
                <a:spcPts val="0"/>
              </a:spcBef>
            </a:pPr>
            <a:r>
              <a:rPr lang="en-US" sz="1600" dirty="0"/>
              <a:t>Information in the I-213 conflicts with information submitted along with the petition</a:t>
            </a:r>
          </a:p>
          <a:p>
            <a:pPr lvl="1">
              <a:lnSpc>
                <a:spcPct val="100000"/>
              </a:lnSpc>
              <a:spcBef>
                <a:spcPts val="0"/>
              </a:spcBef>
            </a:pPr>
            <a:r>
              <a:rPr lang="en-US" sz="1600" dirty="0"/>
              <a:t>The state court order is not valid because the child was no longer under 18 when it was issued</a:t>
            </a:r>
          </a:p>
          <a:p>
            <a:pPr marL="596900" lvl="1" indent="0">
              <a:lnSpc>
                <a:spcPct val="100000"/>
              </a:lnSpc>
              <a:spcBef>
                <a:spcPts val="0"/>
              </a:spcBef>
              <a:buNone/>
            </a:pPr>
            <a:endParaRPr lang="en-US" sz="1600" dirty="0"/>
          </a:p>
          <a:p>
            <a:pPr>
              <a:lnSpc>
                <a:spcPct val="100000"/>
              </a:lnSpc>
            </a:pPr>
            <a:r>
              <a:rPr lang="en-US" sz="1600" dirty="0"/>
              <a:t>Responses: </a:t>
            </a:r>
          </a:p>
          <a:p>
            <a:pPr lvl="1">
              <a:lnSpc>
                <a:spcPct val="100000"/>
              </a:lnSpc>
              <a:spcBef>
                <a:spcPts val="0"/>
              </a:spcBef>
            </a:pPr>
            <a:r>
              <a:rPr lang="en-US" sz="1600" dirty="0"/>
              <a:t>Submit FOIA and Office of Refugee Resettlement file requests if applicable</a:t>
            </a:r>
          </a:p>
          <a:p>
            <a:pPr lvl="1">
              <a:lnSpc>
                <a:spcPct val="100000"/>
              </a:lnSpc>
              <a:spcBef>
                <a:spcPts val="0"/>
              </a:spcBef>
            </a:pPr>
            <a:r>
              <a:rPr lang="en-US" sz="1600" dirty="0"/>
              <a:t>Cite to state law in the state court order, not to immigration law sources</a:t>
            </a:r>
          </a:p>
          <a:p>
            <a:pPr lvl="1">
              <a:lnSpc>
                <a:spcPct val="100000"/>
              </a:lnSpc>
              <a:spcBef>
                <a:spcPts val="0"/>
              </a:spcBef>
            </a:pPr>
            <a:r>
              <a:rPr lang="en-US" sz="1600" dirty="0"/>
              <a:t>Name the child’s parents in the  state court order.</a:t>
            </a:r>
          </a:p>
          <a:p>
            <a:pPr>
              <a:lnSpc>
                <a:spcPct val="100000"/>
              </a:lnSpc>
            </a:pPr>
            <a:endParaRPr lang="en-US" sz="1600" dirty="0"/>
          </a:p>
          <a:p>
            <a:pPr>
              <a:lnSpc>
                <a:spcPct val="100000"/>
              </a:lnSpc>
            </a:pPr>
            <a:endParaRPr lang="en-US" dirty="0"/>
          </a:p>
          <a:p>
            <a:pPr lvl="1">
              <a:lnSpc>
                <a:spcPct val="100000"/>
              </a:lnSpc>
            </a:pPr>
            <a:endParaRPr lang="en-US" dirty="0"/>
          </a:p>
        </p:txBody>
      </p:sp>
    </p:spTree>
    <p:extLst>
      <p:ext uri="{BB962C8B-B14F-4D97-AF65-F5344CB8AC3E}">
        <p14:creationId xmlns:p14="http://schemas.microsoft.com/office/powerpoint/2010/main" val="3807944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i="1" dirty="0"/>
              <a:t>Matter of A-B-</a:t>
            </a:r>
            <a:r>
              <a:rPr lang="en-US" sz="3300" dirty="0"/>
              <a:t>: </a:t>
            </a:r>
            <a:br>
              <a:rPr lang="en-US" sz="2100" dirty="0"/>
            </a:br>
            <a:endParaRPr lang="en-US" sz="2100" i="1" dirty="0"/>
          </a:p>
        </p:txBody>
      </p:sp>
      <p:sp>
        <p:nvSpPr>
          <p:cNvPr id="6" name="Content Placeholder 5"/>
          <p:cNvSpPr>
            <a:spLocks noGrp="1"/>
          </p:cNvSpPr>
          <p:nvPr>
            <p:ph idx="1"/>
          </p:nvPr>
        </p:nvSpPr>
        <p:spPr/>
        <p:txBody>
          <a:bodyPr>
            <a:no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pPr marL="0" indent="0">
              <a:buNone/>
            </a:pPr>
            <a:r>
              <a:rPr lang="en-US" b="1" u="sng" dirty="0"/>
              <a:t>Narrow holding</a:t>
            </a:r>
            <a:r>
              <a:rPr lang="en-US" dirty="0"/>
              <a:t>: “</a:t>
            </a:r>
            <a:r>
              <a:rPr lang="en-US" i="1" dirty="0"/>
              <a:t>Matter of A-R-C-G-</a:t>
            </a:r>
            <a:r>
              <a:rPr lang="en-US" dirty="0"/>
              <a:t>, 26 I&amp;N Dec. 338 (BIA 2014) is overruled”; most of the rest is dicta!</a:t>
            </a:r>
            <a:endParaRPr lang="en-US" b="1" u="sng" dirty="0"/>
          </a:p>
          <a:p>
            <a:pPr marL="0" indent="0">
              <a:buNone/>
            </a:pPr>
            <a:endParaRPr lang="en-US" b="1" u="sng" dirty="0"/>
          </a:p>
        </p:txBody>
      </p:sp>
      <p:pic>
        <p:nvPicPr>
          <p:cNvPr id="7" name="Picture 6">
            <a:extLst>
              <a:ext uri="{FF2B5EF4-FFF2-40B4-BE49-F238E27FC236}">
                <a16:creationId xmlns:a16="http://schemas.microsoft.com/office/drawing/2014/main" id="{178B8796-F6B3-45A1-8453-332BEBA8D952}"/>
              </a:ext>
            </a:extLst>
          </p:cNvPr>
          <p:cNvPicPr>
            <a:picLocks noChangeAspect="1"/>
          </p:cNvPicPr>
          <p:nvPr/>
        </p:nvPicPr>
        <p:blipFill>
          <a:blip r:embed="rId2"/>
          <a:stretch>
            <a:fillRect/>
          </a:stretch>
        </p:blipFill>
        <p:spPr>
          <a:xfrm>
            <a:off x="7727436" y="4118304"/>
            <a:ext cx="1246574" cy="825435"/>
          </a:xfrm>
          <a:prstGeom prst="rect">
            <a:avLst/>
          </a:prstGeom>
        </p:spPr>
      </p:pic>
    </p:spTree>
    <p:extLst>
      <p:ext uri="{BB962C8B-B14F-4D97-AF65-F5344CB8AC3E}">
        <p14:creationId xmlns:p14="http://schemas.microsoft.com/office/powerpoint/2010/main" val="29706367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SIJS Protection: USCIS Overreach</a:t>
            </a:r>
            <a:endParaRPr dirty="0"/>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100000"/>
              </a:lnSpc>
            </a:pPr>
            <a:r>
              <a:rPr lang="en-US" dirty="0"/>
              <a:t>USCIS “consent” is an element of the statutory definition of an SIJ</a:t>
            </a:r>
          </a:p>
          <a:p>
            <a:pPr lvl="1">
              <a:lnSpc>
                <a:spcPct val="100000"/>
              </a:lnSpc>
              <a:spcBef>
                <a:spcPts val="0"/>
              </a:spcBef>
            </a:pPr>
            <a:r>
              <a:rPr lang="en-US" sz="1800" dirty="0"/>
              <a:t>The USCIS Policy Manual describes the consent function at 6 USCIS-PM J.2(D)(5)</a:t>
            </a:r>
          </a:p>
          <a:p>
            <a:pPr lvl="1">
              <a:lnSpc>
                <a:spcPct val="100000"/>
              </a:lnSpc>
              <a:spcBef>
                <a:spcPts val="0"/>
              </a:spcBef>
            </a:pPr>
            <a:r>
              <a:rPr lang="en-US" sz="1800" dirty="0"/>
              <a:t>Currently, USCIS consents when the “SIJ classification is bona fide, which means that the juvenile court order was sought to obtain relief from abuse, neglect, abandonment, or a similar basis under state law, and not primarily or solely to obtain an immigration benefit.”</a:t>
            </a:r>
          </a:p>
          <a:p>
            <a:pPr marL="596900" lvl="1" indent="0">
              <a:lnSpc>
                <a:spcPct val="100000"/>
              </a:lnSpc>
              <a:spcBef>
                <a:spcPts val="0"/>
              </a:spcBef>
              <a:buNone/>
            </a:pPr>
            <a:endParaRPr lang="en-US" sz="1800" dirty="0"/>
          </a:p>
          <a:p>
            <a:pPr>
              <a:lnSpc>
                <a:spcPct val="100000"/>
              </a:lnSpc>
            </a:pPr>
            <a:r>
              <a:rPr lang="en-US" dirty="0"/>
              <a:t>Response: </a:t>
            </a:r>
          </a:p>
          <a:p>
            <a:pPr lvl="1">
              <a:lnSpc>
                <a:spcPct val="100000"/>
              </a:lnSpc>
              <a:spcBef>
                <a:spcPts val="0"/>
              </a:spcBef>
            </a:pPr>
            <a:r>
              <a:rPr lang="en-US" sz="1800" dirty="0"/>
              <a:t>Cite to Policy Manual requirement that USCIS not “reweigh the evidence” and that it rely on “the expertise of the juvenile court.”</a:t>
            </a:r>
          </a:p>
          <a:p>
            <a:pPr lvl="1">
              <a:lnSpc>
                <a:spcPct val="100000"/>
              </a:lnSpc>
              <a:spcBef>
                <a:spcPts val="0"/>
              </a:spcBef>
            </a:pPr>
            <a:r>
              <a:rPr lang="en-US" sz="1800" dirty="0"/>
              <a:t>Brief SIJS history: superseded Yates Memorandum (2004); USCIS response to 2001 Ombudsman Recommendation on SIJS</a:t>
            </a:r>
          </a:p>
          <a:p>
            <a:pPr lvl="1">
              <a:lnSpc>
                <a:spcPct val="100000"/>
              </a:lnSpc>
              <a:spcBef>
                <a:spcPts val="0"/>
              </a:spcBef>
            </a:pPr>
            <a:endParaRPr lang="en-US" sz="1800" dirty="0"/>
          </a:p>
          <a:p>
            <a:pPr lvl="1">
              <a:lnSpc>
                <a:spcPct val="100000"/>
              </a:lnSpc>
              <a:spcBef>
                <a:spcPts val="0"/>
              </a:spcBef>
            </a:pPr>
            <a:endParaRPr lang="en-US" sz="1800" dirty="0"/>
          </a:p>
          <a:p>
            <a:pPr>
              <a:lnSpc>
                <a:spcPct val="100000"/>
              </a:lnSpc>
            </a:pPr>
            <a:endParaRPr lang="en-US" dirty="0"/>
          </a:p>
          <a:p>
            <a:pPr lvl="1">
              <a:lnSpc>
                <a:spcPct val="100000"/>
              </a:lnSpc>
            </a:pPr>
            <a:endParaRPr lang="en-US" dirty="0"/>
          </a:p>
        </p:txBody>
      </p:sp>
    </p:spTree>
    <p:extLst>
      <p:ext uri="{BB962C8B-B14F-4D97-AF65-F5344CB8AC3E}">
        <p14:creationId xmlns:p14="http://schemas.microsoft.com/office/powerpoint/2010/main" val="8271260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SIJS Protection: Regulations, Finally?</a:t>
            </a:r>
            <a:endParaRPr dirty="0"/>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100000"/>
              </a:lnSpc>
            </a:pPr>
            <a:r>
              <a:rPr lang="en-US" dirty="0"/>
              <a:t>SIJS proposed regulations were published in 2011 but never finalized</a:t>
            </a:r>
          </a:p>
          <a:p>
            <a:pPr>
              <a:lnSpc>
                <a:spcPct val="100000"/>
              </a:lnSpc>
            </a:pPr>
            <a:r>
              <a:rPr lang="en-US" dirty="0"/>
              <a:t>Current regulations are at 8 CFR 204.11</a:t>
            </a:r>
          </a:p>
          <a:p>
            <a:pPr>
              <a:lnSpc>
                <a:spcPct val="100000"/>
              </a:lnSpc>
            </a:pPr>
            <a:r>
              <a:rPr lang="en-US" dirty="0"/>
              <a:t>On October 11, 2019, USCIS reopened the comment period</a:t>
            </a:r>
          </a:p>
          <a:p>
            <a:pPr lvl="1">
              <a:lnSpc>
                <a:spcPct val="100000"/>
              </a:lnSpc>
              <a:spcBef>
                <a:spcPts val="0"/>
              </a:spcBef>
            </a:pPr>
            <a:r>
              <a:rPr lang="en-US" sz="1800" dirty="0"/>
              <a:t>Comments are due by November 15, 2019</a:t>
            </a:r>
          </a:p>
          <a:p>
            <a:pPr lvl="1">
              <a:lnSpc>
                <a:spcPct val="100000"/>
              </a:lnSpc>
              <a:spcBef>
                <a:spcPts val="0"/>
              </a:spcBef>
            </a:pPr>
            <a:r>
              <a:rPr lang="en-US" sz="1800" dirty="0"/>
              <a:t>USCIS’s website commented: “[</a:t>
            </a:r>
            <a:r>
              <a:rPr lang="en-US" sz="1800" dirty="0" err="1"/>
              <a:t>i</a:t>
            </a:r>
            <a:r>
              <a:rPr lang="en-US" sz="1800" dirty="0"/>
              <a:t>]n recent years, the SIJ classification has increasingly been sought by juvenile and young adult immigrants solely for the purposes of obtaining lawful immigration status and not due to abuse, neglect or abandonment by their parents.”</a:t>
            </a:r>
          </a:p>
          <a:p>
            <a:pPr lvl="1">
              <a:lnSpc>
                <a:spcPct val="100000"/>
              </a:lnSpc>
              <a:spcBef>
                <a:spcPts val="0"/>
              </a:spcBef>
            </a:pPr>
            <a:endParaRPr lang="en-US" sz="1800" dirty="0"/>
          </a:p>
          <a:p>
            <a:pPr marL="114300" indent="0">
              <a:lnSpc>
                <a:spcPct val="100000"/>
              </a:lnSpc>
              <a:buNone/>
            </a:pPr>
            <a:endParaRPr lang="en-US" dirty="0"/>
          </a:p>
          <a:p>
            <a:pPr lvl="1">
              <a:lnSpc>
                <a:spcPct val="100000"/>
              </a:lnSpc>
              <a:spcBef>
                <a:spcPts val="0"/>
              </a:spcBef>
            </a:pPr>
            <a:endParaRPr lang="en-US" sz="1800" dirty="0"/>
          </a:p>
          <a:p>
            <a:pPr lvl="1">
              <a:lnSpc>
                <a:spcPct val="100000"/>
              </a:lnSpc>
              <a:spcBef>
                <a:spcPts val="0"/>
              </a:spcBef>
            </a:pPr>
            <a:endParaRPr lang="en-US" sz="1800" dirty="0"/>
          </a:p>
          <a:p>
            <a:pPr>
              <a:lnSpc>
                <a:spcPct val="100000"/>
              </a:lnSpc>
            </a:pPr>
            <a:endParaRPr lang="en-US" dirty="0"/>
          </a:p>
          <a:p>
            <a:pPr lvl="1">
              <a:lnSpc>
                <a:spcPct val="100000"/>
              </a:lnSpc>
            </a:pPr>
            <a:endParaRPr lang="en-US" dirty="0"/>
          </a:p>
        </p:txBody>
      </p:sp>
    </p:spTree>
    <p:extLst>
      <p:ext uri="{BB962C8B-B14F-4D97-AF65-F5344CB8AC3E}">
        <p14:creationId xmlns:p14="http://schemas.microsoft.com/office/powerpoint/2010/main" val="4744918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SIJS Protection: Regulations, Finally?</a:t>
            </a:r>
            <a:endParaRPr dirty="0"/>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100000"/>
              </a:lnSpc>
            </a:pPr>
            <a:r>
              <a:rPr lang="en-US" dirty="0"/>
              <a:t>On October 11, 2019, USCIS also announced the adoption of three AAO decisions, including:</a:t>
            </a:r>
          </a:p>
          <a:p>
            <a:pPr lvl="1">
              <a:lnSpc>
                <a:spcPct val="100000"/>
              </a:lnSpc>
              <a:spcBef>
                <a:spcPts val="0"/>
              </a:spcBef>
            </a:pPr>
            <a:r>
              <a:rPr lang="en-US" sz="1800" i="1" dirty="0"/>
              <a:t>Matter of D-Y-S-C-</a:t>
            </a:r>
            <a:r>
              <a:rPr lang="en-US" sz="1800" dirty="0"/>
              <a:t>, Adopted Decision 2019-02</a:t>
            </a:r>
          </a:p>
          <a:p>
            <a:pPr lvl="1">
              <a:lnSpc>
                <a:spcPct val="100000"/>
              </a:lnSpc>
              <a:spcBef>
                <a:spcPts val="0"/>
              </a:spcBef>
            </a:pPr>
            <a:r>
              <a:rPr lang="en-US" sz="1800" dirty="0"/>
              <a:t>AAO sustained petitioner’s appeal where Texas DFPS was appointed managing conservator and the “nature and purpose of the juvenile proceedings” showed that consent was warranted.</a:t>
            </a:r>
          </a:p>
          <a:p>
            <a:pPr>
              <a:lnSpc>
                <a:spcPct val="100000"/>
              </a:lnSpc>
            </a:pPr>
            <a:r>
              <a:rPr lang="en-US" dirty="0"/>
              <a:t>The three decisions establish policy guidance that applies to all pending and future SIJS petitions (AAO Practice Manual 3.15(b))</a:t>
            </a:r>
          </a:p>
          <a:p>
            <a:pPr lvl="1">
              <a:lnSpc>
                <a:spcPct val="100000"/>
              </a:lnSpc>
              <a:spcBef>
                <a:spcPts val="0"/>
              </a:spcBef>
            </a:pPr>
            <a:endParaRPr lang="en-US" sz="1800" dirty="0"/>
          </a:p>
          <a:p>
            <a:pPr lvl="1">
              <a:lnSpc>
                <a:spcPct val="100000"/>
              </a:lnSpc>
              <a:spcBef>
                <a:spcPts val="0"/>
              </a:spcBef>
            </a:pPr>
            <a:endParaRPr lang="en-US" sz="1800" dirty="0"/>
          </a:p>
          <a:p>
            <a:pPr>
              <a:lnSpc>
                <a:spcPct val="100000"/>
              </a:lnSpc>
            </a:pPr>
            <a:endParaRPr lang="en-US" dirty="0"/>
          </a:p>
          <a:p>
            <a:pPr lvl="1">
              <a:lnSpc>
                <a:spcPct val="100000"/>
              </a:lnSpc>
            </a:pPr>
            <a:endParaRPr lang="en-US" dirty="0"/>
          </a:p>
        </p:txBody>
      </p:sp>
    </p:spTree>
    <p:extLst>
      <p:ext uri="{BB962C8B-B14F-4D97-AF65-F5344CB8AC3E}">
        <p14:creationId xmlns:p14="http://schemas.microsoft.com/office/powerpoint/2010/main" val="13915590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SIJS Protection: Regulations, Finally?</a:t>
            </a:r>
            <a:endParaRPr dirty="0"/>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100000"/>
              </a:lnSpc>
            </a:pPr>
            <a:r>
              <a:rPr lang="en-US" dirty="0"/>
              <a:t>Other takeaways from the AAO decisions adopted on October 11:</a:t>
            </a:r>
          </a:p>
          <a:p>
            <a:pPr lvl="1">
              <a:lnSpc>
                <a:spcPct val="100000"/>
              </a:lnSpc>
              <a:spcBef>
                <a:spcPts val="0"/>
              </a:spcBef>
            </a:pPr>
            <a:r>
              <a:rPr lang="en-US" sz="1800" dirty="0"/>
              <a:t>The SIJS order should contain all three findings explicitly and should cite state law for all three.</a:t>
            </a:r>
          </a:p>
          <a:p>
            <a:pPr lvl="1">
              <a:lnSpc>
                <a:spcPct val="100000"/>
              </a:lnSpc>
              <a:spcBef>
                <a:spcPts val="0"/>
              </a:spcBef>
            </a:pPr>
            <a:r>
              <a:rPr lang="en-US" sz="1800" dirty="0"/>
              <a:t>USCIS </a:t>
            </a:r>
            <a:r>
              <a:rPr lang="en-US" sz="1800" u="sng" dirty="0"/>
              <a:t>may</a:t>
            </a:r>
            <a:r>
              <a:rPr lang="en-US" sz="1800" dirty="0"/>
              <a:t> recognize a predicate order issued after 18.</a:t>
            </a:r>
          </a:p>
          <a:p>
            <a:pPr lvl="1">
              <a:lnSpc>
                <a:spcPct val="100000"/>
              </a:lnSpc>
              <a:spcBef>
                <a:spcPts val="0"/>
              </a:spcBef>
            </a:pPr>
            <a:r>
              <a:rPr lang="en-US" sz="1800" dirty="0"/>
              <a:t>USCIS is not longer requiring that the state court </a:t>
            </a:r>
            <a:r>
              <a:rPr lang="en-US" sz="1800" u="sng" dirty="0"/>
              <a:t>could have</a:t>
            </a:r>
            <a:r>
              <a:rPr lang="en-US" sz="1800" dirty="0"/>
              <a:t> placed the child in the custody of the offending parent and did not.</a:t>
            </a:r>
          </a:p>
          <a:p>
            <a:pPr marL="596900" lvl="1" indent="0">
              <a:lnSpc>
                <a:spcPct val="100000"/>
              </a:lnSpc>
              <a:spcBef>
                <a:spcPts val="0"/>
              </a:spcBef>
              <a:buNone/>
            </a:pPr>
            <a:endParaRPr lang="en-US" sz="1800" dirty="0"/>
          </a:p>
          <a:p>
            <a:pPr>
              <a:lnSpc>
                <a:spcPct val="100000"/>
              </a:lnSpc>
            </a:pPr>
            <a:r>
              <a:rPr lang="en-US" dirty="0"/>
              <a:t>“Nature and purpose” of the juvenile court proceedings is key.</a:t>
            </a:r>
          </a:p>
          <a:p>
            <a:pPr lvl="1">
              <a:lnSpc>
                <a:spcPct val="100000"/>
              </a:lnSpc>
              <a:spcBef>
                <a:spcPts val="0"/>
              </a:spcBef>
            </a:pPr>
            <a:endParaRPr lang="en-US" sz="1800" dirty="0"/>
          </a:p>
          <a:p>
            <a:pPr marL="114300" indent="0">
              <a:lnSpc>
                <a:spcPct val="100000"/>
              </a:lnSpc>
              <a:buNone/>
            </a:pPr>
            <a:endParaRPr lang="en-US" dirty="0"/>
          </a:p>
          <a:p>
            <a:pPr lvl="1">
              <a:lnSpc>
                <a:spcPct val="100000"/>
              </a:lnSpc>
              <a:spcBef>
                <a:spcPts val="0"/>
              </a:spcBef>
            </a:pPr>
            <a:endParaRPr lang="en-US" sz="1800" dirty="0"/>
          </a:p>
          <a:p>
            <a:pPr lvl="1">
              <a:lnSpc>
                <a:spcPct val="100000"/>
              </a:lnSpc>
              <a:spcBef>
                <a:spcPts val="0"/>
              </a:spcBef>
            </a:pPr>
            <a:endParaRPr lang="en-US" sz="1800" dirty="0"/>
          </a:p>
          <a:p>
            <a:pPr>
              <a:lnSpc>
                <a:spcPct val="100000"/>
              </a:lnSpc>
            </a:pPr>
            <a:endParaRPr lang="en-US" dirty="0"/>
          </a:p>
          <a:p>
            <a:pPr lvl="1">
              <a:lnSpc>
                <a:spcPct val="100000"/>
              </a:lnSpc>
            </a:pPr>
            <a:endParaRPr lang="en-US" dirty="0"/>
          </a:p>
        </p:txBody>
      </p:sp>
    </p:spTree>
    <p:extLst>
      <p:ext uri="{BB962C8B-B14F-4D97-AF65-F5344CB8AC3E}">
        <p14:creationId xmlns:p14="http://schemas.microsoft.com/office/powerpoint/2010/main" val="6465226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SIJS Protection: Continuance for Collateral Relief</a:t>
            </a:r>
            <a:endParaRPr dirty="0"/>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100000"/>
              </a:lnSpc>
            </a:pPr>
            <a:r>
              <a:rPr lang="en-US" dirty="0"/>
              <a:t>Matter of LABR (AG 2018)</a:t>
            </a:r>
          </a:p>
          <a:p>
            <a:pPr marL="114300" indent="0">
              <a:lnSpc>
                <a:spcPct val="100000"/>
              </a:lnSpc>
              <a:buNone/>
            </a:pPr>
            <a:endParaRPr lang="en-US" dirty="0"/>
          </a:p>
          <a:p>
            <a:pPr>
              <a:lnSpc>
                <a:spcPct val="100000"/>
              </a:lnSpc>
            </a:pPr>
            <a:r>
              <a:rPr lang="en-US" dirty="0"/>
              <a:t>Consider Castro-Tum (AG 2018), Footnote 13: “…continuances are a superior alternative to administrative closure for cases involving particularly vulnerable respondents. The good-cause standard, when properly applied, gives judges sufficient discretion to pause proceedings in individual cases while also preventing undue delays…a continuance may allow an immigration judge to oversee an alien minor’s progress in obtaining appropriate alternative forms of relief.” </a:t>
            </a:r>
            <a:endParaRPr lang="en-US" sz="1800" dirty="0"/>
          </a:p>
          <a:p>
            <a:pPr lvl="1">
              <a:lnSpc>
                <a:spcPct val="100000"/>
              </a:lnSpc>
              <a:spcBef>
                <a:spcPts val="0"/>
              </a:spcBef>
            </a:pPr>
            <a:endParaRPr lang="en-US" sz="1800" dirty="0"/>
          </a:p>
          <a:p>
            <a:pPr>
              <a:lnSpc>
                <a:spcPct val="100000"/>
              </a:lnSpc>
            </a:pPr>
            <a:endParaRPr lang="en-US" dirty="0"/>
          </a:p>
          <a:p>
            <a:pPr lvl="1">
              <a:lnSpc>
                <a:spcPct val="100000"/>
              </a:lnSpc>
            </a:pPr>
            <a:endParaRPr lang="en-US" dirty="0"/>
          </a:p>
        </p:txBody>
      </p:sp>
    </p:spTree>
    <p:extLst>
      <p:ext uri="{BB962C8B-B14F-4D97-AF65-F5344CB8AC3E}">
        <p14:creationId xmlns:p14="http://schemas.microsoft.com/office/powerpoint/2010/main" val="8576430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Protection from Unlawful Detention: Flores update</a:t>
            </a:r>
            <a:endParaRPr dirty="0"/>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100000"/>
              </a:lnSpc>
            </a:pPr>
            <a:r>
              <a:rPr lang="en-US" dirty="0"/>
              <a:t>Flores Settlement (1997) protections include:</a:t>
            </a:r>
          </a:p>
          <a:p>
            <a:pPr lvl="1">
              <a:spcBef>
                <a:spcPts val="0"/>
              </a:spcBef>
            </a:pPr>
            <a:r>
              <a:rPr lang="en-US" sz="1800" dirty="0"/>
              <a:t>Release of children from immigration detention without unnecessary delay in order of preference, beginning with parents</a:t>
            </a:r>
          </a:p>
          <a:p>
            <a:pPr lvl="1">
              <a:spcBef>
                <a:spcPts val="0"/>
              </a:spcBef>
            </a:pPr>
            <a:r>
              <a:rPr lang="en-US" sz="1800" dirty="0"/>
              <a:t>The government must place children in the “least restrictive” setting </a:t>
            </a:r>
          </a:p>
          <a:p>
            <a:pPr>
              <a:lnSpc>
                <a:spcPct val="100000"/>
              </a:lnSpc>
            </a:pPr>
            <a:r>
              <a:rPr lang="en-US" dirty="0"/>
              <a:t>In September 2018, DHS and HHS issued a notice of proposed rulemaking that would terminate the Flores agreement (AILA Doc. No. 18090600)</a:t>
            </a:r>
          </a:p>
          <a:p>
            <a:pPr lvl="1">
              <a:lnSpc>
                <a:spcPct val="100000"/>
              </a:lnSpc>
              <a:spcBef>
                <a:spcPts val="0"/>
              </a:spcBef>
            </a:pPr>
            <a:r>
              <a:rPr lang="en-US" sz="1800" dirty="0"/>
              <a:t>Accompanied children would be detained indefinitely with</a:t>
            </a:r>
          </a:p>
          <a:p>
            <a:pPr lvl="1">
              <a:lnSpc>
                <a:spcPct val="100000"/>
              </a:lnSpc>
              <a:spcBef>
                <a:spcPts val="0"/>
              </a:spcBef>
            </a:pPr>
            <a:r>
              <a:rPr lang="en-US" sz="1800" dirty="0"/>
              <a:t>Unlicensed programs for family detention would be allowed </a:t>
            </a:r>
          </a:p>
          <a:p>
            <a:pPr>
              <a:lnSpc>
                <a:spcPct val="100000"/>
              </a:lnSpc>
            </a:pPr>
            <a:r>
              <a:rPr lang="en-US" dirty="0"/>
              <a:t>U.S. District Judge Gee issued a permanent injunction against implementation of the new regulations (September 2019).</a:t>
            </a:r>
          </a:p>
          <a:p>
            <a:pPr lvl="1">
              <a:lnSpc>
                <a:spcPct val="100000"/>
              </a:lnSpc>
            </a:pPr>
            <a:endParaRPr lang="en-US" dirty="0"/>
          </a:p>
        </p:txBody>
      </p:sp>
    </p:spTree>
    <p:extLst>
      <p:ext uri="{BB962C8B-B14F-4D97-AF65-F5344CB8AC3E}">
        <p14:creationId xmlns:p14="http://schemas.microsoft.com/office/powerpoint/2010/main" val="30742076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2400" dirty="0"/>
              <a:t>Protection from Unlawful Detention Post-18: Flores update</a:t>
            </a:r>
            <a:endParaRPr sz="2400" dirty="0"/>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100000"/>
              </a:lnSpc>
            </a:pPr>
            <a:r>
              <a:rPr lang="en-US" dirty="0"/>
              <a:t>Flores Settlement (1997)</a:t>
            </a:r>
          </a:p>
          <a:p>
            <a:pPr lvl="1">
              <a:lnSpc>
                <a:spcPct val="100000"/>
              </a:lnSpc>
              <a:spcBef>
                <a:spcPts val="0"/>
              </a:spcBef>
            </a:pPr>
            <a:r>
              <a:rPr lang="en-US" sz="1800" dirty="0"/>
              <a:t>If ICE detains after transfer from ORR on a child’s 18</a:t>
            </a:r>
            <a:r>
              <a:rPr lang="en-US" sz="1800" baseline="30000" dirty="0"/>
              <a:t>th</a:t>
            </a:r>
            <a:r>
              <a:rPr lang="en-US" sz="1800" dirty="0"/>
              <a:t> birthday, ICE must consider placement in the least restrictive detention setting (8 USC 1232(c)(2)(B).</a:t>
            </a:r>
          </a:p>
          <a:p>
            <a:pPr lvl="1">
              <a:lnSpc>
                <a:spcPct val="100000"/>
              </a:lnSpc>
              <a:spcBef>
                <a:spcPts val="0"/>
              </a:spcBef>
            </a:pPr>
            <a:r>
              <a:rPr lang="en-US" sz="1800" dirty="0"/>
              <a:t>See Texas Monthly, Sept. 15, 2017: </a:t>
            </a:r>
            <a:r>
              <a:rPr lang="en-US" sz="1800" dirty="0">
                <a:hlinkClick r:id="rId3"/>
              </a:rPr>
              <a:t>https://www.texasobserver.org/ice-detained-this-trafficking-victim-on-her-18th-birthday-why/</a:t>
            </a:r>
            <a:endParaRPr lang="en-US" sz="1800" dirty="0"/>
          </a:p>
          <a:p>
            <a:pPr lvl="1">
              <a:lnSpc>
                <a:spcPct val="100000"/>
              </a:lnSpc>
              <a:spcBef>
                <a:spcPts val="0"/>
              </a:spcBef>
            </a:pPr>
            <a:endParaRPr lang="en-US" sz="1800" dirty="0"/>
          </a:p>
          <a:p>
            <a:pPr>
              <a:lnSpc>
                <a:spcPct val="100000"/>
              </a:lnSpc>
            </a:pPr>
            <a:r>
              <a:rPr lang="en-US" i="1" dirty="0"/>
              <a:t>Ramirez v. ICE </a:t>
            </a:r>
            <a:r>
              <a:rPr lang="en-US" dirty="0"/>
              <a:t>(D.D.C. August 30, 2018)</a:t>
            </a:r>
          </a:p>
          <a:p>
            <a:pPr lvl="1">
              <a:lnSpc>
                <a:spcPct val="100000"/>
              </a:lnSpc>
              <a:spcBef>
                <a:spcPts val="0"/>
              </a:spcBef>
            </a:pPr>
            <a:r>
              <a:rPr lang="en-US" sz="1800" dirty="0"/>
              <a:t>Class certified: “All former unaccompanied alien children who are detained or will be detained by ICE…because they have turned 18 years of age and as to whom ICE did not consider placement in the least restrictive setting available, including alternatives to detention programs…”</a:t>
            </a:r>
          </a:p>
          <a:p>
            <a:pPr lvl="1">
              <a:lnSpc>
                <a:spcPct val="100000"/>
              </a:lnSpc>
            </a:pPr>
            <a:endParaRPr lang="en-US" dirty="0"/>
          </a:p>
        </p:txBody>
      </p:sp>
    </p:spTree>
    <p:extLst>
      <p:ext uri="{BB962C8B-B14F-4D97-AF65-F5344CB8AC3E}">
        <p14:creationId xmlns:p14="http://schemas.microsoft.com/office/powerpoint/2010/main" val="10974971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Resources</a:t>
            </a:r>
            <a:endParaRPr dirty="0"/>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100000"/>
              </a:lnSpc>
            </a:pPr>
            <a:r>
              <a:rPr lang="en-US" dirty="0"/>
              <a:t>Children’s Immigration Law Academy (CILA) – </a:t>
            </a:r>
            <a:r>
              <a:rPr lang="en-US" dirty="0">
                <a:hlinkClick r:id="rId3"/>
              </a:rPr>
              <a:t>www.cilacademy.org</a:t>
            </a:r>
            <a:endParaRPr lang="en-US" dirty="0"/>
          </a:p>
          <a:p>
            <a:pPr>
              <a:lnSpc>
                <a:spcPct val="100000"/>
              </a:lnSpc>
            </a:pPr>
            <a:endParaRPr lang="en-US" dirty="0"/>
          </a:p>
          <a:p>
            <a:pPr marL="114300" indent="0">
              <a:lnSpc>
                <a:spcPct val="100000"/>
              </a:lnSpc>
              <a:buNone/>
            </a:pPr>
            <a:r>
              <a:rPr lang="en-US" i="1" dirty="0"/>
              <a:t>Index of Resources Helpful in Representing UC</a:t>
            </a:r>
          </a:p>
          <a:p>
            <a:pPr>
              <a:lnSpc>
                <a:spcPct val="100000"/>
              </a:lnSpc>
            </a:pPr>
            <a:endParaRPr lang="en-US" i="1" dirty="0"/>
          </a:p>
          <a:p>
            <a:pPr>
              <a:lnSpc>
                <a:spcPct val="100000"/>
              </a:lnSpc>
            </a:pPr>
            <a:r>
              <a:rPr lang="en-US" dirty="0"/>
              <a:t>Immigrant Legal Resource Center (ILRC) – </a:t>
            </a:r>
            <a:r>
              <a:rPr lang="en-US" dirty="0">
                <a:hlinkClick r:id="rId4"/>
              </a:rPr>
              <a:t>www.ilrc.org</a:t>
            </a:r>
            <a:endParaRPr lang="en-US" dirty="0"/>
          </a:p>
          <a:p>
            <a:pPr>
              <a:lnSpc>
                <a:spcPct val="100000"/>
              </a:lnSpc>
            </a:pPr>
            <a:endParaRPr lang="en-US" dirty="0"/>
          </a:p>
          <a:p>
            <a:pPr marL="114300" indent="0">
              <a:lnSpc>
                <a:spcPct val="100000"/>
              </a:lnSpc>
              <a:buNone/>
            </a:pPr>
            <a:r>
              <a:rPr lang="en-US" i="1" dirty="0"/>
              <a:t>Responding to Inappropriate RFEs an NOIDS in SIJS Cases (December 2018)</a:t>
            </a:r>
          </a:p>
          <a:p>
            <a:pPr>
              <a:lnSpc>
                <a:spcPct val="100000"/>
              </a:lnSpc>
            </a:pPr>
            <a:endParaRPr lang="en-US" dirty="0"/>
          </a:p>
          <a:p>
            <a:pPr>
              <a:lnSpc>
                <a:spcPct val="100000"/>
              </a:lnSpc>
            </a:pPr>
            <a:r>
              <a:rPr lang="en-US" dirty="0"/>
              <a:t>Center for Gender and Refugee Studies (CGRS) – </a:t>
            </a:r>
            <a:r>
              <a:rPr lang="en-US" u="sng" dirty="0"/>
              <a:t>cgrs.ushastings.edu</a:t>
            </a:r>
          </a:p>
          <a:p>
            <a:pPr>
              <a:lnSpc>
                <a:spcPct val="100000"/>
              </a:lnSpc>
            </a:pPr>
            <a:endParaRPr lang="en-US" dirty="0"/>
          </a:p>
          <a:p>
            <a:pPr>
              <a:lnSpc>
                <a:spcPct val="100000"/>
              </a:lnSpc>
            </a:pPr>
            <a:endParaRPr lang="en-US" dirty="0"/>
          </a:p>
          <a:p>
            <a:pPr>
              <a:lnSpc>
                <a:spcPct val="100000"/>
              </a:lnSpc>
            </a:pPr>
            <a:endParaRPr lang="en-US" dirty="0"/>
          </a:p>
          <a:p>
            <a:pPr>
              <a:lnSpc>
                <a:spcPct val="100000"/>
              </a:lnSpc>
            </a:pPr>
            <a:endParaRPr lang="en-US" dirty="0"/>
          </a:p>
          <a:p>
            <a:pPr lvl="1">
              <a:lnSpc>
                <a:spcPct val="100000"/>
              </a:lnSpc>
            </a:pPr>
            <a:endParaRPr lang="en-US" dirty="0"/>
          </a:p>
        </p:txBody>
      </p:sp>
    </p:spTree>
    <p:extLst>
      <p:ext uri="{BB962C8B-B14F-4D97-AF65-F5344CB8AC3E}">
        <p14:creationId xmlns:p14="http://schemas.microsoft.com/office/powerpoint/2010/main" val="2668468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i="1" dirty="0"/>
              <a:t>Matter of A-B-</a:t>
            </a:r>
            <a:r>
              <a:rPr lang="en-US" sz="3300" i="1" dirty="0"/>
              <a:t> dicta</a:t>
            </a:r>
            <a:br>
              <a:rPr lang="en-US" sz="2100" dirty="0"/>
            </a:br>
            <a:r>
              <a:rPr lang="en-US" sz="2100" dirty="0"/>
              <a:t>Doomed by “circularity” &amp; DHS’ stipulations</a:t>
            </a:r>
            <a:endParaRPr lang="en-US" sz="2100" i="1" dirty="0"/>
          </a:p>
        </p:txBody>
      </p:sp>
      <p:sp>
        <p:nvSpPr>
          <p:cNvPr id="6" name="Content Placeholder 5"/>
          <p:cNvSpPr>
            <a:spLocks noGrp="1"/>
          </p:cNvSpPr>
          <p:nvPr>
            <p:ph idx="1"/>
          </p:nvPr>
        </p:nvSpPr>
        <p:spPr/>
        <p:txBody>
          <a:bodyPr>
            <a:no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pPr marL="0" indent="0">
              <a:buNone/>
            </a:pPr>
            <a:r>
              <a:rPr lang="en-US" b="1" u="sng" dirty="0"/>
              <a:t>Circularity</a:t>
            </a:r>
            <a:r>
              <a:rPr lang="en-US" dirty="0"/>
              <a:t>: “Married women in Guatemala who are unable to leave their relationship’ was effectively defined to consist of women in Guatemala who are victims of domestic abuse because the </a:t>
            </a:r>
            <a:r>
              <a:rPr lang="en-US" i="1" dirty="0"/>
              <a:t>inability to leave was created by harm or threatened harm</a:t>
            </a:r>
            <a:r>
              <a:rPr lang="en-US" dirty="0"/>
              <a:t>.” </a:t>
            </a:r>
            <a:r>
              <a:rPr lang="en-US" i="1" dirty="0"/>
              <a:t>Matter of A-B-</a:t>
            </a:r>
            <a:r>
              <a:rPr lang="en-US" dirty="0"/>
              <a:t>, </a:t>
            </a:r>
            <a:r>
              <a:rPr lang="pt-BR" dirty="0"/>
              <a:t>27 I&amp;N Dec. 316, 335 (A.G. 2018) (emphasis added).</a:t>
            </a:r>
            <a:endParaRPr lang="en-US" dirty="0"/>
          </a:p>
        </p:txBody>
      </p:sp>
      <p:pic>
        <p:nvPicPr>
          <p:cNvPr id="7" name="Picture 6">
            <a:extLst>
              <a:ext uri="{FF2B5EF4-FFF2-40B4-BE49-F238E27FC236}">
                <a16:creationId xmlns:a16="http://schemas.microsoft.com/office/drawing/2014/main" id="{5DCE5535-0BAA-4802-B030-146C642750BF}"/>
              </a:ext>
            </a:extLst>
          </p:cNvPr>
          <p:cNvPicPr>
            <a:picLocks noChangeAspect="1"/>
          </p:cNvPicPr>
          <p:nvPr/>
        </p:nvPicPr>
        <p:blipFill>
          <a:blip r:embed="rId2"/>
          <a:stretch>
            <a:fillRect/>
          </a:stretch>
        </p:blipFill>
        <p:spPr>
          <a:xfrm>
            <a:off x="7647974" y="4118304"/>
            <a:ext cx="1246574" cy="825435"/>
          </a:xfrm>
          <a:prstGeom prst="rect">
            <a:avLst/>
          </a:prstGeom>
        </p:spPr>
      </p:pic>
    </p:spTree>
    <p:extLst>
      <p:ext uri="{BB962C8B-B14F-4D97-AF65-F5344CB8AC3E}">
        <p14:creationId xmlns:p14="http://schemas.microsoft.com/office/powerpoint/2010/main" val="2313952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93575-2753-4B20-A509-D2F8807DDA28}"/>
              </a:ext>
            </a:extLst>
          </p:cNvPr>
          <p:cNvSpPr>
            <a:spLocks noGrp="1"/>
          </p:cNvSpPr>
          <p:nvPr>
            <p:ph type="title"/>
          </p:nvPr>
        </p:nvSpPr>
        <p:spPr/>
        <p:txBody>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dirty="0"/>
              <a:t>Recommendations for practitioners:</a:t>
            </a:r>
          </a:p>
        </p:txBody>
      </p:sp>
      <p:sp>
        <p:nvSpPr>
          <p:cNvPr id="3" name="Content Placeholder 2">
            <a:extLst>
              <a:ext uri="{FF2B5EF4-FFF2-40B4-BE49-F238E27FC236}">
                <a16:creationId xmlns:a16="http://schemas.microsoft.com/office/drawing/2014/main" id="{5C8C2372-D78E-470F-A4C7-4FC459AE33AC}"/>
              </a:ext>
            </a:extLst>
          </p:cNvPr>
          <p:cNvSpPr>
            <a:spLocks noGrp="1"/>
          </p:cNvSpPr>
          <p:nvPr>
            <p:ph idx="1"/>
          </p:nvPr>
        </p:nvSpPr>
        <p:spPr>
          <a:xfrm>
            <a:off x="508001" y="1275907"/>
            <a:ext cx="6447501" cy="3410393"/>
          </a:xfrm>
        </p:spPr>
        <p:txBody>
          <a:bodyPr>
            <a:norm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sz="2100" dirty="0"/>
              <a:t>Internal Relocation</a:t>
            </a:r>
          </a:p>
          <a:p>
            <a:pPr lvl="1"/>
            <a:r>
              <a:rPr lang="en-US" sz="1800" dirty="0"/>
              <a:t>“When the applicant has suffered personal harm at the hands of only a few specific individuals, internal relocation would seem more reasonable than if the applicant were persecuted, broadly, by her country’s government” – Matter of A-B-</a:t>
            </a:r>
          </a:p>
          <a:p>
            <a:pPr lvl="1"/>
            <a:r>
              <a:rPr lang="en-US" sz="1800" dirty="0"/>
              <a:t>Internal relocation must be both safe </a:t>
            </a:r>
            <a:r>
              <a:rPr lang="en-US" sz="1800" b="1" dirty="0"/>
              <a:t>and</a:t>
            </a:r>
            <a:r>
              <a:rPr lang="en-US" sz="1800" dirty="0"/>
              <a:t> reasonable under the totality of circumstances. 8 CFR 208.13(b)</a:t>
            </a:r>
          </a:p>
          <a:p>
            <a:pPr lvl="1"/>
            <a:r>
              <a:rPr lang="en-US" sz="1800" dirty="0"/>
              <a:t>Remember presumption against relocation enjoyed by applicant if she establishes past persecution. </a:t>
            </a:r>
          </a:p>
          <a:p>
            <a:pPr lvl="1"/>
            <a:endParaRPr lang="en-US" sz="1350" dirty="0"/>
          </a:p>
        </p:txBody>
      </p:sp>
      <p:pic>
        <p:nvPicPr>
          <p:cNvPr id="4" name="Picture 3">
            <a:extLst>
              <a:ext uri="{FF2B5EF4-FFF2-40B4-BE49-F238E27FC236}">
                <a16:creationId xmlns:a16="http://schemas.microsoft.com/office/drawing/2014/main" id="{FDCA0821-40E0-4D9D-B832-3B3018632BE6}"/>
              </a:ext>
            </a:extLst>
          </p:cNvPr>
          <p:cNvPicPr>
            <a:picLocks noChangeAspect="1"/>
          </p:cNvPicPr>
          <p:nvPr/>
        </p:nvPicPr>
        <p:blipFill>
          <a:blip r:embed="rId2"/>
          <a:stretch>
            <a:fillRect/>
          </a:stretch>
        </p:blipFill>
        <p:spPr>
          <a:xfrm>
            <a:off x="7647974" y="4118304"/>
            <a:ext cx="1246574" cy="825435"/>
          </a:xfrm>
          <a:prstGeom prst="rect">
            <a:avLst/>
          </a:prstGeom>
        </p:spPr>
      </p:pic>
    </p:spTree>
    <p:extLst>
      <p:ext uri="{BB962C8B-B14F-4D97-AF65-F5344CB8AC3E}">
        <p14:creationId xmlns:p14="http://schemas.microsoft.com/office/powerpoint/2010/main" val="3176231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sz="4500" i="1" dirty="0"/>
              <a:t>Matter of A-B-</a:t>
            </a:r>
            <a:r>
              <a:rPr lang="en-US" sz="5475" dirty="0"/>
              <a:t>:</a:t>
            </a:r>
            <a:br>
              <a:rPr lang="en-US" dirty="0"/>
            </a:br>
            <a:r>
              <a:rPr lang="en-US" sz="2325" dirty="0"/>
              <a:t>Nexus dicta</a:t>
            </a:r>
          </a:p>
        </p:txBody>
      </p:sp>
      <p:sp>
        <p:nvSpPr>
          <p:cNvPr id="3" name="Content Placeholder 2"/>
          <p:cNvSpPr>
            <a:spLocks noGrp="1"/>
          </p:cNvSpPr>
          <p:nvPr>
            <p:ph idx="1"/>
          </p:nvPr>
        </p:nvSpPr>
        <p:spPr/>
        <p:txBody>
          <a:bodyPr>
            <a:norm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pPr marL="0" indent="0">
              <a:buNone/>
            </a:pPr>
            <a:r>
              <a:rPr lang="en-US" sz="1950" dirty="0"/>
              <a:t>“The </a:t>
            </a:r>
            <a:r>
              <a:rPr lang="en-US" sz="1950" b="1" i="1" dirty="0"/>
              <a:t>nexus</a:t>
            </a:r>
            <a:r>
              <a:rPr lang="en-US" sz="1950" dirty="0"/>
              <a:t> requirement is… ‘where the rubber meets the road’… ‘Although the category of protected persons [within a particular group] may be large, the number of those who can demonstrate the required nexus likely is not.’” 27 I&amp;N Dec. at 339 (citation omitted). </a:t>
            </a:r>
            <a:endParaRPr lang="pt-BR" sz="1950" dirty="0"/>
          </a:p>
          <a:p>
            <a:endParaRPr lang="en-US" dirty="0"/>
          </a:p>
        </p:txBody>
      </p:sp>
      <p:pic>
        <p:nvPicPr>
          <p:cNvPr id="5" name="Picture 4">
            <a:extLst>
              <a:ext uri="{FF2B5EF4-FFF2-40B4-BE49-F238E27FC236}">
                <a16:creationId xmlns:a16="http://schemas.microsoft.com/office/drawing/2014/main" id="{E3415375-55FC-4B4C-A3BE-82EF216E978F}"/>
              </a:ext>
            </a:extLst>
          </p:cNvPr>
          <p:cNvPicPr>
            <a:picLocks noChangeAspect="1"/>
          </p:cNvPicPr>
          <p:nvPr/>
        </p:nvPicPr>
        <p:blipFill>
          <a:blip r:embed="rId3"/>
          <a:stretch>
            <a:fillRect/>
          </a:stretch>
        </p:blipFill>
        <p:spPr>
          <a:xfrm>
            <a:off x="7546031" y="4118304"/>
            <a:ext cx="1246574" cy="825435"/>
          </a:xfrm>
          <a:prstGeom prst="rect">
            <a:avLst/>
          </a:prstGeom>
        </p:spPr>
      </p:pic>
    </p:spTree>
    <p:extLst>
      <p:ext uri="{BB962C8B-B14F-4D97-AF65-F5344CB8AC3E}">
        <p14:creationId xmlns:p14="http://schemas.microsoft.com/office/powerpoint/2010/main" val="1332247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r>
              <a:rPr lang="en-US" i="1" dirty="0"/>
              <a:t>Grace v. Whitaker </a:t>
            </a:r>
            <a:br>
              <a:rPr lang="en-US" i="1" dirty="0"/>
            </a:br>
            <a:r>
              <a:rPr lang="en-US" sz="2025" i="1" dirty="0"/>
              <a:t>D.C. District  Court December 2018 </a:t>
            </a:r>
            <a:br>
              <a:rPr lang="en-US" sz="2025" dirty="0"/>
            </a:br>
            <a:endParaRPr lang="en-US" sz="2025" i="1" dirty="0"/>
          </a:p>
        </p:txBody>
      </p:sp>
      <p:sp>
        <p:nvSpPr>
          <p:cNvPr id="3" name="Content Placeholder 2"/>
          <p:cNvSpPr>
            <a:spLocks noGrp="1"/>
          </p:cNvSpPr>
          <p:nvPr>
            <p:ph idx="1"/>
          </p:nvPr>
        </p:nvSpPr>
        <p:spPr>
          <a:xfrm>
            <a:off x="508001" y="1262615"/>
            <a:ext cx="6447501" cy="2910580"/>
          </a:xfrm>
        </p:spPr>
        <p:txBody>
          <a:bodyPr>
            <a:noAutofit/>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pPr marL="0" indent="0">
              <a:buNone/>
            </a:pPr>
            <a:r>
              <a:rPr lang="en-US" b="1" dirty="0"/>
              <a:t>Enjoined USCIS Policy Memo: </a:t>
            </a:r>
          </a:p>
          <a:p>
            <a:pPr marL="342900" indent="-342900">
              <a:buFont typeface="+mj-lt"/>
              <a:buAutoNum type="arabicPeriod"/>
            </a:pPr>
            <a:r>
              <a:rPr lang="en-US" b="1" dirty="0"/>
              <a:t>The general rule against credible fear claims relating to domestic violence and gang violence</a:t>
            </a:r>
          </a:p>
          <a:p>
            <a:pPr marL="342900" indent="-342900">
              <a:buFont typeface="+mj-lt"/>
              <a:buAutoNum type="arabicPeriod"/>
            </a:pPr>
            <a:r>
              <a:rPr lang="en-US" b="1" dirty="0"/>
              <a:t>The requirement that a noncitizen whose credible fear claim involves non-governmental persecutors show the government condoned private actions or at least demonstrated a complete helplessness to protect the victim. </a:t>
            </a:r>
          </a:p>
          <a:p>
            <a:pPr marL="342900" indent="-342900">
              <a:buFont typeface="+mj-lt"/>
              <a:buAutoNum type="arabicPeriod" startAt="3"/>
            </a:pPr>
            <a:r>
              <a:rPr lang="en-US" b="1" dirty="0"/>
              <a:t>The Policy Memo rule that domestic violence based on PSG definitions that include “inability to leave” a relationship are impermissibly circular</a:t>
            </a:r>
          </a:p>
          <a:p>
            <a:pPr marL="342900" indent="-342900">
              <a:buFont typeface="+mj-lt"/>
              <a:buAutoNum type="arabicPeriod" startAt="3"/>
            </a:pPr>
            <a:r>
              <a:rPr lang="en-US" b="1" dirty="0"/>
              <a:t>The Policy Memo requirement that, during the CFI stage, individuals claiming credible fear must delineate or identify any PSG</a:t>
            </a:r>
          </a:p>
          <a:p>
            <a:pPr marL="342900" indent="-342900">
              <a:buFont typeface="+mj-lt"/>
              <a:buAutoNum type="arabicPeriod" startAt="3"/>
            </a:pPr>
            <a:r>
              <a:rPr lang="en-US" b="1" dirty="0"/>
              <a:t>The Policy Memo directive that asylum officers conducting credible fear interview should apply federal circuit court case law only “to the extent that those cases are not inconsistent with Matter of A-B-. </a:t>
            </a:r>
          </a:p>
          <a:p>
            <a:pPr marL="342900" indent="-342900">
              <a:buFont typeface="+mj-lt"/>
              <a:buAutoNum type="arabicPeriod"/>
            </a:pPr>
            <a:endParaRPr lang="en-US" b="1" dirty="0"/>
          </a:p>
          <a:p>
            <a:pPr marL="0" indent="0">
              <a:buNone/>
            </a:pPr>
            <a:r>
              <a:rPr lang="en-US" b="1" dirty="0"/>
              <a:t>	</a:t>
            </a:r>
          </a:p>
        </p:txBody>
      </p:sp>
      <p:pic>
        <p:nvPicPr>
          <p:cNvPr id="5" name="Picture 4">
            <a:extLst>
              <a:ext uri="{FF2B5EF4-FFF2-40B4-BE49-F238E27FC236}">
                <a16:creationId xmlns:a16="http://schemas.microsoft.com/office/drawing/2014/main" id="{593B8043-58CA-4CE9-A38D-9CBF12BF58F3}"/>
              </a:ext>
            </a:extLst>
          </p:cNvPr>
          <p:cNvPicPr>
            <a:picLocks noChangeAspect="1"/>
          </p:cNvPicPr>
          <p:nvPr/>
        </p:nvPicPr>
        <p:blipFill>
          <a:blip r:embed="rId3"/>
          <a:stretch>
            <a:fillRect/>
          </a:stretch>
        </p:blipFill>
        <p:spPr>
          <a:xfrm>
            <a:off x="7389426" y="3989225"/>
            <a:ext cx="1246574" cy="825435"/>
          </a:xfrm>
          <a:prstGeom prst="rect">
            <a:avLst/>
          </a:prstGeom>
        </p:spPr>
      </p:pic>
    </p:spTree>
    <p:extLst>
      <p:ext uri="{BB962C8B-B14F-4D97-AF65-F5344CB8AC3E}">
        <p14:creationId xmlns:p14="http://schemas.microsoft.com/office/powerpoint/2010/main" val="4044526104"/>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TotalTime>
  <Words>5690</Words>
  <Application>Microsoft Office PowerPoint</Application>
  <PresentationFormat>On-screen Show (16:9)</PresentationFormat>
  <Paragraphs>483</Paragraphs>
  <Slides>57</Slides>
  <Notes>49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57</vt:i4>
      </vt:variant>
    </vt:vector>
  </HeadingPairs>
  <TitlesOfParts>
    <vt:vector size="63" baseType="lpstr">
      <vt:lpstr>Arial</vt:lpstr>
      <vt:lpstr>Calibri</vt:lpstr>
      <vt:lpstr>Calibri Light</vt:lpstr>
      <vt:lpstr>Wingdings 3</vt:lpstr>
      <vt:lpstr>Simple Light</vt:lpstr>
      <vt:lpstr>Facet</vt:lpstr>
      <vt:lpstr>Developments in  Asylum Law</vt:lpstr>
      <vt:lpstr>PowerPoint Presentation</vt:lpstr>
      <vt:lpstr>Pre Matter of L-E-A-:</vt:lpstr>
      <vt:lpstr>Matter of A-B-  27 I&amp;N Dec. 316 (A.G. 2018)</vt:lpstr>
      <vt:lpstr>Matter of A-B-:  </vt:lpstr>
      <vt:lpstr>Matter of A-B- dicta Doomed by “circularity” &amp; DHS’ stipulations</vt:lpstr>
      <vt:lpstr>Recommendations for practitioners:</vt:lpstr>
      <vt:lpstr>Matter of A-B-: Nexus dicta</vt:lpstr>
      <vt:lpstr>Grace v. Whitaker  D.C. District  Court December 2018  </vt:lpstr>
      <vt:lpstr>But see… Gonzales-Veliz v. Barr, No. 18-60174 (5th Cir. 2019)</vt:lpstr>
      <vt:lpstr>Practice Pointers</vt:lpstr>
      <vt:lpstr>Matter of L-E-A- (Summary)</vt:lpstr>
      <vt:lpstr>Matter of L-E-A- on Appeal</vt:lpstr>
      <vt:lpstr>Matter of L-E-A-: AG Certification</vt:lpstr>
      <vt:lpstr>Matter of L-E-A-: AG Decision</vt:lpstr>
      <vt:lpstr>Social Distinction</vt:lpstr>
      <vt:lpstr>Pena Osegura v. Barr 17-60339</vt:lpstr>
      <vt:lpstr>USCIS Policy Memorandum</vt:lpstr>
      <vt:lpstr>Hypothetical #1 </vt:lpstr>
      <vt:lpstr>PowerPoint Presentation</vt:lpstr>
      <vt:lpstr>Cabrera v. Sessions,  890 F.3d 153 (5th Cir. 2018)</vt:lpstr>
      <vt:lpstr>Establishing Government Acquiescence  under the CAT--hypo</vt:lpstr>
      <vt:lpstr>Iruegas-Valdez v. Yates,  846 F.3d 806 (5th Cir. 2017)</vt:lpstr>
      <vt:lpstr>MPP Policy and Tactics</vt:lpstr>
      <vt:lpstr>Source of “law” and Legal Resources </vt:lpstr>
      <vt:lpstr>Nielsen Memo </vt:lpstr>
      <vt:lpstr>Non-Refoulement Standard</vt:lpstr>
      <vt:lpstr>CBP Memo and Principles</vt:lpstr>
      <vt:lpstr>ICE OPLA Memo</vt:lpstr>
      <vt:lpstr>ICE ERO Memo</vt:lpstr>
      <vt:lpstr>Insider Tips pt.1 - El Paso</vt:lpstr>
      <vt:lpstr>Insider Tips pt.2 - El Paso</vt:lpstr>
      <vt:lpstr>Insider Tips pt.3 - El Paso</vt:lpstr>
      <vt:lpstr>Successes</vt:lpstr>
      <vt:lpstr>Frustrations</vt:lpstr>
      <vt:lpstr>Unknowns</vt:lpstr>
      <vt:lpstr>Final MPP thought - Brainstorm for Brownsvillians</vt:lpstr>
      <vt:lpstr>PowerPoint Presentation</vt:lpstr>
      <vt:lpstr>Protections for Children Are Still Here</vt:lpstr>
      <vt:lpstr>Asylum Protections for Children: Bans and Barriers</vt:lpstr>
      <vt:lpstr>Asylum Protection: Evidence</vt:lpstr>
      <vt:lpstr>Asylum Protection: USCIS Jurisdiction</vt:lpstr>
      <vt:lpstr>SIJS Protection: New Barriers</vt:lpstr>
      <vt:lpstr>SIJS Protection: Key State Court Concepts</vt:lpstr>
      <vt:lpstr>SIJS Protection: New Barriers</vt:lpstr>
      <vt:lpstr>SIJS Protection: New Barriers</vt:lpstr>
      <vt:lpstr>SIJS Protection: USCIS Push-back</vt:lpstr>
      <vt:lpstr>SIJS Protection: USCIS Push-back</vt:lpstr>
      <vt:lpstr>SIJS Protection: USCIS Overreach</vt:lpstr>
      <vt:lpstr>SIJS Protection: USCIS Overreach</vt:lpstr>
      <vt:lpstr>SIJS Protection: Regulations, Finally?</vt:lpstr>
      <vt:lpstr>SIJS Protection: Regulations, Finally?</vt:lpstr>
      <vt:lpstr>SIJS Protection: Regulations, Finally?</vt:lpstr>
      <vt:lpstr>SIJS Protection: Continuance for Collateral Relief</vt:lpstr>
      <vt:lpstr>Protection from Unlawful Detention: Flores update</vt:lpstr>
      <vt:lpstr>Protection from Unlawful Detention Post-18: Flores update</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MPP Policy and Tactics</dc:title>
  <dc:creator>Justin Tullius</dc:creator>
  <cp:lastModifiedBy>Justin Tullius</cp:lastModifiedBy>
  <cp:revision>43</cp:revision>
  <dcterms:modified xsi:type="dcterms:W3CDTF">2019-11-08T13:56:17Z</dcterms:modified>
</cp:coreProperties>
</file>