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6" r:id="rId3"/>
    <p:sldId id="257" r:id="rId4"/>
    <p:sldId id="273" r:id="rId5"/>
    <p:sldId id="275" r:id="rId6"/>
    <p:sldId id="258" r:id="rId7"/>
    <p:sldId id="274" r:id="rId8"/>
    <p:sldId id="259" r:id="rId9"/>
    <p:sldId id="260" r:id="rId10"/>
    <p:sldId id="277" r:id="rId11"/>
    <p:sldId id="261" r:id="rId12"/>
    <p:sldId id="279" r:id="rId13"/>
    <p:sldId id="280" r:id="rId14"/>
    <p:sldId id="281" r:id="rId15"/>
    <p:sldId id="278" r:id="rId16"/>
    <p:sldId id="262" r:id="rId17"/>
    <p:sldId id="263" r:id="rId18"/>
    <p:sldId id="264" r:id="rId19"/>
    <p:sldId id="265" r:id="rId20"/>
    <p:sldId id="266" r:id="rId21"/>
    <p:sldId id="267" r:id="rId22"/>
    <p:sldId id="284" r:id="rId23"/>
    <p:sldId id="285" r:id="rId24"/>
    <p:sldId id="282" r:id="rId25"/>
    <p:sldId id="268" r:id="rId26"/>
    <p:sldId id="269" r:id="rId27"/>
    <p:sldId id="270" r:id="rId28"/>
    <p:sldId id="271" r:id="rId29"/>
    <p:sldId id="272" r:id="rId30"/>
    <p:sldId id="28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11/5/2019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11/5/2019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11/5/2019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11/5/2019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F850-4185-4EB0-B5BC-5CC4431068B3}"/>
              </a:ext>
            </a:extLst>
          </p:cNvPr>
          <p:cNvSpPr>
            <a:spLocks noGrp="1"/>
          </p:cNvSpPr>
          <p:nvPr>
            <p:ph type="ctrTitle"/>
          </p:nvPr>
        </p:nvSpPr>
        <p:spPr/>
        <p:txBody>
          <a:bodyPr/>
          <a:lstStyle/>
          <a:p>
            <a:r>
              <a:rPr lang="en-US" dirty="0"/>
              <a:t>Removal Representation </a:t>
            </a:r>
            <a:br>
              <a:rPr lang="en-US" dirty="0"/>
            </a:br>
            <a:r>
              <a:rPr lang="en-US" dirty="0"/>
              <a:t>in the trump era </a:t>
            </a:r>
          </a:p>
        </p:txBody>
      </p:sp>
      <p:sp>
        <p:nvSpPr>
          <p:cNvPr id="3" name="Subtitle 2">
            <a:extLst>
              <a:ext uri="{FF2B5EF4-FFF2-40B4-BE49-F238E27FC236}">
                <a16:creationId xmlns:a16="http://schemas.microsoft.com/office/drawing/2014/main" id="{33896AB6-2634-49D7-823C-A323055510E3}"/>
              </a:ext>
            </a:extLst>
          </p:cNvPr>
          <p:cNvSpPr>
            <a:spLocks noGrp="1"/>
          </p:cNvSpPr>
          <p:nvPr>
            <p:ph type="subTitle" idx="1"/>
          </p:nvPr>
        </p:nvSpPr>
        <p:spPr>
          <a:xfrm>
            <a:off x="2695194" y="4352543"/>
            <a:ext cx="6801612" cy="2073423"/>
          </a:xfrm>
        </p:spPr>
        <p:txBody>
          <a:bodyPr>
            <a:normAutofit fontScale="70000" lnSpcReduction="20000"/>
          </a:bodyPr>
          <a:lstStyle/>
          <a:p>
            <a:r>
              <a:rPr lang="en-US" dirty="0"/>
              <a:t>By</a:t>
            </a:r>
          </a:p>
          <a:p>
            <a:pPr>
              <a:lnSpc>
                <a:spcPct val="120000"/>
              </a:lnSpc>
              <a:spcBef>
                <a:spcPts val="0"/>
              </a:spcBef>
            </a:pPr>
            <a:r>
              <a:rPr lang="en-US" dirty="0"/>
              <a:t>Hussein </a:t>
            </a:r>
            <a:r>
              <a:rPr lang="en-US" dirty="0" err="1"/>
              <a:t>Sadruddin</a:t>
            </a:r>
            <a:endParaRPr lang="en-US" dirty="0"/>
          </a:p>
          <a:p>
            <a:pPr>
              <a:lnSpc>
                <a:spcPct val="120000"/>
              </a:lnSpc>
              <a:spcBef>
                <a:spcPts val="0"/>
              </a:spcBef>
            </a:pPr>
            <a:r>
              <a:rPr lang="en-US" dirty="0"/>
              <a:t>Jaime Barron, P.C.</a:t>
            </a:r>
          </a:p>
          <a:p>
            <a:pPr>
              <a:lnSpc>
                <a:spcPct val="120000"/>
              </a:lnSpc>
              <a:spcBef>
                <a:spcPts val="0"/>
              </a:spcBef>
            </a:pPr>
            <a:endParaRPr lang="en-US" dirty="0"/>
          </a:p>
          <a:p>
            <a:pPr>
              <a:lnSpc>
                <a:spcPct val="120000"/>
              </a:lnSpc>
              <a:spcBef>
                <a:spcPts val="0"/>
              </a:spcBef>
            </a:pPr>
            <a:r>
              <a:rPr lang="en-US" dirty="0"/>
              <a:t>Amanda Waterhouse</a:t>
            </a:r>
          </a:p>
          <a:p>
            <a:pPr>
              <a:lnSpc>
                <a:spcPct val="120000"/>
              </a:lnSpc>
              <a:spcBef>
                <a:spcPts val="0"/>
              </a:spcBef>
            </a:pPr>
            <a:r>
              <a:rPr lang="en-US" dirty="0"/>
              <a:t>Gonzalez Olivieri, LLC</a:t>
            </a:r>
          </a:p>
          <a:p>
            <a:pPr>
              <a:lnSpc>
                <a:spcPct val="120000"/>
              </a:lnSpc>
              <a:spcBef>
                <a:spcPts val="0"/>
              </a:spcBef>
            </a:pPr>
            <a:endParaRPr lang="en-US" dirty="0"/>
          </a:p>
          <a:p>
            <a:pPr>
              <a:lnSpc>
                <a:spcPct val="120000"/>
              </a:lnSpc>
              <a:spcBef>
                <a:spcPts val="0"/>
              </a:spcBef>
            </a:pPr>
            <a:r>
              <a:rPr lang="en-US" dirty="0"/>
              <a:t>David Armendariz</a:t>
            </a:r>
          </a:p>
          <a:p>
            <a:pPr>
              <a:lnSpc>
                <a:spcPct val="120000"/>
              </a:lnSpc>
              <a:spcBef>
                <a:spcPts val="0"/>
              </a:spcBef>
            </a:pPr>
            <a:r>
              <a:rPr lang="en-US" dirty="0"/>
              <a:t>De Mott, McChesney, Curtright and </a:t>
            </a:r>
            <a:r>
              <a:rPr lang="en-US" dirty="0" err="1"/>
              <a:t>Armendáriz</a:t>
            </a:r>
            <a:r>
              <a:rPr lang="en-US" dirty="0"/>
              <a:t>, LLP</a:t>
            </a:r>
          </a:p>
        </p:txBody>
      </p:sp>
    </p:spTree>
    <p:extLst>
      <p:ext uri="{BB962C8B-B14F-4D97-AF65-F5344CB8AC3E}">
        <p14:creationId xmlns:p14="http://schemas.microsoft.com/office/powerpoint/2010/main" val="361430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2913-C05F-466A-99C6-C435C16DEF59}"/>
              </a:ext>
            </a:extLst>
          </p:cNvPr>
          <p:cNvSpPr>
            <a:spLocks noGrp="1"/>
          </p:cNvSpPr>
          <p:nvPr>
            <p:ph type="ctrTitle"/>
          </p:nvPr>
        </p:nvSpPr>
        <p:spPr/>
        <p:txBody>
          <a:bodyPr/>
          <a:lstStyle/>
          <a:p>
            <a:r>
              <a:rPr lang="en-US" dirty="0"/>
              <a:t>Evidentiary challenges</a:t>
            </a:r>
          </a:p>
        </p:txBody>
      </p:sp>
    </p:spTree>
    <p:extLst>
      <p:ext uri="{BB962C8B-B14F-4D97-AF65-F5344CB8AC3E}">
        <p14:creationId xmlns:p14="http://schemas.microsoft.com/office/powerpoint/2010/main" val="311511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3D6EB-4B18-49F5-B181-7A6CAB4BD007}"/>
              </a:ext>
            </a:extLst>
          </p:cNvPr>
          <p:cNvSpPr>
            <a:spLocks noGrp="1"/>
          </p:cNvSpPr>
          <p:nvPr>
            <p:ph type="title"/>
          </p:nvPr>
        </p:nvSpPr>
        <p:spPr/>
        <p:txBody>
          <a:bodyPr/>
          <a:lstStyle/>
          <a:p>
            <a:r>
              <a:rPr lang="en-US" dirty="0"/>
              <a:t>Challenging the notice to appear</a:t>
            </a:r>
          </a:p>
        </p:txBody>
      </p:sp>
      <p:sp>
        <p:nvSpPr>
          <p:cNvPr id="3" name="Content Placeholder 2">
            <a:extLst>
              <a:ext uri="{FF2B5EF4-FFF2-40B4-BE49-F238E27FC236}">
                <a16:creationId xmlns:a16="http://schemas.microsoft.com/office/drawing/2014/main" id="{D60063F5-4B5C-4FD1-AED2-20333312CC6D}"/>
              </a:ext>
            </a:extLst>
          </p:cNvPr>
          <p:cNvSpPr>
            <a:spLocks noGrp="1"/>
          </p:cNvSpPr>
          <p:nvPr>
            <p:ph idx="1"/>
          </p:nvPr>
        </p:nvSpPr>
        <p:spPr/>
        <p:txBody>
          <a:bodyPr>
            <a:normAutofit lnSpcReduction="10000"/>
          </a:bodyPr>
          <a:lstStyle/>
          <a:p>
            <a:r>
              <a:rPr lang="en-US" dirty="0"/>
              <a:t>Service of NTA:</a:t>
            </a:r>
          </a:p>
          <a:p>
            <a:pPr lvl="1"/>
            <a:r>
              <a:rPr lang="en-US" dirty="0"/>
              <a:t>Was the NTA served in person? </a:t>
            </a:r>
          </a:p>
          <a:p>
            <a:pPr lvl="1"/>
            <a:r>
              <a:rPr lang="en-US" dirty="0"/>
              <a:t>If served by mail, was it served at a “stale” address?</a:t>
            </a:r>
          </a:p>
          <a:p>
            <a:r>
              <a:rPr lang="en-US" dirty="0"/>
              <a:t>Procedural Defects:</a:t>
            </a:r>
          </a:p>
          <a:p>
            <a:pPr lvl="1"/>
            <a:r>
              <a:rPr lang="en-US" dirty="0"/>
              <a:t>Does the NTA have the proper signatures?</a:t>
            </a:r>
          </a:p>
          <a:p>
            <a:r>
              <a:rPr lang="en-US" dirty="0"/>
              <a:t>Legal/Factual Defects</a:t>
            </a:r>
          </a:p>
          <a:p>
            <a:pPr lvl="1"/>
            <a:r>
              <a:rPr lang="en-US" dirty="0"/>
              <a:t>Does the NTA allege sufficient facts to establish removability or are there erroneous allegations?</a:t>
            </a:r>
          </a:p>
          <a:p>
            <a:pPr lvl="1"/>
            <a:r>
              <a:rPr lang="en-US" dirty="0"/>
              <a:t>Is the charge correct under INA Section 212 or INA Section 237? </a:t>
            </a:r>
          </a:p>
        </p:txBody>
      </p:sp>
    </p:spTree>
    <p:extLst>
      <p:ext uri="{BB962C8B-B14F-4D97-AF65-F5344CB8AC3E}">
        <p14:creationId xmlns:p14="http://schemas.microsoft.com/office/powerpoint/2010/main" val="3796630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8D426-BC2E-40ED-A51A-1FE96DEB2B58}"/>
              </a:ext>
            </a:extLst>
          </p:cNvPr>
          <p:cNvSpPr>
            <a:spLocks noGrp="1"/>
          </p:cNvSpPr>
          <p:nvPr>
            <p:ph type="title"/>
          </p:nvPr>
        </p:nvSpPr>
        <p:spPr/>
        <p:txBody>
          <a:bodyPr/>
          <a:lstStyle/>
          <a:p>
            <a:r>
              <a:rPr lang="en-US" dirty="0"/>
              <a:t>Denying the </a:t>
            </a:r>
            <a:br>
              <a:rPr lang="en-US" dirty="0"/>
            </a:br>
            <a:r>
              <a:rPr lang="en-US" dirty="0"/>
              <a:t>allegations &amp; charge</a:t>
            </a:r>
          </a:p>
        </p:txBody>
      </p:sp>
      <p:sp>
        <p:nvSpPr>
          <p:cNvPr id="3" name="Content Placeholder 2">
            <a:extLst>
              <a:ext uri="{FF2B5EF4-FFF2-40B4-BE49-F238E27FC236}">
                <a16:creationId xmlns:a16="http://schemas.microsoft.com/office/drawing/2014/main" id="{37278518-439F-4433-B11A-3DDE9B8BBD6B}"/>
              </a:ext>
            </a:extLst>
          </p:cNvPr>
          <p:cNvSpPr>
            <a:spLocks noGrp="1"/>
          </p:cNvSpPr>
          <p:nvPr>
            <p:ph idx="1"/>
          </p:nvPr>
        </p:nvSpPr>
        <p:spPr/>
        <p:txBody>
          <a:bodyPr/>
          <a:lstStyle/>
          <a:p>
            <a:r>
              <a:rPr lang="en-US" dirty="0"/>
              <a:t>Has DHS submitted evidence to substantiate every single allegation?</a:t>
            </a:r>
          </a:p>
          <a:p>
            <a:pPr lvl="1"/>
            <a:r>
              <a:rPr lang="en-US" sz="1800" dirty="0"/>
              <a:t>Are there additional challenges to be made to their evidence—for example, the I-213?</a:t>
            </a:r>
          </a:p>
          <a:p>
            <a:r>
              <a:rPr lang="en-US" dirty="0"/>
              <a:t>If criminal offenses are alleged, has DHS submitted the conviction records? </a:t>
            </a:r>
          </a:p>
          <a:p>
            <a:r>
              <a:rPr lang="en-US" dirty="0"/>
              <a:t>If the charge is based on a statutory ground that requires a categorical analysis, has DHS submitted copies of the statutes or provided any authority to support their charge?</a:t>
            </a:r>
          </a:p>
          <a:p>
            <a:endParaRPr lang="en-US" dirty="0"/>
          </a:p>
        </p:txBody>
      </p:sp>
    </p:spTree>
    <p:extLst>
      <p:ext uri="{BB962C8B-B14F-4D97-AF65-F5344CB8AC3E}">
        <p14:creationId xmlns:p14="http://schemas.microsoft.com/office/powerpoint/2010/main" val="375323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C29B-CD40-4CC6-AD55-721726D66EAA}"/>
              </a:ext>
            </a:extLst>
          </p:cNvPr>
          <p:cNvSpPr>
            <a:spLocks noGrp="1"/>
          </p:cNvSpPr>
          <p:nvPr>
            <p:ph type="title"/>
          </p:nvPr>
        </p:nvSpPr>
        <p:spPr/>
        <p:txBody>
          <a:bodyPr/>
          <a:lstStyle/>
          <a:p>
            <a:r>
              <a:rPr lang="en-US" dirty="0"/>
              <a:t>Challenging the I-213</a:t>
            </a:r>
          </a:p>
        </p:txBody>
      </p:sp>
      <p:sp>
        <p:nvSpPr>
          <p:cNvPr id="3" name="Content Placeholder 2">
            <a:extLst>
              <a:ext uri="{FF2B5EF4-FFF2-40B4-BE49-F238E27FC236}">
                <a16:creationId xmlns:a16="http://schemas.microsoft.com/office/drawing/2014/main" id="{A672D2D8-95EA-4A97-B0B2-58B9C9ED7D50}"/>
              </a:ext>
            </a:extLst>
          </p:cNvPr>
          <p:cNvSpPr>
            <a:spLocks noGrp="1"/>
          </p:cNvSpPr>
          <p:nvPr>
            <p:ph idx="1"/>
          </p:nvPr>
        </p:nvSpPr>
        <p:spPr/>
        <p:txBody>
          <a:bodyPr/>
          <a:lstStyle/>
          <a:p>
            <a:r>
              <a:rPr lang="en-US" dirty="0"/>
              <a:t>IJ’s seem to accept the I-213 and the information contained therein as if they are proven facts and will generally find the allegations true and charges sustainable on nothing more than the I-213. </a:t>
            </a:r>
          </a:p>
          <a:p>
            <a:r>
              <a:rPr lang="en-US" dirty="0"/>
              <a:t>There is a fundamental difference as to whether an I-213 is </a:t>
            </a:r>
            <a:r>
              <a:rPr lang="en-US" i="1" dirty="0"/>
              <a:t>admissible</a:t>
            </a:r>
            <a:r>
              <a:rPr lang="en-US" dirty="0"/>
              <a:t> versus whether it is </a:t>
            </a:r>
            <a:r>
              <a:rPr lang="en-US" i="1" dirty="0"/>
              <a:t>reliable</a:t>
            </a:r>
            <a:r>
              <a:rPr lang="en-US" dirty="0"/>
              <a:t>.</a:t>
            </a:r>
          </a:p>
          <a:p>
            <a:r>
              <a:rPr lang="en-US" dirty="0"/>
              <a:t>Practitioners are frequently handed the I-213 at the first master calendar hearing and expected to make any objections mere moments after receiving the documents.</a:t>
            </a:r>
          </a:p>
        </p:txBody>
      </p:sp>
    </p:spTree>
    <p:extLst>
      <p:ext uri="{BB962C8B-B14F-4D97-AF65-F5344CB8AC3E}">
        <p14:creationId xmlns:p14="http://schemas.microsoft.com/office/powerpoint/2010/main" val="306064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09E7-C338-429C-BE95-801A1908572A}"/>
              </a:ext>
            </a:extLst>
          </p:cNvPr>
          <p:cNvSpPr>
            <a:spLocks noGrp="1"/>
          </p:cNvSpPr>
          <p:nvPr>
            <p:ph type="title"/>
          </p:nvPr>
        </p:nvSpPr>
        <p:spPr/>
        <p:txBody>
          <a:bodyPr/>
          <a:lstStyle/>
          <a:p>
            <a:r>
              <a:rPr lang="en-US" dirty="0"/>
              <a:t>Challenging the i-213</a:t>
            </a:r>
          </a:p>
        </p:txBody>
      </p:sp>
      <p:sp>
        <p:nvSpPr>
          <p:cNvPr id="3" name="Content Placeholder 2">
            <a:extLst>
              <a:ext uri="{FF2B5EF4-FFF2-40B4-BE49-F238E27FC236}">
                <a16:creationId xmlns:a16="http://schemas.microsoft.com/office/drawing/2014/main" id="{B9B532A1-EB6C-4030-B13C-F7F27DEF88A2}"/>
              </a:ext>
            </a:extLst>
          </p:cNvPr>
          <p:cNvSpPr>
            <a:spLocks noGrp="1"/>
          </p:cNvSpPr>
          <p:nvPr>
            <p:ph idx="1"/>
          </p:nvPr>
        </p:nvSpPr>
        <p:spPr/>
        <p:txBody>
          <a:bodyPr>
            <a:normAutofit fontScale="92500"/>
          </a:bodyPr>
          <a:lstStyle/>
          <a:p>
            <a:r>
              <a:rPr lang="en-US" dirty="0"/>
              <a:t>Has the I-213 been authenticated as required by regulation? </a:t>
            </a:r>
          </a:p>
          <a:p>
            <a:pPr lvl="1"/>
            <a:r>
              <a:rPr lang="en-US" dirty="0"/>
              <a:t>8 CFR Section 1287.6(a) requires that any official record (or “entry therein”) is admissible if it is evidenced by official publication, or by a copy attested to by the official having custody of the record or an authorized deputy. </a:t>
            </a:r>
          </a:p>
          <a:p>
            <a:pPr lvl="1"/>
            <a:r>
              <a:rPr lang="en-US" dirty="0"/>
              <a:t>The Trial Attorney is not authorized by law or regulation to authenticate an I-213.</a:t>
            </a:r>
          </a:p>
          <a:p>
            <a:pPr lvl="1"/>
            <a:r>
              <a:rPr lang="en-US" dirty="0"/>
              <a:t>If the I-213 has not been authenticated, argue that it is therefore unreliable and inadmissible. </a:t>
            </a:r>
          </a:p>
          <a:p>
            <a:r>
              <a:rPr lang="en-US" dirty="0"/>
              <a:t>Are there factual inaccuracies that undercut the supposed reliability of the I-213?</a:t>
            </a:r>
          </a:p>
          <a:p>
            <a:pPr lvl="1"/>
            <a:r>
              <a:rPr lang="en-US" dirty="0"/>
              <a:t>Ask your client to verify all of the information, including the officer narrative so you can demonstrate to the IJ any inconsistencies in the I-213 that undercut its reliability. </a:t>
            </a:r>
          </a:p>
          <a:p>
            <a:pPr marL="228600" lvl="1" indent="0">
              <a:buNone/>
            </a:pPr>
            <a:endParaRPr lang="en-US" dirty="0"/>
          </a:p>
          <a:p>
            <a:pPr marL="228600" lvl="1" indent="0">
              <a:buNone/>
            </a:pPr>
            <a:endParaRPr lang="en-US" dirty="0"/>
          </a:p>
        </p:txBody>
      </p:sp>
    </p:spTree>
    <p:extLst>
      <p:ext uri="{BB962C8B-B14F-4D97-AF65-F5344CB8AC3E}">
        <p14:creationId xmlns:p14="http://schemas.microsoft.com/office/powerpoint/2010/main" val="245055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699F0-0009-4C48-9553-F2D738046A91}"/>
              </a:ext>
            </a:extLst>
          </p:cNvPr>
          <p:cNvSpPr>
            <a:spLocks noGrp="1"/>
          </p:cNvSpPr>
          <p:nvPr>
            <p:ph type="ctrTitle"/>
          </p:nvPr>
        </p:nvSpPr>
        <p:spPr/>
        <p:txBody>
          <a:bodyPr/>
          <a:lstStyle/>
          <a:p>
            <a:r>
              <a:rPr lang="en-US" dirty="0"/>
              <a:t>Administrative closure </a:t>
            </a:r>
            <a:br>
              <a:rPr lang="en-US" dirty="0"/>
            </a:br>
            <a:r>
              <a:rPr lang="en-US" dirty="0"/>
              <a:t>and continuances</a:t>
            </a:r>
          </a:p>
        </p:txBody>
      </p:sp>
    </p:spTree>
    <p:extLst>
      <p:ext uri="{BB962C8B-B14F-4D97-AF65-F5344CB8AC3E}">
        <p14:creationId xmlns:p14="http://schemas.microsoft.com/office/powerpoint/2010/main" val="57632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29BE-0321-4D68-90BA-42E37B7CF412}"/>
              </a:ext>
            </a:extLst>
          </p:cNvPr>
          <p:cNvSpPr>
            <a:spLocks noGrp="1"/>
          </p:cNvSpPr>
          <p:nvPr>
            <p:ph type="title"/>
          </p:nvPr>
        </p:nvSpPr>
        <p:spPr/>
        <p:txBody>
          <a:bodyPr/>
          <a:lstStyle/>
          <a:p>
            <a:r>
              <a:rPr lang="en-US" dirty="0"/>
              <a:t>Matter of Castro-Tum</a:t>
            </a:r>
            <a:br>
              <a:rPr lang="en-US" dirty="0"/>
            </a:br>
            <a:r>
              <a:rPr lang="en-US" dirty="0"/>
              <a:t>27 I&amp;N Dec. 271 (A.G. 2018)</a:t>
            </a:r>
          </a:p>
        </p:txBody>
      </p:sp>
      <p:sp>
        <p:nvSpPr>
          <p:cNvPr id="3" name="Content Placeholder 2">
            <a:extLst>
              <a:ext uri="{FF2B5EF4-FFF2-40B4-BE49-F238E27FC236}">
                <a16:creationId xmlns:a16="http://schemas.microsoft.com/office/drawing/2014/main" id="{903E2129-C112-467D-9826-E0BB1800B603}"/>
              </a:ext>
            </a:extLst>
          </p:cNvPr>
          <p:cNvSpPr>
            <a:spLocks noGrp="1"/>
          </p:cNvSpPr>
          <p:nvPr>
            <p:ph idx="1"/>
          </p:nvPr>
        </p:nvSpPr>
        <p:spPr/>
        <p:txBody>
          <a:bodyPr/>
          <a:lstStyle/>
          <a:p>
            <a:r>
              <a:rPr lang="en-US" dirty="0"/>
              <a:t>A.G. Barr issued an Opinion that IJs and BIA lacks general authority  to administratively close cases and limiting administrative closure to circumstances  where it is explicitly  provided for by regulation or settlement agreement;</a:t>
            </a:r>
          </a:p>
          <a:p>
            <a:r>
              <a:rPr lang="en-US" dirty="0"/>
              <a:t>In essence, overturns Matter of Avetisyan, 24 I&amp;N Dec. 688 (BIA 2012) and Matter of W-Y-U-, 27 I&amp;N Dec. 17 (BIA 2017) which allowed non-citizens to seek administrative closure in a variety of circumstances.</a:t>
            </a:r>
          </a:p>
        </p:txBody>
      </p:sp>
    </p:spTree>
    <p:extLst>
      <p:ext uri="{BB962C8B-B14F-4D97-AF65-F5344CB8AC3E}">
        <p14:creationId xmlns:p14="http://schemas.microsoft.com/office/powerpoint/2010/main" val="2463578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4380-2EED-4B1F-812C-B6468EEA4DEC}"/>
              </a:ext>
            </a:extLst>
          </p:cNvPr>
          <p:cNvSpPr>
            <a:spLocks noGrp="1"/>
          </p:cNvSpPr>
          <p:nvPr>
            <p:ph type="title"/>
          </p:nvPr>
        </p:nvSpPr>
        <p:spPr/>
        <p:txBody>
          <a:bodyPr/>
          <a:lstStyle/>
          <a:p>
            <a:r>
              <a:rPr lang="en-US" dirty="0"/>
              <a:t>Matter of Castro-Tum</a:t>
            </a:r>
            <a:br>
              <a:rPr lang="en-US" dirty="0"/>
            </a:br>
            <a:r>
              <a:rPr lang="en-US" dirty="0"/>
              <a:t>27 I&amp;N Dec. 271 (A.G. 2018)</a:t>
            </a:r>
          </a:p>
        </p:txBody>
      </p:sp>
      <p:sp>
        <p:nvSpPr>
          <p:cNvPr id="3" name="Content Placeholder 2">
            <a:extLst>
              <a:ext uri="{FF2B5EF4-FFF2-40B4-BE49-F238E27FC236}">
                <a16:creationId xmlns:a16="http://schemas.microsoft.com/office/drawing/2014/main" id="{0D21AB9D-2541-4D14-897A-8B9004524BB1}"/>
              </a:ext>
            </a:extLst>
          </p:cNvPr>
          <p:cNvSpPr>
            <a:spLocks noGrp="1"/>
          </p:cNvSpPr>
          <p:nvPr>
            <p:ph idx="1"/>
          </p:nvPr>
        </p:nvSpPr>
        <p:spPr/>
        <p:txBody>
          <a:bodyPr/>
          <a:lstStyle/>
          <a:p>
            <a:r>
              <a:rPr lang="en-US" dirty="0"/>
              <a:t>Administrative Closure MAY still exist for the following:</a:t>
            </a:r>
          </a:p>
          <a:p>
            <a:pPr lvl="1"/>
            <a:r>
              <a:rPr lang="en-US" dirty="0"/>
              <a:t>T visa Victims;</a:t>
            </a:r>
          </a:p>
          <a:p>
            <a:pPr lvl="1"/>
            <a:r>
              <a:rPr lang="en-US" dirty="0"/>
              <a:t>V  Visa holders;</a:t>
            </a:r>
          </a:p>
          <a:p>
            <a:pPr lvl="1"/>
            <a:r>
              <a:rPr lang="en-US" dirty="0"/>
              <a:t>ABC settlement agreement beneficiaries;</a:t>
            </a:r>
          </a:p>
          <a:p>
            <a:pPr lvl="1"/>
            <a:r>
              <a:rPr lang="en-US" dirty="0"/>
              <a:t>NACARA eligible applicants;</a:t>
            </a:r>
          </a:p>
          <a:p>
            <a:pPr lvl="1"/>
            <a:r>
              <a:rPr lang="en-US" dirty="0"/>
              <a:t>“Any other DOJ regulations or court-approved settlements expressly authorizing administrative closure”.</a:t>
            </a:r>
          </a:p>
        </p:txBody>
      </p:sp>
    </p:spTree>
    <p:extLst>
      <p:ext uri="{BB962C8B-B14F-4D97-AF65-F5344CB8AC3E}">
        <p14:creationId xmlns:p14="http://schemas.microsoft.com/office/powerpoint/2010/main" val="840384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FA7B4-2086-4C11-80DA-633146A781B1}"/>
              </a:ext>
            </a:extLst>
          </p:cNvPr>
          <p:cNvSpPr>
            <a:spLocks noGrp="1"/>
          </p:cNvSpPr>
          <p:nvPr>
            <p:ph type="title"/>
          </p:nvPr>
        </p:nvSpPr>
        <p:spPr/>
        <p:txBody>
          <a:bodyPr/>
          <a:lstStyle/>
          <a:p>
            <a:r>
              <a:rPr lang="en-US" dirty="0"/>
              <a:t>Impact of Castro-TUM</a:t>
            </a:r>
          </a:p>
        </p:txBody>
      </p:sp>
      <p:sp>
        <p:nvSpPr>
          <p:cNvPr id="3" name="Content Placeholder 2">
            <a:extLst>
              <a:ext uri="{FF2B5EF4-FFF2-40B4-BE49-F238E27FC236}">
                <a16:creationId xmlns:a16="http://schemas.microsoft.com/office/drawing/2014/main" id="{B9B0B736-AA7C-42A8-9F7D-963A57DB2C14}"/>
              </a:ext>
            </a:extLst>
          </p:cNvPr>
          <p:cNvSpPr>
            <a:spLocks noGrp="1"/>
          </p:cNvSpPr>
          <p:nvPr>
            <p:ph idx="1"/>
          </p:nvPr>
        </p:nvSpPr>
        <p:spPr/>
        <p:txBody>
          <a:bodyPr/>
          <a:lstStyle/>
          <a:p>
            <a:r>
              <a:rPr lang="en-US" dirty="0"/>
              <a:t>What do we do for clients who would otherwise be eligible for provisional waivers?</a:t>
            </a:r>
          </a:p>
          <a:p>
            <a:pPr lvl="1"/>
            <a:r>
              <a:rPr lang="en-US" dirty="0"/>
              <a:t>This does not affect those cases where the non-citizen has already filed for a provisional waiver AFTER the case was administratively closed—even if the case is re-calendared while the waiver is pending.</a:t>
            </a:r>
          </a:p>
          <a:p>
            <a:pPr lvl="1"/>
            <a:r>
              <a:rPr lang="en-US" dirty="0"/>
              <a:t>It may be necessary for the client to consider taking voluntary departure and applying for a waiver from outside the United States. </a:t>
            </a:r>
          </a:p>
        </p:txBody>
      </p:sp>
    </p:spTree>
    <p:extLst>
      <p:ext uri="{BB962C8B-B14F-4D97-AF65-F5344CB8AC3E}">
        <p14:creationId xmlns:p14="http://schemas.microsoft.com/office/powerpoint/2010/main" val="2424090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E11F7-C056-4B0F-A298-773959115401}"/>
              </a:ext>
            </a:extLst>
          </p:cNvPr>
          <p:cNvSpPr>
            <a:spLocks noGrp="1"/>
          </p:cNvSpPr>
          <p:nvPr>
            <p:ph type="title"/>
          </p:nvPr>
        </p:nvSpPr>
        <p:spPr/>
        <p:txBody>
          <a:bodyPr>
            <a:normAutofit/>
          </a:bodyPr>
          <a:lstStyle/>
          <a:p>
            <a:r>
              <a:rPr lang="en-US" dirty="0"/>
              <a:t>Challenges to </a:t>
            </a:r>
            <a:r>
              <a:rPr lang="en-US" dirty="0" err="1"/>
              <a:t>castro</a:t>
            </a:r>
            <a:r>
              <a:rPr lang="en-US" dirty="0"/>
              <a:t>-tum</a:t>
            </a:r>
          </a:p>
        </p:txBody>
      </p:sp>
      <p:sp>
        <p:nvSpPr>
          <p:cNvPr id="3" name="Content Placeholder 2">
            <a:extLst>
              <a:ext uri="{FF2B5EF4-FFF2-40B4-BE49-F238E27FC236}">
                <a16:creationId xmlns:a16="http://schemas.microsoft.com/office/drawing/2014/main" id="{982AB0A1-0C5B-496E-BDE4-88405071C5F0}"/>
              </a:ext>
            </a:extLst>
          </p:cNvPr>
          <p:cNvSpPr>
            <a:spLocks noGrp="1"/>
          </p:cNvSpPr>
          <p:nvPr>
            <p:ph idx="1"/>
          </p:nvPr>
        </p:nvSpPr>
        <p:spPr/>
        <p:txBody>
          <a:bodyPr/>
          <a:lstStyle/>
          <a:p>
            <a:r>
              <a:rPr lang="en-US" dirty="0"/>
              <a:t>Continue to fight Castro-Tum on basic grounds at the IJ level to preserve arguments:</a:t>
            </a:r>
          </a:p>
          <a:p>
            <a:pPr lvl="1"/>
            <a:r>
              <a:rPr lang="en-US" dirty="0"/>
              <a:t>AG’s decision violates broad delegation of authority to IJs to control docket;</a:t>
            </a:r>
          </a:p>
          <a:p>
            <a:pPr lvl="1"/>
            <a:r>
              <a:rPr lang="en-US" dirty="0"/>
              <a:t>Due process concerns where non-citizens are unable to secure necessary administrative closure to file waivers;</a:t>
            </a:r>
          </a:p>
          <a:p>
            <a:pPr lvl="1"/>
            <a:r>
              <a:rPr lang="en-US" dirty="0"/>
              <a:t>AG is not an impartial adjudicator;</a:t>
            </a:r>
          </a:p>
          <a:p>
            <a:pPr lvl="1"/>
            <a:r>
              <a:rPr lang="en-US" dirty="0"/>
              <a:t>Case is procedurally flawed since AG chose a specific case to overturn a broad position in which responded was unrepresented throughout his proceedings and was unable to appeal the decision.</a:t>
            </a:r>
          </a:p>
        </p:txBody>
      </p:sp>
    </p:spTree>
    <p:extLst>
      <p:ext uri="{BB962C8B-B14F-4D97-AF65-F5344CB8AC3E}">
        <p14:creationId xmlns:p14="http://schemas.microsoft.com/office/powerpoint/2010/main" val="3681902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A30A0-65FE-4399-8942-FF6593058CCC}"/>
              </a:ext>
            </a:extLst>
          </p:cNvPr>
          <p:cNvSpPr>
            <a:spLocks noGrp="1"/>
          </p:cNvSpPr>
          <p:nvPr>
            <p:ph type="ctrTitle"/>
          </p:nvPr>
        </p:nvSpPr>
        <p:spPr/>
        <p:txBody>
          <a:bodyPr/>
          <a:lstStyle/>
          <a:p>
            <a:r>
              <a:rPr lang="en-US" dirty="0"/>
              <a:t>Jurisdiction &amp; Stop-Time</a:t>
            </a:r>
          </a:p>
        </p:txBody>
      </p:sp>
    </p:spTree>
    <p:extLst>
      <p:ext uri="{BB962C8B-B14F-4D97-AF65-F5344CB8AC3E}">
        <p14:creationId xmlns:p14="http://schemas.microsoft.com/office/powerpoint/2010/main" val="4280046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41BDD-4F59-4625-9800-30FE77A4F456}"/>
              </a:ext>
            </a:extLst>
          </p:cNvPr>
          <p:cNvSpPr>
            <a:spLocks noGrp="1"/>
          </p:cNvSpPr>
          <p:nvPr>
            <p:ph type="title"/>
          </p:nvPr>
        </p:nvSpPr>
        <p:spPr/>
        <p:txBody>
          <a:bodyPr>
            <a:normAutofit fontScale="90000"/>
          </a:bodyPr>
          <a:lstStyle/>
          <a:p>
            <a:r>
              <a:rPr lang="en-US" dirty="0"/>
              <a:t>Matter of Castro-Tum</a:t>
            </a:r>
            <a:br>
              <a:rPr lang="en-US" dirty="0"/>
            </a:br>
            <a:r>
              <a:rPr lang="en-US" dirty="0"/>
              <a:t>27 I&amp;N Dec. 271 (A.G. 2018)</a:t>
            </a:r>
            <a:br>
              <a:rPr lang="en-US" dirty="0"/>
            </a:br>
            <a:r>
              <a:rPr lang="en-US" dirty="0"/>
              <a:t>Other Options</a:t>
            </a:r>
          </a:p>
        </p:txBody>
      </p:sp>
      <p:sp>
        <p:nvSpPr>
          <p:cNvPr id="3" name="Content Placeholder 2">
            <a:extLst>
              <a:ext uri="{FF2B5EF4-FFF2-40B4-BE49-F238E27FC236}">
                <a16:creationId xmlns:a16="http://schemas.microsoft.com/office/drawing/2014/main" id="{A3854DA8-A8F5-435A-9EFD-61BC9B9DEFA1}"/>
              </a:ext>
            </a:extLst>
          </p:cNvPr>
          <p:cNvSpPr>
            <a:spLocks noGrp="1"/>
          </p:cNvSpPr>
          <p:nvPr>
            <p:ph idx="1"/>
          </p:nvPr>
        </p:nvSpPr>
        <p:spPr/>
        <p:txBody>
          <a:bodyPr/>
          <a:lstStyle/>
          <a:p>
            <a:r>
              <a:rPr lang="en-US" dirty="0"/>
              <a:t>Individuals with pending applications outside EOIR could argue that their case does not fall under Castro-Tum where AG expressed concern that administrative closure “indefinitely removes from Immigration Court calendar with little chance of resuming.” </a:t>
            </a:r>
          </a:p>
          <a:p>
            <a:r>
              <a:rPr lang="en-US" dirty="0"/>
              <a:t>Cases such as SIJS/ U visa etc. are not “ripe for resolution,” and should not be “swiftly returned to active dockets.” </a:t>
            </a:r>
            <a:r>
              <a:rPr lang="en-US" i="1" dirty="0"/>
              <a:t>Id</a:t>
            </a:r>
            <a:r>
              <a:rPr lang="en-US" dirty="0"/>
              <a:t>. At 294</a:t>
            </a:r>
          </a:p>
        </p:txBody>
      </p:sp>
    </p:spTree>
    <p:extLst>
      <p:ext uri="{BB962C8B-B14F-4D97-AF65-F5344CB8AC3E}">
        <p14:creationId xmlns:p14="http://schemas.microsoft.com/office/powerpoint/2010/main" val="4151448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7348-6BC6-4FE7-9500-9F39C47240E2}"/>
              </a:ext>
            </a:extLst>
          </p:cNvPr>
          <p:cNvSpPr>
            <a:spLocks noGrp="1"/>
          </p:cNvSpPr>
          <p:nvPr>
            <p:ph type="title"/>
          </p:nvPr>
        </p:nvSpPr>
        <p:spPr/>
        <p:txBody>
          <a:bodyPr/>
          <a:lstStyle/>
          <a:p>
            <a:r>
              <a:rPr lang="en-US" dirty="0" err="1"/>
              <a:t>ZunigA</a:t>
            </a:r>
            <a:r>
              <a:rPr lang="en-US" dirty="0"/>
              <a:t> Romero v. Barr</a:t>
            </a:r>
            <a:br>
              <a:rPr lang="en-US" dirty="0"/>
            </a:br>
            <a:r>
              <a:rPr lang="en-US" dirty="0"/>
              <a:t>4</a:t>
            </a:r>
            <a:r>
              <a:rPr lang="en-US" baseline="30000" dirty="0"/>
              <a:t>th</a:t>
            </a:r>
            <a:r>
              <a:rPr lang="en-US" dirty="0"/>
              <a:t> Cir. Court of appeals</a:t>
            </a:r>
          </a:p>
        </p:txBody>
      </p:sp>
      <p:sp>
        <p:nvSpPr>
          <p:cNvPr id="3" name="Content Placeholder 2">
            <a:extLst>
              <a:ext uri="{FF2B5EF4-FFF2-40B4-BE49-F238E27FC236}">
                <a16:creationId xmlns:a16="http://schemas.microsoft.com/office/drawing/2014/main" id="{FE269D57-01F2-4199-BC17-2364E8639F8B}"/>
              </a:ext>
            </a:extLst>
          </p:cNvPr>
          <p:cNvSpPr>
            <a:spLocks noGrp="1"/>
          </p:cNvSpPr>
          <p:nvPr>
            <p:ph idx="1"/>
          </p:nvPr>
        </p:nvSpPr>
        <p:spPr/>
        <p:txBody>
          <a:bodyPr/>
          <a:lstStyle/>
          <a:p>
            <a:r>
              <a:rPr lang="en-US" dirty="0"/>
              <a:t>Relied on the following regulations:</a:t>
            </a:r>
          </a:p>
          <a:p>
            <a:pPr lvl="1"/>
            <a:r>
              <a:rPr lang="en-US" dirty="0"/>
              <a:t>8 C.F.R. section 1003.10(b) which states that “[</a:t>
            </a:r>
            <a:r>
              <a:rPr lang="en-US" dirty="0" err="1"/>
              <a:t>i</a:t>
            </a:r>
            <a:r>
              <a:rPr lang="en-US" dirty="0"/>
              <a:t>]n deciding the individual cases before them….immigration judges SHALL exercise their independent judgement and discretion and may take any action… that is appropriate and necessary for disposition of such cases”</a:t>
            </a:r>
          </a:p>
          <a:p>
            <a:pPr lvl="1"/>
            <a:r>
              <a:rPr lang="en-US" dirty="0"/>
              <a:t>8 C.F.R. section 1003.1(d)(1)(ii) states that the BIA “MAY take ANY action… as is appropriate  and necessary for the disposition of a case.”</a:t>
            </a:r>
          </a:p>
          <a:p>
            <a:pPr lvl="1"/>
            <a:r>
              <a:rPr lang="en-US" b="1" dirty="0"/>
              <a:t>RESULT: </a:t>
            </a:r>
            <a:r>
              <a:rPr lang="en-US" dirty="0"/>
              <a:t>Regulations “unambiguously” confer upon IJs and BIA the general authority to administratively close cases such that the BIA’s decision should be vacated and remanded. </a:t>
            </a:r>
          </a:p>
        </p:txBody>
      </p:sp>
    </p:spTree>
    <p:extLst>
      <p:ext uri="{BB962C8B-B14F-4D97-AF65-F5344CB8AC3E}">
        <p14:creationId xmlns:p14="http://schemas.microsoft.com/office/powerpoint/2010/main" val="3702963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4E8B-CD5D-4954-AD39-A62931813FAB}"/>
              </a:ext>
            </a:extLst>
          </p:cNvPr>
          <p:cNvSpPr>
            <a:spLocks noGrp="1"/>
          </p:cNvSpPr>
          <p:nvPr>
            <p:ph type="title"/>
          </p:nvPr>
        </p:nvSpPr>
        <p:spPr/>
        <p:txBody>
          <a:bodyPr/>
          <a:lstStyle/>
          <a:p>
            <a:r>
              <a:rPr lang="en-US" dirty="0"/>
              <a:t>Matter of l-a-b-r-</a:t>
            </a:r>
            <a:br>
              <a:rPr lang="en-US" dirty="0"/>
            </a:br>
            <a:r>
              <a:rPr lang="pt-BR" dirty="0"/>
              <a:t>27 I&amp;N Dec. 405 (A.G. 2018) </a:t>
            </a:r>
            <a:endParaRPr lang="en-US" dirty="0"/>
          </a:p>
        </p:txBody>
      </p:sp>
      <p:sp>
        <p:nvSpPr>
          <p:cNvPr id="3" name="Content Placeholder 2">
            <a:extLst>
              <a:ext uri="{FF2B5EF4-FFF2-40B4-BE49-F238E27FC236}">
                <a16:creationId xmlns:a16="http://schemas.microsoft.com/office/drawing/2014/main" id="{F4B3FA25-00C7-49A6-B7A0-86B0C904F7F9}"/>
              </a:ext>
            </a:extLst>
          </p:cNvPr>
          <p:cNvSpPr>
            <a:spLocks noGrp="1"/>
          </p:cNvSpPr>
          <p:nvPr>
            <p:ph idx="1"/>
          </p:nvPr>
        </p:nvSpPr>
        <p:spPr/>
        <p:txBody>
          <a:bodyPr>
            <a:normAutofit fontScale="92500" lnSpcReduction="20000"/>
          </a:bodyPr>
          <a:lstStyle/>
          <a:p>
            <a:r>
              <a:rPr lang="en-US" dirty="0"/>
              <a:t>An immigration judge may grant a motion for a continuance of removal proceedings only “for good cause shown.” The good-cause standard is a substantive requirement that limits the discretion of immigration judges and prohibits them from granting continuances for any reason or no reason at all.</a:t>
            </a:r>
          </a:p>
          <a:p>
            <a:r>
              <a:rPr lang="en-US" dirty="0"/>
              <a:t>The A.G. held that “[a]n immigration judge considering a motion for continuance to await the resolution of a collateral matter must focus principally on two factors: (1) the likelihood that the alien will receive the collateral relief, and (2) whether the relief will materially affect the outcome of the removal proceedings. The immigration judge should also consider whether the alien has exercised reasonable diligence in pursuing that relief, DHS’s position on the motion, the length of the requested continuance, and the procedural history of the case. In assessing these factors, the immigration judge should also remain mindful that as the party seeking the continuance, the alien bears the burden of establishing good cause.” </a:t>
            </a:r>
          </a:p>
        </p:txBody>
      </p:sp>
    </p:spTree>
    <p:extLst>
      <p:ext uri="{BB962C8B-B14F-4D97-AF65-F5344CB8AC3E}">
        <p14:creationId xmlns:p14="http://schemas.microsoft.com/office/powerpoint/2010/main" val="1387478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CC77-B77A-4A13-8E3D-BA7BA1371666}"/>
              </a:ext>
            </a:extLst>
          </p:cNvPr>
          <p:cNvSpPr>
            <a:spLocks noGrp="1"/>
          </p:cNvSpPr>
          <p:nvPr>
            <p:ph type="title"/>
          </p:nvPr>
        </p:nvSpPr>
        <p:spPr/>
        <p:txBody>
          <a:bodyPr/>
          <a:lstStyle/>
          <a:p>
            <a:r>
              <a:rPr lang="en-US" dirty="0"/>
              <a:t>Seeking continuances </a:t>
            </a:r>
            <a:br>
              <a:rPr lang="en-US" dirty="0"/>
            </a:br>
            <a:r>
              <a:rPr lang="en-US" dirty="0"/>
              <a:t>Post l-a-b-r-</a:t>
            </a:r>
          </a:p>
        </p:txBody>
      </p:sp>
      <p:sp>
        <p:nvSpPr>
          <p:cNvPr id="3" name="Content Placeholder 2">
            <a:extLst>
              <a:ext uri="{FF2B5EF4-FFF2-40B4-BE49-F238E27FC236}">
                <a16:creationId xmlns:a16="http://schemas.microsoft.com/office/drawing/2014/main" id="{C543A876-AF7F-496B-BD1E-79DA5C9B85FC}"/>
              </a:ext>
            </a:extLst>
          </p:cNvPr>
          <p:cNvSpPr>
            <a:spLocks noGrp="1"/>
          </p:cNvSpPr>
          <p:nvPr>
            <p:ph idx="1"/>
          </p:nvPr>
        </p:nvSpPr>
        <p:spPr/>
        <p:txBody>
          <a:bodyPr>
            <a:normAutofit fontScale="92500" lnSpcReduction="20000"/>
          </a:bodyPr>
          <a:lstStyle/>
          <a:p>
            <a:r>
              <a:rPr lang="en-US" i="1" dirty="0"/>
              <a:t>Matter of Hashmi </a:t>
            </a:r>
            <a:r>
              <a:rPr lang="en-US" dirty="0"/>
              <a:t>and </a:t>
            </a:r>
            <a:r>
              <a:rPr lang="en-US" i="1" dirty="0"/>
              <a:t>Matter of Sanchez-Sosa </a:t>
            </a:r>
            <a:r>
              <a:rPr lang="en-US" dirty="0"/>
              <a:t>have not been overruled and the standards articulated therein are still good law. This is particularly important when seeking continuances based on pending visa petitions or U visa applications. </a:t>
            </a:r>
          </a:p>
          <a:p>
            <a:r>
              <a:rPr lang="en-US" dirty="0"/>
              <a:t>DHS’ opposition to a continuance is not dispositive!</a:t>
            </a:r>
          </a:p>
          <a:p>
            <a:r>
              <a:rPr lang="en-US" dirty="0"/>
              <a:t>Be prepared to file evidence in support of the requested continuance.</a:t>
            </a:r>
          </a:p>
          <a:p>
            <a:r>
              <a:rPr lang="en-US" dirty="0"/>
              <a:t>File written motions so that you can get thorough and complete arguments in the record. </a:t>
            </a:r>
          </a:p>
          <a:p>
            <a:r>
              <a:rPr lang="en-US" dirty="0"/>
              <a:t>File continuances in advance of the hearing date and then renew your request on the record at the hearing if the motion is not granted prior.</a:t>
            </a:r>
          </a:p>
          <a:p>
            <a:r>
              <a:rPr lang="en-US" dirty="0"/>
              <a:t>Consider requesting that your case be placed on a status docket so that you won’t have to request multiple continuances.</a:t>
            </a:r>
          </a:p>
        </p:txBody>
      </p:sp>
    </p:spTree>
    <p:extLst>
      <p:ext uri="{BB962C8B-B14F-4D97-AF65-F5344CB8AC3E}">
        <p14:creationId xmlns:p14="http://schemas.microsoft.com/office/powerpoint/2010/main" val="381989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8B8A-9452-451B-B9CE-A3A78444049B}"/>
              </a:ext>
            </a:extLst>
          </p:cNvPr>
          <p:cNvSpPr>
            <a:spLocks noGrp="1"/>
          </p:cNvSpPr>
          <p:nvPr>
            <p:ph type="ctrTitle"/>
          </p:nvPr>
        </p:nvSpPr>
        <p:spPr/>
        <p:txBody>
          <a:bodyPr/>
          <a:lstStyle/>
          <a:p>
            <a:r>
              <a:rPr lang="en-US" dirty="0"/>
              <a:t>Creating a record for appeal</a:t>
            </a:r>
          </a:p>
        </p:txBody>
      </p:sp>
    </p:spTree>
    <p:extLst>
      <p:ext uri="{BB962C8B-B14F-4D97-AF65-F5344CB8AC3E}">
        <p14:creationId xmlns:p14="http://schemas.microsoft.com/office/powerpoint/2010/main" val="1189955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E3F0D-6BC8-4FD7-A422-A1DC7C87722E}"/>
              </a:ext>
            </a:extLst>
          </p:cNvPr>
          <p:cNvSpPr>
            <a:spLocks noGrp="1"/>
          </p:cNvSpPr>
          <p:nvPr>
            <p:ph type="title"/>
          </p:nvPr>
        </p:nvSpPr>
        <p:spPr/>
        <p:txBody>
          <a:bodyPr/>
          <a:lstStyle/>
          <a:p>
            <a:r>
              <a:rPr lang="en-US" dirty="0"/>
              <a:t>Preserving Error</a:t>
            </a:r>
          </a:p>
        </p:txBody>
      </p:sp>
      <p:sp>
        <p:nvSpPr>
          <p:cNvPr id="5" name="Content Placeholder 4">
            <a:extLst>
              <a:ext uri="{FF2B5EF4-FFF2-40B4-BE49-F238E27FC236}">
                <a16:creationId xmlns:a16="http://schemas.microsoft.com/office/drawing/2014/main" id="{4088C277-6BFD-4E21-913E-79B593D649BD}"/>
              </a:ext>
            </a:extLst>
          </p:cNvPr>
          <p:cNvSpPr>
            <a:spLocks noGrp="1"/>
          </p:cNvSpPr>
          <p:nvPr>
            <p:ph idx="1"/>
          </p:nvPr>
        </p:nvSpPr>
        <p:spPr/>
        <p:txBody>
          <a:bodyPr/>
          <a:lstStyle/>
          <a:p>
            <a:r>
              <a:rPr lang="en-US" dirty="0"/>
              <a:t>In order to ensure that the issues in a particular case can be litigated and reviewed in later proceedings—either before the BIA, US Courts of Appeal, or even the Supreme Court—it is critical that  practitioner’s preserve errors during the initial proceedings before the IJ. </a:t>
            </a:r>
          </a:p>
          <a:p>
            <a:r>
              <a:rPr lang="en-US" dirty="0"/>
              <a:t>Failing to make objections, present arguments, or file applications for relief may deprive a litigant of the opportunity to argue those issues or assert eligibility for those forms of relief later. </a:t>
            </a:r>
          </a:p>
        </p:txBody>
      </p:sp>
    </p:spTree>
    <p:extLst>
      <p:ext uri="{BB962C8B-B14F-4D97-AF65-F5344CB8AC3E}">
        <p14:creationId xmlns:p14="http://schemas.microsoft.com/office/powerpoint/2010/main" val="352717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26B63-5C7A-47A2-A3CE-DD347F1EF4F3}"/>
              </a:ext>
            </a:extLst>
          </p:cNvPr>
          <p:cNvSpPr>
            <a:spLocks noGrp="1"/>
          </p:cNvSpPr>
          <p:nvPr>
            <p:ph type="title"/>
          </p:nvPr>
        </p:nvSpPr>
        <p:spPr/>
        <p:txBody>
          <a:bodyPr/>
          <a:lstStyle/>
          <a:p>
            <a:r>
              <a:rPr lang="en-US" dirty="0"/>
              <a:t>BIA on Exhaustion</a:t>
            </a:r>
          </a:p>
        </p:txBody>
      </p:sp>
      <p:sp>
        <p:nvSpPr>
          <p:cNvPr id="3" name="Content Placeholder 2">
            <a:extLst>
              <a:ext uri="{FF2B5EF4-FFF2-40B4-BE49-F238E27FC236}">
                <a16:creationId xmlns:a16="http://schemas.microsoft.com/office/drawing/2014/main" id="{3FABBA48-E1FD-451C-B962-A54DBEB9BBAC}"/>
              </a:ext>
            </a:extLst>
          </p:cNvPr>
          <p:cNvSpPr>
            <a:spLocks noGrp="1"/>
          </p:cNvSpPr>
          <p:nvPr>
            <p:ph idx="1"/>
          </p:nvPr>
        </p:nvSpPr>
        <p:spPr/>
        <p:txBody>
          <a:bodyPr/>
          <a:lstStyle/>
          <a:p>
            <a:r>
              <a:rPr lang="en-US" i="1" dirty="0"/>
              <a:t>Matter of W-Y-C- &amp; H-O-B-,</a:t>
            </a:r>
            <a:r>
              <a:rPr lang="en-US" dirty="0"/>
              <a:t> 27 I&amp;N Dec. 189 (BIA 2018) - If a matter was not raised or objected to before the Immigration Judge then the matter has been waived. </a:t>
            </a:r>
          </a:p>
          <a:p>
            <a:r>
              <a:rPr lang="en-US" i="1" dirty="0"/>
              <a:t>Matter of Garcia-Reyes</a:t>
            </a:r>
            <a:r>
              <a:rPr lang="en-US" dirty="0"/>
              <a:t>, 19 I&amp;N Dec. 830 (BIA 1988) – Objections must be made on the record to preserve issues for appeal.</a:t>
            </a:r>
          </a:p>
        </p:txBody>
      </p:sp>
    </p:spTree>
    <p:extLst>
      <p:ext uri="{BB962C8B-B14F-4D97-AF65-F5344CB8AC3E}">
        <p14:creationId xmlns:p14="http://schemas.microsoft.com/office/powerpoint/2010/main" val="795932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BFAB9-2CD7-4FC0-97D2-F7113EA2747B}"/>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0B31BEF0-53BC-43F0-9607-8A19B26692E0}"/>
              </a:ext>
            </a:extLst>
          </p:cNvPr>
          <p:cNvSpPr>
            <a:spLocks noGrp="1"/>
          </p:cNvSpPr>
          <p:nvPr>
            <p:ph sz="half" idx="1"/>
          </p:nvPr>
        </p:nvSpPr>
        <p:spPr/>
        <p:txBody>
          <a:bodyPr>
            <a:normAutofit fontScale="92500"/>
          </a:bodyPr>
          <a:lstStyle/>
          <a:p>
            <a:r>
              <a:rPr lang="en-US" dirty="0"/>
              <a:t>Particular Social Groups – you must articulate each and every PSG before the IJ because the BIA generally will not address a PSG that was not presented to the IJ in the first instance.</a:t>
            </a:r>
          </a:p>
          <a:p>
            <a:r>
              <a:rPr lang="en-US" dirty="0"/>
              <a:t>Relief Applications – file all potential relief applications even if there is a question as to eligibility and the application may be pretermitted. Failing to file because you think the IJ will pretermit limits your options for arguing eligibility later. </a:t>
            </a:r>
          </a:p>
        </p:txBody>
      </p:sp>
      <p:sp>
        <p:nvSpPr>
          <p:cNvPr id="4" name="Content Placeholder 3">
            <a:extLst>
              <a:ext uri="{FF2B5EF4-FFF2-40B4-BE49-F238E27FC236}">
                <a16:creationId xmlns:a16="http://schemas.microsoft.com/office/drawing/2014/main" id="{4631C01D-FF4A-4AE4-85A7-654909D60329}"/>
              </a:ext>
            </a:extLst>
          </p:cNvPr>
          <p:cNvSpPr>
            <a:spLocks noGrp="1"/>
          </p:cNvSpPr>
          <p:nvPr>
            <p:ph sz="half" idx="2"/>
          </p:nvPr>
        </p:nvSpPr>
        <p:spPr/>
        <p:txBody>
          <a:bodyPr>
            <a:normAutofit fontScale="92500"/>
          </a:bodyPr>
          <a:lstStyle/>
          <a:p>
            <a:r>
              <a:rPr lang="en-US" dirty="0"/>
              <a:t>Continuances &amp; Administrative Closure – you must move for a continuance or administrative closure on the record in order to preserve the issue for appeal.  An oral motion is sufficient but a written motion may provide a better opportunity to preserve all arguments in support of the requested continuance or administrative closure.</a:t>
            </a:r>
          </a:p>
          <a:p>
            <a:endParaRPr lang="en-US" dirty="0"/>
          </a:p>
        </p:txBody>
      </p:sp>
    </p:spTree>
    <p:extLst>
      <p:ext uri="{BB962C8B-B14F-4D97-AF65-F5344CB8AC3E}">
        <p14:creationId xmlns:p14="http://schemas.microsoft.com/office/powerpoint/2010/main" val="2549442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DFBA7-C687-4177-A685-8B4B4AE9C5DF}"/>
              </a:ext>
            </a:extLst>
          </p:cNvPr>
          <p:cNvSpPr>
            <a:spLocks noGrp="1"/>
          </p:cNvSpPr>
          <p:nvPr>
            <p:ph type="title"/>
          </p:nvPr>
        </p:nvSpPr>
        <p:spPr/>
        <p:txBody>
          <a:bodyPr/>
          <a:lstStyle/>
          <a:p>
            <a:r>
              <a:rPr lang="en-US" dirty="0"/>
              <a:t>Exhaustion in the fifth circuit</a:t>
            </a:r>
          </a:p>
        </p:txBody>
      </p:sp>
      <p:sp>
        <p:nvSpPr>
          <p:cNvPr id="3" name="Content Placeholder 2">
            <a:extLst>
              <a:ext uri="{FF2B5EF4-FFF2-40B4-BE49-F238E27FC236}">
                <a16:creationId xmlns:a16="http://schemas.microsoft.com/office/drawing/2014/main" id="{1C1CB20B-7A01-4C24-B7B1-C16523A28478}"/>
              </a:ext>
            </a:extLst>
          </p:cNvPr>
          <p:cNvSpPr>
            <a:spLocks noGrp="1"/>
          </p:cNvSpPr>
          <p:nvPr>
            <p:ph idx="1"/>
          </p:nvPr>
        </p:nvSpPr>
        <p:spPr/>
        <p:txBody>
          <a:bodyPr/>
          <a:lstStyle/>
          <a:p>
            <a:r>
              <a:rPr lang="en-US" dirty="0"/>
              <a:t>INA § 242(d) - A court may review a final order of removal only if the alien has exhausted all administrative appeals available to the alien as a matter of right. </a:t>
            </a:r>
          </a:p>
          <a:p>
            <a:r>
              <a:rPr lang="en-US" i="1" dirty="0"/>
              <a:t>Wang v. Ashcroft</a:t>
            </a:r>
            <a:r>
              <a:rPr lang="en-US" dirty="0"/>
              <a:t>, 260 F.3d 448 (5</a:t>
            </a:r>
            <a:r>
              <a:rPr lang="en-US" baseline="30000" dirty="0"/>
              <a:t>th</a:t>
            </a:r>
            <a:r>
              <a:rPr lang="en-US" dirty="0"/>
              <a:t> Cir. 2001) - Failure to exhaust administrative remedies as required under INA 242 serves as a jurisdictional bar to circuit court review. </a:t>
            </a:r>
          </a:p>
        </p:txBody>
      </p:sp>
    </p:spTree>
    <p:extLst>
      <p:ext uri="{BB962C8B-B14F-4D97-AF65-F5344CB8AC3E}">
        <p14:creationId xmlns:p14="http://schemas.microsoft.com/office/powerpoint/2010/main" val="185755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39B0A19-0689-4D0A-BFF8-4207025E523A}"/>
              </a:ext>
            </a:extLst>
          </p:cNvPr>
          <p:cNvSpPr>
            <a:spLocks noGrp="1"/>
          </p:cNvSpPr>
          <p:nvPr>
            <p:ph type="body" idx="1"/>
          </p:nvPr>
        </p:nvSpPr>
        <p:spPr>
          <a:xfrm>
            <a:off x="1583436" y="1665962"/>
            <a:ext cx="4270248" cy="704087"/>
          </a:xfrm>
        </p:spPr>
        <p:txBody>
          <a:bodyPr>
            <a:normAutofit fontScale="92500" lnSpcReduction="20000"/>
          </a:bodyPr>
          <a:lstStyle/>
          <a:p>
            <a:r>
              <a:rPr lang="en-US" i="1" dirty="0"/>
              <a:t>Omari v. Holder</a:t>
            </a:r>
            <a:r>
              <a:rPr lang="en-US" dirty="0"/>
              <a:t>, </a:t>
            </a:r>
          </a:p>
          <a:p>
            <a:r>
              <a:rPr lang="en-US" dirty="0"/>
              <a:t>562 F.3d 314 (5</a:t>
            </a:r>
            <a:r>
              <a:rPr lang="en-US" baseline="30000" dirty="0"/>
              <a:t>th</a:t>
            </a:r>
            <a:r>
              <a:rPr lang="en-US" dirty="0"/>
              <a:t> Cir. 2009)</a:t>
            </a:r>
          </a:p>
        </p:txBody>
      </p:sp>
      <p:sp>
        <p:nvSpPr>
          <p:cNvPr id="3" name="Content Placeholder 2">
            <a:extLst>
              <a:ext uri="{FF2B5EF4-FFF2-40B4-BE49-F238E27FC236}">
                <a16:creationId xmlns:a16="http://schemas.microsoft.com/office/drawing/2014/main" id="{A3CDF5DD-F726-4068-A609-B2EE23A2C8FD}"/>
              </a:ext>
            </a:extLst>
          </p:cNvPr>
          <p:cNvSpPr>
            <a:spLocks noGrp="1"/>
          </p:cNvSpPr>
          <p:nvPr>
            <p:ph sz="half" idx="2"/>
          </p:nvPr>
        </p:nvSpPr>
        <p:spPr>
          <a:xfrm>
            <a:off x="1583436" y="2684027"/>
            <a:ext cx="4270248" cy="2596776"/>
          </a:xfrm>
        </p:spPr>
        <p:txBody>
          <a:bodyPr>
            <a:normAutofit fontScale="85000" lnSpcReduction="10000"/>
          </a:bodyPr>
          <a:lstStyle/>
          <a:p>
            <a:r>
              <a:rPr lang="en-US" dirty="0"/>
              <a:t>The exhaustion requirement applies to all issues for which an administrative remedy is available as a matter of right.  A remedy is available as a matter of right if the petitioner could have argued the claim before the BIA and the BIA has adequate mechanisms to address and remedy the claim. </a:t>
            </a:r>
          </a:p>
          <a:p>
            <a:r>
              <a:rPr lang="en-US" dirty="0"/>
              <a:t>If arguing that the BIA committed legal error in their decision, this argument must first be presented in a Motion to Reconsider to the BIA before you can appeal the issue to the 5</a:t>
            </a:r>
            <a:r>
              <a:rPr lang="en-US" baseline="30000" dirty="0"/>
              <a:t>th</a:t>
            </a:r>
            <a:r>
              <a:rPr lang="en-US" dirty="0"/>
              <a:t>. </a:t>
            </a:r>
          </a:p>
          <a:p>
            <a:endParaRPr lang="en-US" dirty="0"/>
          </a:p>
        </p:txBody>
      </p:sp>
      <p:sp>
        <p:nvSpPr>
          <p:cNvPr id="5" name="Content Placeholder 4">
            <a:extLst>
              <a:ext uri="{FF2B5EF4-FFF2-40B4-BE49-F238E27FC236}">
                <a16:creationId xmlns:a16="http://schemas.microsoft.com/office/drawing/2014/main" id="{AF336790-1B1C-4355-ACEE-635BC077034E}"/>
              </a:ext>
            </a:extLst>
          </p:cNvPr>
          <p:cNvSpPr>
            <a:spLocks noGrp="1"/>
          </p:cNvSpPr>
          <p:nvPr>
            <p:ph sz="quarter" idx="4"/>
          </p:nvPr>
        </p:nvSpPr>
        <p:spPr>
          <a:xfrm>
            <a:off x="6338316" y="2684027"/>
            <a:ext cx="4253484" cy="2596776"/>
          </a:xfrm>
        </p:spPr>
        <p:txBody>
          <a:bodyPr>
            <a:normAutofit fontScale="85000" lnSpcReduction="10000"/>
          </a:bodyPr>
          <a:lstStyle/>
          <a:p>
            <a:r>
              <a:rPr lang="en-US" dirty="0"/>
              <a:t>An argument can be presented in a less refined manner in earlier proceedings and variations or change in analysis will not later render an issue unexhausted. </a:t>
            </a:r>
          </a:p>
          <a:p>
            <a:r>
              <a:rPr lang="en-US" dirty="0"/>
              <a:t>When the BIA addresses the issue on its merits, it has been exhausted. </a:t>
            </a:r>
          </a:p>
        </p:txBody>
      </p:sp>
      <p:sp>
        <p:nvSpPr>
          <p:cNvPr id="6" name="Text Placeholder 5">
            <a:extLst>
              <a:ext uri="{FF2B5EF4-FFF2-40B4-BE49-F238E27FC236}">
                <a16:creationId xmlns:a16="http://schemas.microsoft.com/office/drawing/2014/main" id="{4563903C-7A28-4BBA-87E6-4783C0CD4FE0}"/>
              </a:ext>
            </a:extLst>
          </p:cNvPr>
          <p:cNvSpPr>
            <a:spLocks noGrp="1"/>
          </p:cNvSpPr>
          <p:nvPr>
            <p:ph type="body" sz="quarter" idx="13"/>
          </p:nvPr>
        </p:nvSpPr>
        <p:spPr>
          <a:xfrm>
            <a:off x="6338316" y="1665962"/>
            <a:ext cx="4270248" cy="704087"/>
          </a:xfrm>
        </p:spPr>
        <p:txBody>
          <a:bodyPr>
            <a:normAutofit fontScale="92500"/>
          </a:bodyPr>
          <a:lstStyle/>
          <a:p>
            <a:r>
              <a:rPr lang="en-US" dirty="0"/>
              <a:t>Rodriguez-Vazquez v. Sessions, 885 F.32 862 (5</a:t>
            </a:r>
            <a:r>
              <a:rPr lang="en-US" baseline="30000" dirty="0"/>
              <a:t>th</a:t>
            </a:r>
            <a:r>
              <a:rPr lang="en-US" dirty="0"/>
              <a:t> Cir. 2018)</a:t>
            </a:r>
          </a:p>
        </p:txBody>
      </p:sp>
    </p:spTree>
    <p:extLst>
      <p:ext uri="{BB962C8B-B14F-4D97-AF65-F5344CB8AC3E}">
        <p14:creationId xmlns:p14="http://schemas.microsoft.com/office/powerpoint/2010/main" val="26437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3D961-F9D4-4BC4-9853-81DE900387A2}"/>
              </a:ext>
            </a:extLst>
          </p:cNvPr>
          <p:cNvSpPr>
            <a:spLocks noGrp="1"/>
          </p:cNvSpPr>
          <p:nvPr>
            <p:ph type="title"/>
          </p:nvPr>
        </p:nvSpPr>
        <p:spPr/>
        <p:txBody>
          <a:bodyPr/>
          <a:lstStyle/>
          <a:p>
            <a:r>
              <a:rPr lang="en-US" dirty="0"/>
              <a:t>Pereira V. Sessions</a:t>
            </a:r>
            <a:br>
              <a:rPr lang="en-US" dirty="0"/>
            </a:br>
            <a:r>
              <a:rPr lang="en-US" dirty="0"/>
              <a:t>138 S. Ct. 2015 (2018),</a:t>
            </a:r>
          </a:p>
        </p:txBody>
      </p:sp>
      <p:sp>
        <p:nvSpPr>
          <p:cNvPr id="3" name="Content Placeholder 2">
            <a:extLst>
              <a:ext uri="{FF2B5EF4-FFF2-40B4-BE49-F238E27FC236}">
                <a16:creationId xmlns:a16="http://schemas.microsoft.com/office/drawing/2014/main" id="{AA110DE6-5C42-43B9-8DD9-BA54426F1FDD}"/>
              </a:ext>
            </a:extLst>
          </p:cNvPr>
          <p:cNvSpPr>
            <a:spLocks noGrp="1"/>
          </p:cNvSpPr>
          <p:nvPr>
            <p:ph idx="1"/>
          </p:nvPr>
        </p:nvSpPr>
        <p:spPr/>
        <p:txBody>
          <a:bodyPr anchor="ctr"/>
          <a:lstStyle/>
          <a:p>
            <a:r>
              <a:rPr lang="en-US" sz="2400" dirty="0"/>
              <a:t>Supreme Court held that a Notice to Appear that fails to designate the time or place of the non-citizen’s proceedings is not a “notice to appear” under 8 U.S.C. section 1229(a), and “thus does not trigger the stop-time rule for purposes of cancellation of removal.” </a:t>
            </a:r>
          </a:p>
          <a:p>
            <a:pPr marL="0" indent="0">
              <a:buNone/>
            </a:pPr>
            <a:endParaRPr lang="en-US" dirty="0"/>
          </a:p>
        </p:txBody>
      </p:sp>
    </p:spTree>
    <p:extLst>
      <p:ext uri="{BB962C8B-B14F-4D97-AF65-F5344CB8AC3E}">
        <p14:creationId xmlns:p14="http://schemas.microsoft.com/office/powerpoint/2010/main" val="757740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FCFDB-0DE9-4508-B8C7-91FCFD1B8429}"/>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299603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001C-C385-44ED-AF0A-1E7C6FCC6953}"/>
              </a:ext>
            </a:extLst>
          </p:cNvPr>
          <p:cNvSpPr>
            <a:spLocks noGrp="1"/>
          </p:cNvSpPr>
          <p:nvPr>
            <p:ph type="title"/>
          </p:nvPr>
        </p:nvSpPr>
        <p:spPr/>
        <p:txBody>
          <a:bodyPr>
            <a:normAutofit fontScale="90000"/>
          </a:bodyPr>
          <a:lstStyle/>
          <a:p>
            <a:r>
              <a:rPr lang="en-US" dirty="0"/>
              <a:t>Matter of Mendoza-Hernandez &amp; matter of </a:t>
            </a:r>
            <a:r>
              <a:rPr lang="en-US" dirty="0" err="1"/>
              <a:t>capula-cortez</a:t>
            </a:r>
            <a:br>
              <a:rPr lang="en-US" dirty="0"/>
            </a:br>
            <a:r>
              <a:rPr lang="en-US" dirty="0"/>
              <a:t>27 I&amp;N Dec. 520 (BIA 2019)</a:t>
            </a:r>
          </a:p>
        </p:txBody>
      </p:sp>
      <p:sp>
        <p:nvSpPr>
          <p:cNvPr id="3" name="Content Placeholder 2">
            <a:extLst>
              <a:ext uri="{FF2B5EF4-FFF2-40B4-BE49-F238E27FC236}">
                <a16:creationId xmlns:a16="http://schemas.microsoft.com/office/drawing/2014/main" id="{8123B705-3D61-4867-9058-FCF51E417E17}"/>
              </a:ext>
            </a:extLst>
          </p:cNvPr>
          <p:cNvSpPr>
            <a:spLocks noGrp="1"/>
          </p:cNvSpPr>
          <p:nvPr>
            <p:ph idx="1"/>
          </p:nvPr>
        </p:nvSpPr>
        <p:spPr/>
        <p:txBody>
          <a:bodyPr/>
          <a:lstStyle/>
          <a:p>
            <a:r>
              <a:rPr lang="en-US" dirty="0"/>
              <a:t>The BIA held that a deficient notice to appear that does not include the time and place of an alien’s initial removal hearing CAN BE perfected by the subsequent service of a notice of hearing AND THUS MEETS the notice requirements of section 239(a) of the Immigration and Nationality Act, which triggers the “stop-time” rule. </a:t>
            </a:r>
          </a:p>
          <a:p>
            <a:r>
              <a:rPr lang="en-US" dirty="0"/>
              <a:t>Six BIA members dissented from this opinion, arguing that the majority had ignored the law and the holding in Pereira.</a:t>
            </a:r>
          </a:p>
        </p:txBody>
      </p:sp>
    </p:spTree>
    <p:extLst>
      <p:ext uri="{BB962C8B-B14F-4D97-AF65-F5344CB8AC3E}">
        <p14:creationId xmlns:p14="http://schemas.microsoft.com/office/powerpoint/2010/main" val="408814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9DFC-9FC9-45DC-A842-11CC64994E02}"/>
              </a:ext>
            </a:extLst>
          </p:cNvPr>
          <p:cNvSpPr>
            <a:spLocks noGrp="1"/>
          </p:cNvSpPr>
          <p:nvPr>
            <p:ph type="title"/>
          </p:nvPr>
        </p:nvSpPr>
        <p:spPr/>
        <p:txBody>
          <a:bodyPr/>
          <a:lstStyle/>
          <a:p>
            <a:r>
              <a:rPr lang="en-US" dirty="0"/>
              <a:t>Lopez v. Barr</a:t>
            </a:r>
            <a:br>
              <a:rPr lang="en-US" dirty="0"/>
            </a:br>
            <a:r>
              <a:rPr lang="en-US" dirty="0"/>
              <a:t>No. 15-72406 (9</a:t>
            </a:r>
            <a:r>
              <a:rPr lang="en-US" baseline="30000" dirty="0"/>
              <a:t>th</a:t>
            </a:r>
            <a:r>
              <a:rPr lang="en-US" dirty="0"/>
              <a:t> Cir. 2019)</a:t>
            </a:r>
          </a:p>
        </p:txBody>
      </p:sp>
      <p:sp>
        <p:nvSpPr>
          <p:cNvPr id="3" name="Content Placeholder 2">
            <a:extLst>
              <a:ext uri="{FF2B5EF4-FFF2-40B4-BE49-F238E27FC236}">
                <a16:creationId xmlns:a16="http://schemas.microsoft.com/office/drawing/2014/main" id="{6F068725-ED1B-4086-A95A-F4777F5836C0}"/>
              </a:ext>
            </a:extLst>
          </p:cNvPr>
          <p:cNvSpPr>
            <a:spLocks noGrp="1"/>
          </p:cNvSpPr>
          <p:nvPr>
            <p:ph idx="1"/>
          </p:nvPr>
        </p:nvSpPr>
        <p:spPr/>
        <p:txBody>
          <a:bodyPr anchor="ctr"/>
          <a:lstStyle/>
          <a:p>
            <a:r>
              <a:rPr lang="en-US" sz="2400" dirty="0"/>
              <a:t>CA9 declined to follow Mendoza-Hernandez and found that a defective NTA could not be cured by a subsequent hearing notice for purposes of triggering the stop-time rule. </a:t>
            </a:r>
          </a:p>
          <a:p>
            <a:endParaRPr lang="en-US" dirty="0"/>
          </a:p>
        </p:txBody>
      </p:sp>
    </p:spTree>
    <p:extLst>
      <p:ext uri="{BB962C8B-B14F-4D97-AF65-F5344CB8AC3E}">
        <p14:creationId xmlns:p14="http://schemas.microsoft.com/office/powerpoint/2010/main" val="147946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094D-E8A2-4FDD-9AB4-FC92BC81D548}"/>
              </a:ext>
            </a:extLst>
          </p:cNvPr>
          <p:cNvSpPr>
            <a:spLocks noGrp="1"/>
          </p:cNvSpPr>
          <p:nvPr>
            <p:ph type="title"/>
          </p:nvPr>
        </p:nvSpPr>
        <p:spPr/>
        <p:txBody>
          <a:bodyPr/>
          <a:lstStyle/>
          <a:p>
            <a:r>
              <a:rPr lang="en-US" dirty="0"/>
              <a:t>Matter of Bermudez-</a:t>
            </a:r>
            <a:r>
              <a:rPr lang="en-US" dirty="0" err="1"/>
              <a:t>cota</a:t>
            </a:r>
            <a:br>
              <a:rPr lang="en-US" dirty="0"/>
            </a:br>
            <a:r>
              <a:rPr lang="en-US" dirty="0"/>
              <a:t>27 I&amp;N Dec. 441 (</a:t>
            </a:r>
            <a:r>
              <a:rPr lang="en-US" dirty="0" err="1"/>
              <a:t>bia</a:t>
            </a:r>
            <a:r>
              <a:rPr lang="en-US" dirty="0"/>
              <a:t> 2018)</a:t>
            </a:r>
          </a:p>
        </p:txBody>
      </p:sp>
      <p:sp>
        <p:nvSpPr>
          <p:cNvPr id="3" name="Content Placeholder 2">
            <a:extLst>
              <a:ext uri="{FF2B5EF4-FFF2-40B4-BE49-F238E27FC236}">
                <a16:creationId xmlns:a16="http://schemas.microsoft.com/office/drawing/2014/main" id="{A42AD1A0-5122-4B27-98FE-0738E8B99A83}"/>
              </a:ext>
            </a:extLst>
          </p:cNvPr>
          <p:cNvSpPr>
            <a:spLocks noGrp="1"/>
          </p:cNvSpPr>
          <p:nvPr>
            <p:ph idx="1"/>
          </p:nvPr>
        </p:nvSpPr>
        <p:spPr/>
        <p:txBody>
          <a:bodyPr/>
          <a:lstStyle/>
          <a:p>
            <a:r>
              <a:rPr lang="en-US" dirty="0"/>
              <a:t>Board of Immigration Appeals held that an Notice to Appear does not specify the time and place of an Individual’s initial removal hearing CAN meet the requirements of 8 U.S.C. section 1229(a) IF combined with a later HEARING NOTICE identifying that information. </a:t>
            </a:r>
          </a:p>
          <a:p>
            <a:r>
              <a:rPr lang="en-US" dirty="0"/>
              <a:t>The BIA took the view that the combination of an incomplete NTA and a subsequent hearing notice DOES vest jurisdiction in the Immigration Court.</a:t>
            </a:r>
          </a:p>
        </p:txBody>
      </p:sp>
    </p:spTree>
    <p:extLst>
      <p:ext uri="{BB962C8B-B14F-4D97-AF65-F5344CB8AC3E}">
        <p14:creationId xmlns:p14="http://schemas.microsoft.com/office/powerpoint/2010/main" val="1671227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08EC3-CE04-43FD-8554-D4477EDED398}"/>
              </a:ext>
            </a:extLst>
          </p:cNvPr>
          <p:cNvSpPr>
            <a:spLocks noGrp="1"/>
          </p:cNvSpPr>
          <p:nvPr>
            <p:ph type="title"/>
          </p:nvPr>
        </p:nvSpPr>
        <p:spPr/>
        <p:txBody>
          <a:bodyPr/>
          <a:lstStyle/>
          <a:p>
            <a:r>
              <a:rPr lang="en-US" dirty="0"/>
              <a:t>Bermudez-</a:t>
            </a:r>
            <a:r>
              <a:rPr lang="en-US" dirty="0" err="1"/>
              <a:t>cota</a:t>
            </a:r>
            <a:r>
              <a:rPr lang="en-US" dirty="0"/>
              <a:t> in the </a:t>
            </a:r>
            <a:br>
              <a:rPr lang="en-US" dirty="0"/>
            </a:br>
            <a:r>
              <a:rPr lang="en-US" dirty="0"/>
              <a:t>circuit courts</a:t>
            </a:r>
          </a:p>
        </p:txBody>
      </p:sp>
      <p:sp>
        <p:nvSpPr>
          <p:cNvPr id="3" name="Content Placeholder 2">
            <a:extLst>
              <a:ext uri="{FF2B5EF4-FFF2-40B4-BE49-F238E27FC236}">
                <a16:creationId xmlns:a16="http://schemas.microsoft.com/office/drawing/2014/main" id="{F74CC3FD-9D80-4BA1-81AA-570970E3D58C}"/>
              </a:ext>
            </a:extLst>
          </p:cNvPr>
          <p:cNvSpPr>
            <a:spLocks noGrp="1"/>
          </p:cNvSpPr>
          <p:nvPr>
            <p:ph idx="1"/>
          </p:nvPr>
        </p:nvSpPr>
        <p:spPr/>
        <p:txBody>
          <a:bodyPr>
            <a:normAutofit fontScale="92500" lnSpcReduction="10000"/>
          </a:bodyPr>
          <a:lstStyle/>
          <a:p>
            <a:r>
              <a:rPr lang="en-US" dirty="0"/>
              <a:t>Most of the Circuits have upheld the BIA’s holding in Bermudez Cota:</a:t>
            </a:r>
          </a:p>
          <a:p>
            <a:pPr lvl="1"/>
            <a:r>
              <a:rPr lang="en-US" i="1" dirty="0"/>
              <a:t>Nkomo v. Attorney Gen</a:t>
            </a:r>
            <a:r>
              <a:rPr lang="en-US" dirty="0"/>
              <a:t>., No. 18-3109, 2019 WL 3048577 (3d Cir. July 12, 2019)</a:t>
            </a:r>
          </a:p>
          <a:p>
            <a:pPr lvl="1"/>
            <a:r>
              <a:rPr lang="en-US" i="1" dirty="0"/>
              <a:t>Ali v. Barr</a:t>
            </a:r>
            <a:r>
              <a:rPr lang="en-US" dirty="0"/>
              <a:t>, 924 F.3d 983 (8th Cir. 2019) </a:t>
            </a:r>
          </a:p>
          <a:p>
            <a:pPr lvl="1"/>
            <a:r>
              <a:rPr lang="en-US" i="1" dirty="0"/>
              <a:t>Banegas Gomez v. Barr</a:t>
            </a:r>
            <a:r>
              <a:rPr lang="en-US" dirty="0"/>
              <a:t>, 922 F.3d 101 (2d Cir. 2019)</a:t>
            </a:r>
          </a:p>
          <a:p>
            <a:pPr lvl="1"/>
            <a:r>
              <a:rPr lang="en-US" i="1" dirty="0"/>
              <a:t>Soriano-</a:t>
            </a:r>
            <a:r>
              <a:rPr lang="en-US" i="1" dirty="0" err="1"/>
              <a:t>Mendosa</a:t>
            </a:r>
            <a:r>
              <a:rPr lang="en-US" i="1" dirty="0"/>
              <a:t> v. Barr,</a:t>
            </a:r>
            <a:r>
              <a:rPr lang="en-US" dirty="0"/>
              <a:t> 768 F. </a:t>
            </a:r>
            <a:r>
              <a:rPr lang="en-US" dirty="0" err="1"/>
              <a:t>App’x</a:t>
            </a:r>
            <a:r>
              <a:rPr lang="en-US" dirty="0"/>
              <a:t> 796, 801–02 (10th Cir. 2019)</a:t>
            </a:r>
          </a:p>
          <a:p>
            <a:pPr lvl="1"/>
            <a:r>
              <a:rPr lang="en-US" i="1" dirty="0"/>
              <a:t>Santos-Santos v. Barr</a:t>
            </a:r>
            <a:r>
              <a:rPr lang="en-US" dirty="0"/>
              <a:t>, 917 F.3d 486, 490– 91 (6th Cir. 2019)</a:t>
            </a:r>
          </a:p>
          <a:p>
            <a:pPr lvl="1"/>
            <a:r>
              <a:rPr lang="en-US" i="1" dirty="0" err="1"/>
              <a:t>Karingithi</a:t>
            </a:r>
            <a:r>
              <a:rPr lang="en-US" i="1" dirty="0"/>
              <a:t> v. Whitaker</a:t>
            </a:r>
            <a:r>
              <a:rPr lang="en-US" dirty="0"/>
              <a:t>, 913 F.3d 1158, 1161–62 (9th Cir. 2019)</a:t>
            </a:r>
          </a:p>
          <a:p>
            <a:pPr lvl="1"/>
            <a:r>
              <a:rPr lang="en-US" i="1" dirty="0"/>
              <a:t>Leonard v. Whitaker</a:t>
            </a:r>
            <a:r>
              <a:rPr lang="en-US" dirty="0"/>
              <a:t>, 746 F. </a:t>
            </a:r>
            <a:r>
              <a:rPr lang="en-US" dirty="0" err="1"/>
              <a:t>App’x</a:t>
            </a:r>
            <a:r>
              <a:rPr lang="en-US" dirty="0"/>
              <a:t> 269, 269–70 (4th Cir. 2018) </a:t>
            </a:r>
          </a:p>
          <a:p>
            <a:pPr lvl="1"/>
            <a:r>
              <a:rPr lang="en-US" i="1" dirty="0"/>
              <a:t>Ortiz-Santiago v. Barr</a:t>
            </a:r>
            <a:r>
              <a:rPr lang="en-US" dirty="0"/>
              <a:t>, 924 F.3d 956 (7th Cir. 2019)</a:t>
            </a:r>
          </a:p>
        </p:txBody>
      </p:sp>
    </p:spTree>
    <p:extLst>
      <p:ext uri="{BB962C8B-B14F-4D97-AF65-F5344CB8AC3E}">
        <p14:creationId xmlns:p14="http://schemas.microsoft.com/office/powerpoint/2010/main" val="167811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54F2E-520A-4402-97FB-D28E64BF0A48}"/>
              </a:ext>
            </a:extLst>
          </p:cNvPr>
          <p:cNvSpPr>
            <a:spLocks noGrp="1"/>
          </p:cNvSpPr>
          <p:nvPr>
            <p:ph type="title"/>
          </p:nvPr>
        </p:nvSpPr>
        <p:spPr/>
        <p:txBody>
          <a:bodyPr anchor="t">
            <a:normAutofit fontScale="90000"/>
          </a:bodyPr>
          <a:lstStyle/>
          <a:p>
            <a:r>
              <a:rPr lang="en-US" sz="3100" dirty="0"/>
              <a:t>PIERRE-PAUL v. Barr</a:t>
            </a:r>
            <a:br>
              <a:rPr lang="en-US" sz="3100" dirty="0"/>
            </a:br>
            <a:r>
              <a:rPr lang="en-US" sz="3100" dirty="0"/>
              <a:t>No. 18-60725 (5TH </a:t>
            </a:r>
            <a:r>
              <a:rPr lang="en-US" sz="3100" dirty="0" err="1"/>
              <a:t>CiR.</a:t>
            </a:r>
            <a:r>
              <a:rPr lang="en-US" sz="3100" dirty="0"/>
              <a:t> 2019)</a:t>
            </a:r>
            <a:br>
              <a:rPr lang="en-US" dirty="0"/>
            </a:br>
            <a:endParaRPr lang="en-US" dirty="0"/>
          </a:p>
        </p:txBody>
      </p:sp>
      <p:sp>
        <p:nvSpPr>
          <p:cNvPr id="3" name="Content Placeholder 2">
            <a:extLst>
              <a:ext uri="{FF2B5EF4-FFF2-40B4-BE49-F238E27FC236}">
                <a16:creationId xmlns:a16="http://schemas.microsoft.com/office/drawing/2014/main" id="{AF5E4BF5-136D-4962-8E25-E393C9DA492F}"/>
              </a:ext>
            </a:extLst>
          </p:cNvPr>
          <p:cNvSpPr>
            <a:spLocks noGrp="1"/>
          </p:cNvSpPr>
          <p:nvPr>
            <p:ph idx="1"/>
          </p:nvPr>
        </p:nvSpPr>
        <p:spPr/>
        <p:txBody>
          <a:bodyPr>
            <a:normAutofit/>
          </a:bodyPr>
          <a:lstStyle/>
          <a:p>
            <a:pPr fontAlgn="base"/>
            <a:r>
              <a:rPr lang="en-US" dirty="0"/>
              <a:t>The Court found that the regulations govern what must be contained in a “charging document” which is what is required to vest jurisdiction with the Immigration Court.</a:t>
            </a:r>
          </a:p>
          <a:p>
            <a:pPr fontAlgn="base"/>
            <a:r>
              <a:rPr lang="en-US" dirty="0"/>
              <a:t>Under the regulations, proceedings still commence even if the NTA doesn’t have date/time information.</a:t>
            </a:r>
          </a:p>
          <a:p>
            <a:pPr fontAlgn="base"/>
            <a:r>
              <a:rPr lang="en-US" dirty="0"/>
              <a:t>Even if the NTA was “defective” it was “cured” by the subsequent hearing notice.</a:t>
            </a:r>
          </a:p>
          <a:p>
            <a:pPr fontAlgn="base"/>
            <a:r>
              <a:rPr lang="en-US" dirty="0"/>
              <a:t>Even if the NTA was defective and could not be cured, it DOESN’T MATTER AT ALL because the regulation is a claim-processing rule and not jurisdictional.</a:t>
            </a:r>
          </a:p>
          <a:p>
            <a:endParaRPr lang="en-US" dirty="0"/>
          </a:p>
        </p:txBody>
      </p:sp>
    </p:spTree>
    <p:extLst>
      <p:ext uri="{BB962C8B-B14F-4D97-AF65-F5344CB8AC3E}">
        <p14:creationId xmlns:p14="http://schemas.microsoft.com/office/powerpoint/2010/main" val="57479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5BCBB-7BEB-4359-BCAD-18DABBF096F1}"/>
              </a:ext>
            </a:extLst>
          </p:cNvPr>
          <p:cNvSpPr>
            <a:spLocks noGrp="1"/>
          </p:cNvSpPr>
          <p:nvPr>
            <p:ph type="title"/>
          </p:nvPr>
        </p:nvSpPr>
        <p:spPr/>
        <p:txBody>
          <a:bodyPr>
            <a:normAutofit fontScale="90000"/>
          </a:bodyPr>
          <a:lstStyle/>
          <a:p>
            <a:r>
              <a:rPr lang="en-US" dirty="0"/>
              <a:t>Continuing challenges with Mendoza-Hernandez </a:t>
            </a:r>
            <a:br>
              <a:rPr lang="en-US" dirty="0"/>
            </a:br>
            <a:r>
              <a:rPr lang="en-US" dirty="0"/>
              <a:t>and Bermudez-Cota</a:t>
            </a:r>
          </a:p>
        </p:txBody>
      </p:sp>
      <p:sp>
        <p:nvSpPr>
          <p:cNvPr id="3" name="Content Placeholder 2">
            <a:extLst>
              <a:ext uri="{FF2B5EF4-FFF2-40B4-BE49-F238E27FC236}">
                <a16:creationId xmlns:a16="http://schemas.microsoft.com/office/drawing/2014/main" id="{25EEC1A9-BD67-43DA-9C42-0333AFF7FBE7}"/>
              </a:ext>
            </a:extLst>
          </p:cNvPr>
          <p:cNvSpPr>
            <a:spLocks noGrp="1"/>
          </p:cNvSpPr>
          <p:nvPr>
            <p:ph idx="1"/>
          </p:nvPr>
        </p:nvSpPr>
        <p:spPr/>
        <p:txBody>
          <a:bodyPr>
            <a:normAutofit/>
          </a:bodyPr>
          <a:lstStyle/>
          <a:p>
            <a:r>
              <a:rPr lang="en-US" sz="2400" dirty="0"/>
              <a:t>NTA’s with “Phantom Dates”?</a:t>
            </a:r>
          </a:p>
          <a:p>
            <a:r>
              <a:rPr lang="en-US" sz="2400" dirty="0"/>
              <a:t>What if my client never received a subsequent notice of hearing?</a:t>
            </a:r>
          </a:p>
          <a:p>
            <a:pPr fontAlgn="base"/>
            <a:r>
              <a:rPr lang="en-US" sz="2400" dirty="0"/>
              <a:t>Can I argue that Mendoza-Hernandez does not apply if my client failed to provide an address? </a:t>
            </a:r>
          </a:p>
          <a:p>
            <a:pPr fontAlgn="base"/>
            <a:r>
              <a:rPr lang="en-US" sz="2400" dirty="0"/>
              <a:t>What about application of the stop-time rule to post-conclusion voluntary departure?</a:t>
            </a:r>
          </a:p>
          <a:p>
            <a:pPr lvl="1"/>
            <a:endParaRPr lang="en-US" dirty="0"/>
          </a:p>
        </p:txBody>
      </p:sp>
    </p:spTree>
    <p:extLst>
      <p:ext uri="{BB962C8B-B14F-4D97-AF65-F5344CB8AC3E}">
        <p14:creationId xmlns:p14="http://schemas.microsoft.com/office/powerpoint/2010/main" val="276709611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336</TotalTime>
  <Words>2458</Words>
  <Application>Microsoft Office PowerPoint</Application>
  <PresentationFormat>Widescreen</PresentationFormat>
  <Paragraphs>128</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Gill Sans MT</vt:lpstr>
      <vt:lpstr>Parcel</vt:lpstr>
      <vt:lpstr>Removal Representation  in the trump era </vt:lpstr>
      <vt:lpstr>Jurisdiction &amp; Stop-Time</vt:lpstr>
      <vt:lpstr>Pereira V. Sessions 138 S. Ct. 2015 (2018),</vt:lpstr>
      <vt:lpstr>Matter of Mendoza-Hernandez &amp; matter of capula-cortez 27 I&amp;N Dec. 520 (BIA 2019)</vt:lpstr>
      <vt:lpstr>Lopez v. Barr No. 15-72406 (9th Cir. 2019)</vt:lpstr>
      <vt:lpstr>Matter of Bermudez-cota 27 I&amp;N Dec. 441 (bia 2018)</vt:lpstr>
      <vt:lpstr>Bermudez-cota in the  circuit courts</vt:lpstr>
      <vt:lpstr>PIERRE-PAUL v. Barr No. 18-60725 (5TH CiR. 2019) </vt:lpstr>
      <vt:lpstr>Continuing challenges with Mendoza-Hernandez  and Bermudez-Cota</vt:lpstr>
      <vt:lpstr>Evidentiary challenges</vt:lpstr>
      <vt:lpstr>Challenging the notice to appear</vt:lpstr>
      <vt:lpstr>Denying the  allegations &amp; charge</vt:lpstr>
      <vt:lpstr>Challenging the I-213</vt:lpstr>
      <vt:lpstr>Challenging the i-213</vt:lpstr>
      <vt:lpstr>Administrative closure  and continuances</vt:lpstr>
      <vt:lpstr>Matter of Castro-Tum 27 I&amp;N Dec. 271 (A.G. 2018)</vt:lpstr>
      <vt:lpstr>Matter of Castro-Tum 27 I&amp;N Dec. 271 (A.G. 2018)</vt:lpstr>
      <vt:lpstr>Impact of Castro-TUM</vt:lpstr>
      <vt:lpstr>Challenges to castro-tum</vt:lpstr>
      <vt:lpstr>Matter of Castro-Tum 27 I&amp;N Dec. 271 (A.G. 2018) Other Options</vt:lpstr>
      <vt:lpstr>ZunigA Romero v. Barr 4th Cir. Court of appeals</vt:lpstr>
      <vt:lpstr>Matter of l-a-b-r- 27 I&amp;N Dec. 405 (A.G. 2018) </vt:lpstr>
      <vt:lpstr>Seeking continuances  Post l-a-b-r-</vt:lpstr>
      <vt:lpstr>Creating a record for appeal</vt:lpstr>
      <vt:lpstr>Preserving Error</vt:lpstr>
      <vt:lpstr>BIA on Exhaustion</vt:lpstr>
      <vt:lpstr>Examples</vt:lpstr>
      <vt:lpstr>Exhaustion in the fifth circuit</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Pereira &amp; Castro-tum</dc:title>
  <dc:creator>Hussein Sadruddin, Esquire</dc:creator>
  <cp:lastModifiedBy>Amanda Waterhouse</cp:lastModifiedBy>
  <cp:revision>34</cp:revision>
  <dcterms:created xsi:type="dcterms:W3CDTF">2019-09-30T14:08:53Z</dcterms:created>
  <dcterms:modified xsi:type="dcterms:W3CDTF">2019-11-05T23:18:22Z</dcterms:modified>
</cp:coreProperties>
</file>