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70" r:id="rId9"/>
    <p:sldId id="272" r:id="rId10"/>
    <p:sldId id="273" r:id="rId11"/>
    <p:sldId id="271" r:id="rId12"/>
    <p:sldId id="274" r:id="rId13"/>
    <p:sldId id="267" r:id="rId14"/>
    <p:sldId id="261" r:id="rId15"/>
    <p:sldId id="262" r:id="rId16"/>
    <p:sldId id="263" r:id="rId17"/>
    <p:sldId id="264" r:id="rId18"/>
    <p:sldId id="266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9746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17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31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63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0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046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0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60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85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67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1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65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10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71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83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02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1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Let’s Merengue!  </a:t>
            </a:r>
            <a:r>
              <a:rPr lang="en"/>
              <a:t>What’s Hot in Punta Cana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Hot </a:t>
            </a:r>
            <a:r>
              <a:rPr lang="en" sz="2400" dirty="0" smtClean="0"/>
              <a:t>Topics </a:t>
            </a:r>
            <a:r>
              <a:rPr lang="en" sz="2400" dirty="0"/>
              <a:t>in Business Immigration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60950" y="7494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Site Visit Compliance Concerns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Physical existence of Petitioner’s business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Employment details misrepresented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Beneficiary not performing specified job duties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Petition has been withdrawn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Beneficiary not being paid certified wage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Beneficiary not employed by the </a:t>
            </a:r>
            <a:r>
              <a:rPr lang="en-US" dirty="0" smtClean="0"/>
              <a:t>Petitioner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Beneficiary not employed in the location specified in LCA/Petition</a:t>
            </a:r>
          </a:p>
          <a:p>
            <a:pPr lvl="0">
              <a:lnSpc>
                <a:spcPct val="100000"/>
              </a:lnSpc>
            </a:pPr>
            <a:endParaRPr lang="en-US" dirty="0"/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Matter of </a:t>
            </a:r>
            <a:r>
              <a:rPr lang="en-US" sz="1400" dirty="0" err="1" smtClean="0"/>
              <a:t>Simeio</a:t>
            </a:r>
            <a:r>
              <a:rPr lang="en-US" sz="1400" dirty="0" smtClean="0"/>
              <a:t>: 4/9/15 AAO precedent decision; 7/21/15 Policy Memo PM-602-0120</a:t>
            </a:r>
          </a:p>
          <a:p>
            <a:pPr marL="285750" lvl="3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Worksite change requiring new LCA = material change mandating  amended H-1B petition (excludes moves within MSA, short term placements and non-worksites</a:t>
            </a:r>
            <a:r>
              <a:rPr lang="en-US" sz="1400" dirty="0"/>
              <a:t>). </a:t>
            </a:r>
            <a:endParaRPr lang="en-US" sz="1400" dirty="0" smtClean="0"/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Amended </a:t>
            </a:r>
            <a:r>
              <a:rPr lang="en-US" sz="1400" dirty="0"/>
              <a:t>H-1B Petitions Required for Worksite Changes: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Moves prior to April 9, 2015 (potential ‘safe harbor’ )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Moves between April 9th and August 18, 2015 (amended petition required by January 15, 2016)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Moves after August 19, 2015 (amended petitions required prior to change</a:t>
            </a:r>
            <a:r>
              <a:rPr lang="en-US" sz="1000" dirty="0" smtClean="0"/>
              <a:t>)</a:t>
            </a:r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72897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60950" y="7494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Policies/Protocols for Compliant Site Visits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sz="1200" dirty="0" smtClean="0"/>
              <a:t>How </a:t>
            </a:r>
            <a:r>
              <a:rPr lang="en-US" sz="1200" dirty="0"/>
              <a:t>to Prepare </a:t>
            </a:r>
            <a:r>
              <a:rPr lang="en-US" sz="1200" dirty="0" smtClean="0"/>
              <a:t>Clients for </a:t>
            </a:r>
            <a:r>
              <a:rPr lang="en-US" sz="1200" dirty="0"/>
              <a:t>a Site Visit</a:t>
            </a:r>
            <a:r>
              <a:rPr lang="en-US" sz="1200" dirty="0" smtClean="0"/>
              <a:t>?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Establish an internal site visit process and action plan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Develop and prepare plan for facilities/front desk staff, local HR business partners, managers and /or legal staff;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Identify main point of contact or “go to” person for site visits;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Provide FAQs for foreign national employees and managers to understand site visit process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Ensure company contact has available access to reference I-129 petitions and LCA Public Access File records</a:t>
            </a:r>
          </a:p>
          <a:p>
            <a:pPr lvl="0"/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sz="1200" dirty="0" smtClean="0"/>
              <a:t>Site Visit Interview: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Front </a:t>
            </a:r>
            <a:r>
              <a:rPr lang="en-US" sz="1200" dirty="0"/>
              <a:t>desk/initial point of contact confirms site inspector’s identity and foreign national of concern and initiates appropriate contacts with HR/employee/manager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Ensure adherence to company protocols regarding visitors at worksites;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Contact counsel (confirm petition details as needed);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Make notes of Q&amp;A between site inspector, HR, manager, employee and the need for any follow up; 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If employee/manager are unavailable, offer to arrange follow up meeting or provide documentation</a:t>
            </a:r>
          </a:p>
          <a:p>
            <a:pPr lvl="0"/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22282267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60950" y="7494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Site Visits for L-1As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Common Questions: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Have you petitioned for other workers? # of  L1’s, H-1Bs, and </a:t>
            </a:r>
            <a:r>
              <a:rPr lang="en-US" dirty="0" smtClean="0"/>
              <a:t>LPR</a:t>
            </a:r>
            <a:endParaRPr lang="en-US" dirty="0"/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Foreign employment:  title, job duties, number of employees supervised or function managed, and dates of </a:t>
            </a:r>
            <a:r>
              <a:rPr lang="en-US" dirty="0" smtClean="0"/>
              <a:t>employment</a:t>
            </a:r>
            <a:endParaRPr lang="en-US" dirty="0"/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 employment:  date of arrival in US, place of employment (end client), date of hire, work schedule, job title, salary, job duties, number supervised or function managed, supervisor’s cell and email address</a:t>
            </a:r>
          </a:p>
          <a:p>
            <a:pPr lvl="0"/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Unique Situations – What to do?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Intermittent L-1s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Change in Worksite Location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Multiple Worksites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Employee Unavailable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Responding to follow up inquiries post site-visit</a:t>
            </a:r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325016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60950" y="7494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Site Visit Actions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Attorney/HR/Company Actions following Site Visit: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additional relevant information requested by email; maintain notes/record of site visit details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If technical violation identified (i.e. employee at new worksite, different job, etc.),  take immediate proactive corrective action with filing of new LCA/amended H-1B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lvl="0"/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751244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H-4 EADs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Cannot be filed online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Requires either an approved I-140 or AC21 extension past the 6 year limit via Perm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Strategy considerations for concurrent filings with EOS or </a:t>
            </a:r>
            <a:r>
              <a:rPr lang="en" dirty="0" smtClean="0"/>
              <a:t>COS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Potential gaps between work auth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Updates on USCIS Processing Times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USCIS Processing </a:t>
            </a:r>
            <a:r>
              <a:rPr lang="en" dirty="0" smtClean="0"/>
              <a:t>Report:  Why </a:t>
            </a:r>
            <a:r>
              <a:rPr lang="en" dirty="0"/>
              <a:t>can’t I place a service request if the report says USCIS is taking 4 months and my case has been pending 6 months?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dirty="0"/>
              <a:t>I-129 and I-140 processing dates factor in premium processing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AILA is working with USCIS to get regular processing dates reported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AOS applicants:  Dependents being separated from </a:t>
            </a:r>
            <a:r>
              <a:rPr lang="en" dirty="0" smtClean="0"/>
              <a:t>principals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Don’t forget about the Ombudsmen’s Office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</a:t>
            </a:r>
            <a:r>
              <a:rPr lang="en-US" dirty="0" smtClean="0"/>
              <a:t>a</a:t>
            </a:r>
            <a:r>
              <a:rPr lang="en" dirty="0" smtClean="0"/>
              <a:t>ll USCIS regularly to place status inquiries and don’t forget to log the reference numbers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STEM Extensions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Proposed Rule released with comments due by 11/18/2015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Extends </a:t>
            </a:r>
            <a:r>
              <a:rPr lang="en" dirty="0"/>
              <a:t>STEM extension from 17 to 24 months.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Requires </a:t>
            </a:r>
            <a:r>
              <a:rPr lang="en" dirty="0"/>
              <a:t>Employers to submit a mentoring and training plan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Allows </a:t>
            </a:r>
            <a:r>
              <a:rPr lang="en" dirty="0"/>
              <a:t>F-1s to “recapture” a STEM extension based on a prior STEM degree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Site visits for F-1 students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Wage and hour obligations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Forms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I-765</a:t>
            </a:r>
            <a:r>
              <a:rPr lang="en-US" dirty="0"/>
              <a:t> </a:t>
            </a:r>
            <a:r>
              <a:rPr lang="en-US" dirty="0" smtClean="0"/>
              <a:t>updated to show H-4 EAD category, but older versions still accepted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I-140 has been updated, but 2013 version acceptable</a:t>
            </a:r>
          </a:p>
          <a:p>
            <a:r>
              <a:rPr lang="en-US" dirty="0" smtClean="0"/>
              <a:t>I-485 </a:t>
            </a:r>
            <a:r>
              <a:rPr lang="en-US" dirty="0"/>
              <a:t>has been updated, but </a:t>
            </a:r>
            <a:r>
              <a:rPr lang="en-US" dirty="0" smtClean="0"/>
              <a:t>older versions acceptable</a:t>
            </a:r>
          </a:p>
          <a:p>
            <a:r>
              <a:rPr lang="en-US" dirty="0" smtClean="0"/>
              <a:t>AR-11 has been updated, and older versions are not accepted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Thanks!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 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l="19071" t="9" r="4853"/>
          <a:stretch/>
        </p:blipFill>
        <p:spPr>
          <a:xfrm>
            <a:off x="3274675" y="0"/>
            <a:ext cx="5869324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Topics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Travel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RFEs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Site Visits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H4 EADs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Processing Times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STEM Extensions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New Forms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sz="3600"/>
              <a:t>Updates on travel issues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Blanket Ls:  Gone is the 3 year CBP </a:t>
            </a:r>
            <a:r>
              <a:rPr lang="en" dirty="0" smtClean="0"/>
              <a:t>memo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Secondary inspection and denied admission for Ls without endorsed I-129S or I-797</a:t>
            </a:r>
          </a:p>
          <a:p>
            <a:pPr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Replacing lost/never received I-129S</a:t>
            </a:r>
          </a:p>
          <a:p>
            <a:pPr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Valid L visa—new Blanket or USCIS filing?</a:t>
            </a:r>
            <a:endParaRPr lang="en"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Expedited Visa </a:t>
            </a:r>
            <a:r>
              <a:rPr lang="en" dirty="0" smtClean="0"/>
              <a:t>Appointments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Administrative Processing 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RFE </a:t>
            </a:r>
            <a:r>
              <a:rPr lang="en" dirty="0" smtClean="0"/>
              <a:t>Trends:  </a:t>
            </a:r>
            <a:endParaRPr lang="en"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71900" y="1733550"/>
            <a:ext cx="3999899" cy="312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dirty="0"/>
              <a:t>RFE rates in the H-1B and L-1 categories at both the California Service Center (CSC) and VSC remain at or </a:t>
            </a:r>
            <a:r>
              <a:rPr lang="en-US" sz="1200" b="1" i="1" dirty="0"/>
              <a:t>near historic </a:t>
            </a:r>
            <a:r>
              <a:rPr lang="en-US" sz="1200" b="1" i="1" dirty="0" smtClean="0"/>
              <a:t>highs</a:t>
            </a:r>
            <a:r>
              <a:rPr lang="en-US" sz="1200" b="1" i="1" dirty="0"/>
              <a:t> </a:t>
            </a:r>
            <a:r>
              <a:rPr lang="en-US" sz="1200" b="1" i="1" dirty="0" smtClean="0"/>
              <a:t> </a:t>
            </a:r>
            <a:r>
              <a:rPr lang="en-US" sz="1200" dirty="0" smtClean="0"/>
              <a:t>(Ombudsman report, June 29, 2015).</a:t>
            </a:r>
          </a:p>
          <a:p>
            <a:r>
              <a:rPr lang="en-US" sz="1200" dirty="0" smtClean="0"/>
              <a:t>Ombudsman has urged USCIS to </a:t>
            </a:r>
            <a:r>
              <a:rPr lang="en-US" sz="1200" dirty="0"/>
              <a:t>pilot an initiative requiring 100 percent supervisory review before an RFE is </a:t>
            </a:r>
            <a:r>
              <a:rPr lang="en-US" sz="1200" dirty="0" smtClean="0"/>
              <a:t>issued.</a:t>
            </a:r>
          </a:p>
          <a:p>
            <a:r>
              <a:rPr lang="en-US" sz="1200" dirty="0" smtClean="0"/>
              <a:t>AAO processing time is about 6 months.</a:t>
            </a:r>
          </a:p>
          <a:p>
            <a:r>
              <a:rPr lang="en-US" sz="1200" dirty="0" smtClean="0"/>
              <a:t>Less than 10% of appeals are successful.</a:t>
            </a:r>
            <a:endParaRPr lang="en" sz="1200" dirty="0" smtClean="0"/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94250" y="1733550"/>
            <a:ext cx="3999899" cy="2895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200" dirty="0" smtClean="0"/>
              <a:t>H-1Bs (25% RFE rate)</a:t>
            </a:r>
            <a:endParaRPr lang="e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000" dirty="0"/>
              <a:t>Speciality Occupations--When does a degree relate</a:t>
            </a:r>
            <a:r>
              <a:rPr lang="en" sz="1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000" dirty="0" smtClean="0"/>
              <a:t>Has F-1 been maintaining status?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" sz="1000" dirty="0" smtClean="0"/>
              <a:t>Beware of the misapplication of the OOH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" sz="1000" dirty="0" smtClean="0"/>
              <a:t>Multiple degree fields can trigger an RFE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" sz="1000" dirty="0" smtClean="0"/>
              <a:t>SOC </a:t>
            </a:r>
            <a:r>
              <a:rPr lang="en" sz="1000" dirty="0"/>
              <a:t>Codes:  What to do with a mismatch?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000" dirty="0"/>
              <a:t>Matching the PERM/I-140 vs. an 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000" dirty="0"/>
              <a:t>Sufficent work for H-1B time period</a:t>
            </a:r>
          </a:p>
          <a:p>
            <a:pPr rtl="0">
              <a:spcBef>
                <a:spcPts val="0"/>
              </a:spcBef>
              <a:buNone/>
            </a:pPr>
            <a:endParaRPr lang="en" sz="12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RFE trends (cont.  b/c you just can’t get enough!)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100" dirty="0"/>
              <a:t>TNs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100" dirty="0"/>
              <a:t>Software Engineers without Engineering degrees</a:t>
            </a:r>
          </a:p>
          <a:p>
            <a:pPr lvl="0"/>
            <a:r>
              <a:rPr lang="en" sz="1100" dirty="0"/>
              <a:t>I-140s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100" dirty="0"/>
              <a:t>Interfiling I-140s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100" dirty="0"/>
              <a:t>Matching a PERM vs. an MM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100" dirty="0"/>
              <a:t>What happens if a degree evaluation changes?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" sz="1100" dirty="0" smtClean="0"/>
              <a:t>L-1s</a:t>
            </a:r>
            <a:r>
              <a:rPr lang="en" sz="1100" dirty="0"/>
              <a:t> </a:t>
            </a:r>
            <a:r>
              <a:rPr lang="en" sz="1100" dirty="0" smtClean="0"/>
              <a:t>(45% RFE rate for L-1Bs, 35% denial rate)</a:t>
            </a:r>
            <a:endParaRPr lang="en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100" dirty="0" smtClean="0"/>
              <a:t>Initial blanket to USCIS extension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100" dirty="0" smtClean="0"/>
              <a:t>L-1B </a:t>
            </a:r>
            <a:r>
              <a:rPr lang="en" sz="1100" dirty="0"/>
              <a:t>to L-1As:  Did you know USCIS is reviewing prior DS-160s</a:t>
            </a:r>
            <a:r>
              <a:rPr lang="en" sz="1100" dirty="0" smtClean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100" dirty="0" smtClean="0"/>
              <a:t>New office petitions and extensions:  Is the beneficiary managing or performing work?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100" dirty="0" smtClean="0"/>
              <a:t>How do you prove specialized knowledge?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100" dirty="0" smtClean="0"/>
              <a:t>Asking for employment records of employees managed</a:t>
            </a:r>
            <a:endParaRPr lang="en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6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RFE trends (oh, no, there are more?!)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Old medical exams and EVLs for long pending cases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Marriage bona fides if &lt;2 years of marriage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O-1s, EAs, and 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does being listed on a patent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your client have a standard set of threshold criteria?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PP or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6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60950" y="7494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Site Visits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and goals of Fraud Detection and National Security Directorate (FDNS) and Administrative Site Visit and Verification Program (ASVVP)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FDNS/ASVVP practices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Hot Topics in H-1B Compliance-Matter of </a:t>
            </a:r>
            <a:r>
              <a:rPr lang="en-US" dirty="0" err="1"/>
              <a:t>Simeio</a:t>
            </a:r>
            <a:r>
              <a:rPr lang="en-US" dirty="0"/>
              <a:t> Solutions</a:t>
            </a:r>
          </a:p>
          <a:p>
            <a:pPr lvl="0"/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Policies and protocols for compliant site visits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Best practices for managing an Administrative Site Visit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Post site visit compliance actions</a:t>
            </a:r>
          </a:p>
          <a:p>
            <a:pPr lvl="0"/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60950" y="7494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Detection and National Security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FDNS created 2004; promoted to Directorate in </a:t>
            </a:r>
            <a:r>
              <a:rPr lang="en-US" dirty="0" smtClean="0"/>
              <a:t>2010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Mission to determine whether immigration petitioners pose a threat to national security, public safety or the integrity of the legal immigration </a:t>
            </a:r>
            <a:r>
              <a:rPr lang="en-US" dirty="0" smtClean="0"/>
              <a:t>system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Links USCIS with law enforcement and intelligence agencies</a:t>
            </a:r>
          </a:p>
          <a:p>
            <a:pPr lvl="0"/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200" dirty="0"/>
              <a:t>Statistics:</a:t>
            </a:r>
          </a:p>
          <a:p>
            <a:pPr lvl="0"/>
            <a:r>
              <a:rPr lang="en-US" sz="1200" dirty="0"/>
              <a:t>Staff:  field auditors, Service Center analysts, overseas investigators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200" dirty="0"/>
              <a:t>Volume of annual site visits </a:t>
            </a:r>
            <a:endParaRPr lang="en-US" sz="1200" dirty="0" smtClean="0"/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H-1B </a:t>
            </a:r>
            <a:r>
              <a:rPr lang="en-US" sz="1200" dirty="0"/>
              <a:t>employers (since July </a:t>
            </a:r>
            <a:r>
              <a:rPr lang="en-US" sz="1200" dirty="0" smtClean="0"/>
              <a:t>2009)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L-1 </a:t>
            </a:r>
            <a:r>
              <a:rPr lang="en-US" sz="1200" dirty="0"/>
              <a:t>employers (since June 2014) </a:t>
            </a:r>
            <a:endParaRPr lang="en-US" sz="1200" dirty="0" smtClean="0"/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</a:t>
            </a:r>
            <a:r>
              <a:rPr lang="en-US" sz="1200" dirty="0" smtClean="0"/>
              <a:t>otal </a:t>
            </a:r>
            <a:r>
              <a:rPr lang="en-US" sz="1200" dirty="0"/>
              <a:t>of  75,000 site visits between </a:t>
            </a:r>
            <a:r>
              <a:rPr lang="en-US" sz="1200" dirty="0" smtClean="0"/>
              <a:t>July 2009 </a:t>
            </a:r>
            <a:r>
              <a:rPr lang="en-US" sz="1200" dirty="0"/>
              <a:t>and </a:t>
            </a:r>
            <a:r>
              <a:rPr lang="en-US" sz="1200" dirty="0" smtClean="0"/>
              <a:t>May 2014 </a:t>
            </a:r>
            <a:r>
              <a:rPr lang="en-US" sz="1200" dirty="0"/>
              <a:t>(from 10/9/2014 AILA meeting with FDNS)</a:t>
            </a:r>
            <a:endParaRPr lang="en-US" sz="12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sz="12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200" dirty="0"/>
              <a:t>Program </a:t>
            </a:r>
            <a:r>
              <a:rPr lang="en-US" sz="1200" dirty="0" smtClean="0"/>
              <a:t>funding:</a:t>
            </a:r>
          </a:p>
          <a:p>
            <a:pPr lvl="0"/>
            <a:r>
              <a:rPr lang="en-US" sz="1200" dirty="0" smtClean="0"/>
              <a:t>Resources </a:t>
            </a:r>
            <a:r>
              <a:rPr lang="en-US" sz="1200" dirty="0"/>
              <a:t>allocated from $500 Fraud Detection and Prevention Fee</a:t>
            </a:r>
          </a:p>
          <a:p>
            <a:pPr lvl="0"/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6606486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60950" y="7494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ASVVP Compliance Review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ASVVP Managed by VSC/CSC Center Fraud Detection Office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Pre-adjudication R’s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Post-adjudication H-1B petitions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Post-adjudication L-1 petitions (expansion of ASVVP)</a:t>
            </a:r>
          </a:p>
          <a:p>
            <a:pPr lvl="0"/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Verify petitioner’s existence; bona fides of job offer and employment (USCIS checklist)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On-site awareness of petitioner/beneficiary; confirm workspace, hours, salary and duties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Findings recorded in a Compliance Review Report to-be reviewed by Service Center to determine whether eligibility has been met.</a:t>
            </a:r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47588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On-screen Show (16:9)</PresentationFormat>
  <Paragraphs>158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Roboto</vt:lpstr>
      <vt:lpstr>material</vt:lpstr>
      <vt:lpstr>Let’s Merengue!  What’s Hot in Punta Cana</vt:lpstr>
      <vt:lpstr>Topics</vt:lpstr>
      <vt:lpstr> Updates on travel issues </vt:lpstr>
      <vt:lpstr>RFE Trends:  </vt:lpstr>
      <vt:lpstr>RFE trends (cont.  b/c you just can’t get enough!)</vt:lpstr>
      <vt:lpstr>RFE trends (oh, no, there are more?!)</vt:lpstr>
      <vt:lpstr>Administrative Site Visits</vt:lpstr>
      <vt:lpstr>Fraud Detection and National Security</vt:lpstr>
      <vt:lpstr>ASVVP Compliance Review</vt:lpstr>
      <vt:lpstr>Site Visit Compliance Concerns</vt:lpstr>
      <vt:lpstr>Policies/Protocols for Compliant Site Visits</vt:lpstr>
      <vt:lpstr>Site Visits for L-1As</vt:lpstr>
      <vt:lpstr>Post Site Visit Actions</vt:lpstr>
      <vt:lpstr>H-4 EADs</vt:lpstr>
      <vt:lpstr>Updates on USCIS Processing Times</vt:lpstr>
      <vt:lpstr>STEM Extensions</vt:lpstr>
      <vt:lpstr>New Forms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Merengue!  What’s Hot in Punta Cana</dc:title>
  <dc:creator>Alexandre Afanassiev</dc:creator>
  <cp:lastModifiedBy>Alexandre I. Afanassiev</cp:lastModifiedBy>
  <cp:revision>22</cp:revision>
  <dcterms:modified xsi:type="dcterms:W3CDTF">2015-11-18T21:39:39Z</dcterms:modified>
</cp:coreProperties>
</file>