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customXmlProperties+xml" PartName="/customXml/itemProps1.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notesMasterIdLst>
    <p:notesMasterId r:id="rId5"/>
  </p:notesMasterIdLst>
  <p:sldIdLst>
    <p:sldId r:id="rId6" id="256"/>
    <p:sldId r:id="rId7" id="257"/>
    <p:sldId r:id="rId8" id="258"/>
    <p:sldId r:id="rId9" id="259"/>
    <p:sldId r:id="rId10" id="260"/>
    <p:sldId r:id="rId11" id="261"/>
    <p:sldId r:id="rId12" id="262"/>
    <p:sldId r:id="rId13" id="263"/>
    <p:sldId r:id="rId14" id="264"/>
    <p:sldId r:id="rId15" id="265"/>
    <p:sldId r:id="rId16" id="266"/>
    <p:sldId r:id="rId17" id="267"/>
    <p:sldId r:id="rId18" id="268"/>
    <p:sldId r:id="rId19" id="269"/>
    <p:sldId r:id="rId20" id="270"/>
    <p:sldId r:id="rId21" id="271"/>
    <p:sldId r:id="rId22" id="272"/>
    <p:sldId r:id="rId23" id="273"/>
    <p:sldId r:id="rId24" id="274"/>
    <p:sldId r:id="rId25" id="275"/>
    <p:sldId r:id="rId26" id="276"/>
    <p:sldId r:id="rId27" id="277"/>
    <p:sldId r:id="rId28" id="278"/>
    <p:sldId r:id="rId29" id="279"/>
    <p:sldId r:id="rId30" id="280"/>
    <p:sldId r:id="rId31" id="281"/>
  </p:sldIdLst>
  <p:sldSz cx="9144000" cy="6858000" type="screen4x3"/>
  <p:notesSz xmlns:c="http://schemas.openxmlformats.org/drawingml/2006/chart" xmlns:pic="http://schemas.openxmlformats.org/drawingml/2006/picture" xmlns:dgm="http://schemas.openxmlformats.org/drawingml/2006/diagram" cx="6858000" cy="9144000"/>
  <p:defaultTextStyle xmlns:c="http://schemas.openxmlformats.org/drawingml/2006/chart" xmlns:pic="http://schemas.openxmlformats.org/drawingml/2006/picture" xmlns:dgm="http://schemas.openxmlformats.org/drawingml/2006/diagram">
    <a:defPPr>
      <a:defRPr lang="en-US">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p:showPr showNarration="1">
    <p:present/>
    <p:sldAll/>
    <p:penClr xmlns:c="http://schemas.openxmlformats.org/drawingml/2006/chart" xmlns:pic="http://schemas.openxmlformats.org/drawingml/2006/picture" xmlns:dgm="http://schemas.openxmlformats.org/drawingml/2006/diagram">
      <a:srgbClr val="FF0000"/>
    </p:penClr>
  </p:showPr>
</p:presentationPr>
</file>

<file path=ppt/tableStyles.xml><?xml version="1.0" encoding="utf-8"?>
<a:tblStyleLst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p:normalViewPr>
    <p:restoredLeft sz="15620"/>
    <p:restoredTop sz="94660"/>
  </p:normalViewPr>
  <p:slideViewPr>
    <p:cSldViewPr>
      <p:cViewPr>
        <p:scale xmlns:c="http://schemas.openxmlformats.org/drawingml/2006/chart" xmlns:pic="http://schemas.openxmlformats.org/drawingml/2006/picture" xmlns:dgm="http://schemas.openxmlformats.org/drawingml/2006/diagram">
          <a:sx d="100" n="91"/>
          <a:sy d="100" n="91"/>
        </p:scale>
        <p:origin xmlns:c="http://schemas.openxmlformats.org/drawingml/2006/chart" xmlns:pic="http://schemas.openxmlformats.org/drawingml/2006/picture" xmlns:dgm="http://schemas.openxmlformats.org/drawingml/2006/diagram" x="-1200" y="-58"/>
      </p:cViewPr>
      <p:guideLst>
        <p:guide orient="horz" pos="2160"/>
        <p:guide pos="2880"/>
      </p:guideLst>
    </p:cSldViewPr>
  </p:slideViewPr>
  <p:notesTextViewPr>
    <p:cViewPr>
      <p:scale xmlns:c="http://schemas.openxmlformats.org/drawingml/2006/chart" xmlns:pic="http://schemas.openxmlformats.org/drawingml/2006/picture" xmlns:dgm="http://schemas.openxmlformats.org/drawingml/2006/diagram">
        <a:sx d="100" n="100"/>
        <a:sy d="100" n="100"/>
      </p:scale>
      <p:origin xmlns:c="http://schemas.openxmlformats.org/drawingml/2006/chart" xmlns:pic="http://schemas.openxmlformats.org/drawingml/2006/picture" xmlns:dgm="http://schemas.openxmlformats.org/drawingml/2006/diagram" x="0" y="0"/>
    </p:cViewPr>
  </p:notesTextViewPr>
  <p:gridSpacing xmlns:c="http://schemas.openxmlformats.org/drawingml/2006/chart" xmlns:pic="http://schemas.openxmlformats.org/drawingml/2006/picture" xmlns:dgm="http://schemas.openxmlformats.org/drawingml/2006/diagram" cx="76200" cy="7620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notesMasters/notesMaster1.xml" Type="http://schemas.openxmlformats.org/officeDocument/2006/relationships/notesMaster"></Relationship><Relationship Id="rId6" Target="slides/slide1.xml" Type="http://schemas.openxmlformats.org/officeDocument/2006/relationships/slide"></Relationship><Relationship Id="rId7" Target="slides/slide2.xml" Type="http://schemas.openxmlformats.org/officeDocument/2006/relationships/slide"></Relationship><Relationship Id="rId8" Target="slides/slide3.xml" Type="http://schemas.openxmlformats.org/officeDocument/2006/relationships/slide"></Relationship><Relationship Id="rId9" Target="slides/slide4.xml" Type="http://schemas.openxmlformats.org/officeDocument/2006/relationships/slide"></Relationship><Relationship Id="rId10" Target="slides/slide5.xml" Type="http://schemas.openxmlformats.org/officeDocument/2006/relationships/slide"></Relationship><Relationship Id="rId11" Target="slides/slide6.xml" Type="http://schemas.openxmlformats.org/officeDocument/2006/relationships/slide"></Relationship><Relationship Id="rId12" Target="slides/slide7.xml" Type="http://schemas.openxmlformats.org/officeDocument/2006/relationships/slide"></Relationship><Relationship Id="rId13" Target="slides/slide8.xml" Type="http://schemas.openxmlformats.org/officeDocument/2006/relationships/slide"></Relationship><Relationship Id="rId14" Target="slides/slide9.xml" Type="http://schemas.openxmlformats.org/officeDocument/2006/relationships/slide"></Relationship><Relationship Id="rId15" Target="slides/slide10.xml" Type="http://schemas.openxmlformats.org/officeDocument/2006/relationships/slide"></Relationship><Relationship Id="rId16" Target="slides/slide11.xml" Type="http://schemas.openxmlformats.org/officeDocument/2006/relationships/slide"></Relationship><Relationship Id="rId17" Target="slides/slide12.xml" Type="http://schemas.openxmlformats.org/officeDocument/2006/relationships/slide"></Relationship><Relationship Id="rId18" Target="slides/slide13.xml" Type="http://schemas.openxmlformats.org/officeDocument/2006/relationships/slide"></Relationship><Relationship Id="rId19" Target="slides/slide14.xml" Type="http://schemas.openxmlformats.org/officeDocument/2006/relationships/slide"></Relationship><Relationship Id="rId20" Target="slides/slide15.xml" Type="http://schemas.openxmlformats.org/officeDocument/2006/relationships/slide"></Relationship><Relationship Id="rId21" Target="slides/slide16.xml" Type="http://schemas.openxmlformats.org/officeDocument/2006/relationships/slide"></Relationship><Relationship Id="rId22" Target="slides/slide17.xml" Type="http://schemas.openxmlformats.org/officeDocument/2006/relationships/slide"></Relationship><Relationship Id="rId23" Target="slides/slide18.xml" Type="http://schemas.openxmlformats.org/officeDocument/2006/relationships/slide"></Relationship><Relationship Id="rId24" Target="slides/slide19.xml" Type="http://schemas.openxmlformats.org/officeDocument/2006/relationships/slide"></Relationship><Relationship Id="rId25" Target="slides/slide20.xml" Type="http://schemas.openxmlformats.org/officeDocument/2006/relationships/slide"></Relationship><Relationship Id="rId26" Target="slides/slide21.xml" Type="http://schemas.openxmlformats.org/officeDocument/2006/relationships/slide"></Relationship><Relationship Id="rId27" Target="slides/slide22.xml" Type="http://schemas.openxmlformats.org/officeDocument/2006/relationships/slide"></Relationship><Relationship Id="rId28" Target="slides/slide23.xml" Type="http://schemas.openxmlformats.org/officeDocument/2006/relationships/slide"></Relationship><Relationship Id="rId29" Target="slides/slide24.xml" Type="http://schemas.openxmlformats.org/officeDocument/2006/relationships/slide"></Relationship><Relationship Id="rId30" Target="slides/slide25.xml" Type="http://schemas.openxmlformats.org/officeDocument/2006/relationships/slide"></Relationship><Relationship Id="rId31" Target="slides/slide26.xml" Type="http://schemas.openxmlformats.org/officeDocument/2006/relationships/slide"></Relationship><Relationship Id="rId32"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2.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Header Placeholder 1"/>
          <p:cNvSpPr xmlns:c="http://schemas.openxmlformats.org/drawingml/2006/chart" xmlns:pic="http://schemas.openxmlformats.org/drawingml/2006/picture" xmlns:dgm="http://schemas.openxmlformats.org/drawingml/2006/diagram">
            <a:spLocks noGrp="1"/>
          </p:cNvSpPr>
          <p:nvPr>
            <p:ph sz="quarter" type="hdr"/>
          </p:nvPr>
        </p:nvSpPr>
        <p:spPr xmlns:c="http://schemas.openxmlformats.org/drawingml/2006/chart" xmlns:pic="http://schemas.openxmlformats.org/drawingml/2006/picture" xmlns:dgm="http://schemas.openxmlformats.org/drawingml/2006/diagram">
          <a:xfrm>
            <a:off x="0" y="0"/>
            <a:ext cx="2971800" cy="4572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 type="dt"/>
          </p:nvPr>
        </p:nvSpPr>
        <p:spPr xmlns:c="http://schemas.openxmlformats.org/drawingml/2006/chart" xmlns:pic="http://schemas.openxmlformats.org/drawingml/2006/picture" xmlns:dgm="http://schemas.openxmlformats.org/drawingml/2006/diagram">
          <a:xfrm>
            <a:off x="3884613" y="0"/>
            <a:ext cx="2971800" cy="4572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lstStyle>
            <a:lvl1pPr algn="r">
              <a:defRPr sz="1200">
                <a:uFillTx/>
              </a:defRPr>
            </a:lvl1pPr>
          </a:lstStyle>
          <a:p>
            <a:fld id="{45EFCA3E-F50C-4486-AC94-42223638740B}" type="datetimeFigureOut">
              <a:rPr lang="en-US" smtClean="0">
                <a:uFillTx/>
              </a:rPr>
              <a:pPr/>
              <a:t>4/25/2014</a:t>
            </a:fld>
            <a:endParaRPr lang="en-US">
              <a:uFillTx/>
            </a:endParaRPr>
          </a:p>
        </p:txBody>
      </p:sp>
      <p:sp>
        <p:nvSpPr>
          <p:cNvPr xmlns:c="http://schemas.openxmlformats.org/drawingml/2006/chart" xmlns:pic="http://schemas.openxmlformats.org/drawingml/2006/picture" xmlns:dgm="http://schemas.openxmlformats.org/drawingml/2006/diagram" id="4" name="Slide Image Placeholder 3"/>
          <p:cNvSpPr xmlns:c="http://schemas.openxmlformats.org/drawingml/2006/chart" xmlns:pic="http://schemas.openxmlformats.org/drawingml/2006/picture" xmlns:dgm="http://schemas.openxmlformats.org/drawingml/2006/diagram">
            <a:spLocks noChangeAspect="1" noGrp="1" noRot="1"/>
          </p:cNvSpPr>
          <p:nvPr>
            <p:ph idx="2" type="sldImg"/>
          </p:nvPr>
        </p:nvSpPr>
        <p:spPr xmlns:c="http://schemas.openxmlformats.org/drawingml/2006/chart" xmlns:pic="http://schemas.openxmlformats.org/drawingml/2006/picture" xmlns:dgm="http://schemas.openxmlformats.org/drawingml/2006/diagram">
          <a:xfrm>
            <a:off x="1143000" y="685800"/>
            <a:ext cx="4572000" cy="3429000"/>
          </a:xfrm>
          <a:prstGeom prst="rect">
            <a:avLst/>
          </a:prstGeom>
          <a:noFill/>
          <a:ln w="12700">
            <a:solidFill>
              <a:srgbClr val="000000"/>
            </a:solidFill>
          </a:ln>
        </p:spPr>
        <p:txBody xmlns:c="http://schemas.openxmlformats.org/drawingml/2006/chart" xmlns:pic="http://schemas.openxmlformats.org/drawingml/2006/picture" xmlns:dgm="http://schemas.openxmlformats.org/drawingml/2006/diagram">
          <a:bodyPr anchor="ctr" bIns="45720" lIns="91440" rIns="91440" rtlCol="0" tIns="45720" vert="horz"/>
          <a:lstStyle/>
          <a:p>
            <a:endParaRPr lang="en-US">
              <a:uFillTx/>
            </a:endParaRPr>
          </a:p>
        </p:txBody>
      </p:sp>
      <p:sp>
        <p:nvSpPr>
          <p:cNvPr xmlns:c="http://schemas.openxmlformats.org/drawingml/2006/chart" xmlns:pic="http://schemas.openxmlformats.org/drawingml/2006/picture" xmlns:dgm="http://schemas.openxmlformats.org/drawingml/2006/diagram" id="5" name="Notes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685800" y="4343400"/>
            <a:ext cx="5486400" cy="4114800"/>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4" sz="quarter" type="ftr"/>
          </p:nvPr>
        </p:nvSpPr>
        <p:spPr xmlns:c="http://schemas.openxmlformats.org/drawingml/2006/chart" xmlns:pic="http://schemas.openxmlformats.org/drawingml/2006/picture" xmlns:dgm="http://schemas.openxmlformats.org/drawingml/2006/diagram">
          <a:xfrm>
            <a:off x="0" y="8685213"/>
            <a:ext cx="2971800" cy="457200"/>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l">
              <a:defRPr sz="1200">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5" sz="quarter" type="sldNum"/>
          </p:nvPr>
        </p:nvSpPr>
        <p:spPr xmlns:c="http://schemas.openxmlformats.org/drawingml/2006/chart" xmlns:pic="http://schemas.openxmlformats.org/drawingml/2006/picture" xmlns:dgm="http://schemas.openxmlformats.org/drawingml/2006/diagram">
          <a:xfrm>
            <a:off x="3884613" y="8685213"/>
            <a:ext cx="2971800" cy="457200"/>
          </a:xfrm>
          <a:prstGeom prst="rect">
            <a:avLst/>
          </a:prstGeom>
        </p:spPr>
        <p:txBody xmlns:c="http://schemas.openxmlformats.org/drawingml/2006/chart" xmlns:pic="http://schemas.openxmlformats.org/drawingml/2006/picture" xmlns:dgm="http://schemas.openxmlformats.org/drawingml/2006/diagram">
          <a:bodyPr anchor="b" bIns="45720" lIns="91440" rIns="91440" rtlCol="0" tIns="45720" vert="horz"/>
          <a:lstStyle>
            <a:lvl1pPr algn="r">
              <a:defRPr sz="1200">
                <a:uFillTx/>
              </a:defRPr>
            </a:lvl1pPr>
          </a:lstStyle>
          <a:p>
            <a:fld id="{469309F0-2EE6-4F27-AF71-A2CFE74BD601}" type="slidenum">
              <a:rPr lang="en-US" smtClean="0">
                <a:uFillTx/>
              </a:rPr>
              <a:p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notesStyle xmlns:c="http://schemas.openxmlformats.org/drawingml/2006/chart" xmlns:pic="http://schemas.openxmlformats.org/drawingml/2006/picture" xmlns:dgm="http://schemas.openxmlformats.org/drawingml/2006/diagram">
    <a:lvl1pPr algn="l" defTabSz="914400" eaLnBrk="1" hangingPunct="1" latinLnBrk="0" marL="0" rtl="0">
      <a:defRPr kern="1200" sz="1200">
        <a:solidFill>
          <a:schemeClr val="tx1"/>
        </a:solidFill>
        <a:uFillTx/>
        <a:latin typeface="+mn-lt"/>
        <a:ea typeface="+mn-ea"/>
        <a:cs typeface="+mn-cs"/>
      </a:defRPr>
    </a:lvl1pPr>
    <a:lvl2pPr algn="l" defTabSz="914400" eaLnBrk="1" hangingPunct="1" latinLnBrk="0" marL="457200" rtl="0">
      <a:defRPr kern="1200" sz="1200">
        <a:solidFill>
          <a:schemeClr val="tx1"/>
        </a:solidFill>
        <a:uFillTx/>
        <a:latin typeface="+mn-lt"/>
        <a:ea typeface="+mn-ea"/>
        <a:cs typeface="+mn-cs"/>
      </a:defRPr>
    </a:lvl2pPr>
    <a:lvl3pPr algn="l" defTabSz="914400" eaLnBrk="1" hangingPunct="1" latinLnBrk="0" marL="914400" rtl="0">
      <a:defRPr kern="1200" sz="1200">
        <a:solidFill>
          <a:schemeClr val="tx1"/>
        </a:solidFill>
        <a:uFillTx/>
        <a:latin typeface="+mn-lt"/>
        <a:ea typeface="+mn-ea"/>
        <a:cs typeface="+mn-cs"/>
      </a:defRPr>
    </a:lvl3pPr>
    <a:lvl4pPr algn="l" defTabSz="914400" eaLnBrk="1" hangingPunct="1" latinLnBrk="0" marL="1371600" rtl="0">
      <a:defRPr kern="1200" sz="1200">
        <a:solidFill>
          <a:schemeClr val="tx1"/>
        </a:solidFill>
        <a:uFillTx/>
        <a:latin typeface="+mn-lt"/>
        <a:ea typeface="+mn-ea"/>
        <a:cs typeface="+mn-cs"/>
      </a:defRPr>
    </a:lvl4pPr>
    <a:lvl5pPr algn="l" defTabSz="914400" eaLnBrk="1" hangingPunct="1" latinLnBrk="0" marL="1828800" rtl="0">
      <a:defRPr kern="1200" sz="1200">
        <a:solidFill>
          <a:schemeClr val="tx1"/>
        </a:solidFill>
        <a:uFillTx/>
        <a:latin typeface="+mn-lt"/>
        <a:ea typeface="+mn-ea"/>
        <a:cs typeface="+mn-cs"/>
      </a:defRPr>
    </a:lvl5pPr>
    <a:lvl6pPr algn="l" defTabSz="914400" eaLnBrk="1" hangingPunct="1" latinLnBrk="0" marL="2286000" rtl="0">
      <a:defRPr kern="1200" sz="1200">
        <a:solidFill>
          <a:schemeClr val="tx1"/>
        </a:solidFill>
        <a:uFillTx/>
        <a:latin typeface="+mn-lt"/>
        <a:ea typeface="+mn-ea"/>
        <a:cs typeface="+mn-cs"/>
      </a:defRPr>
    </a:lvl6pPr>
    <a:lvl7pPr algn="l" defTabSz="914400" eaLnBrk="1" hangingPunct="1" latinLnBrk="0" marL="2743200" rtl="0">
      <a:defRPr kern="1200" sz="1200">
        <a:solidFill>
          <a:schemeClr val="tx1"/>
        </a:solidFill>
        <a:uFillTx/>
        <a:latin typeface="+mn-lt"/>
        <a:ea typeface="+mn-ea"/>
        <a:cs typeface="+mn-cs"/>
      </a:defRPr>
    </a:lvl7pPr>
    <a:lvl8pPr algn="l" defTabSz="914400" eaLnBrk="1" hangingPunct="1" latinLnBrk="0" marL="3200400" rtl="0">
      <a:defRPr kern="1200" sz="1200">
        <a:solidFill>
          <a:schemeClr val="tx1"/>
        </a:solidFill>
        <a:uFillTx/>
        <a:latin typeface="+mn-lt"/>
        <a:ea typeface="+mn-ea"/>
        <a:cs typeface="+mn-cs"/>
      </a:defRPr>
    </a:lvl8pPr>
    <a:lvl9pPr algn="l" defTabSz="914400" eaLnBrk="1" hangingPunct="1" latinLnBrk="0" marL="3657600" rtl="0">
      <a:defRPr kern="1200" sz="1200">
        <a:solidFill>
          <a:schemeClr val="tx1"/>
        </a:solidFill>
        <a:uFillTx/>
        <a:latin typeface="+mn-lt"/>
        <a:ea typeface="+mn-ea"/>
        <a:cs typeface="+mn-cs"/>
      </a:defRPr>
    </a:lvl9pPr>
  </p:notesStyle>
</p:notesMaster>
</file>

<file path=ppt/notesSlides/_rels/notesSlide1.xml.rels><?xml version="1.0" standalone="yes" ?><Relationships xmlns="http://schemas.openxmlformats.org/package/2006/relationships"><Relationship Id="rId1" Target="../slides/slide12.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Slide Image Placeholder 1"/>
          <p:cNvSpPr xmlns:c="http://schemas.openxmlformats.org/drawingml/2006/chart" xmlns:pic="http://schemas.openxmlformats.org/drawingml/2006/picture" xmlns:dgm="http://schemas.openxmlformats.org/drawingml/2006/diagram">
            <a:spLocks noChangeAspect="1" noGrp="1" noRot="1"/>
          </p:cNvSpPr>
          <p:nvPr>
            <p:ph type="sldImg"/>
          </p:nvPr>
        </p:nvSpPr>
        <p:spPr xmlns:c="http://schemas.openxmlformats.org/drawingml/2006/chart" xmlns:pic="http://schemas.openxmlformats.org/drawingml/2006/picture" xmlns:dgm="http://schemas.openxmlformats.org/drawingml/2006/diagram"/>
      </p:sp>
      <p:sp>
        <p:nvSpPr>
          <p:cNvPr xmlns:c="http://schemas.openxmlformats.org/drawingml/2006/chart" xmlns:pic="http://schemas.openxmlformats.org/drawingml/2006/picture" xmlns:dgm="http://schemas.openxmlformats.org/drawingml/2006/diagram" id="3" name="Notes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0"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469309F0-2EE6-4F27-AF71-A2CFE74BD601}" type="slidenum">
              <a:rPr lang="en-US" smtClean="0">
                <a:uFillTx/>
              </a:rPr>
              <a:pPr/>
              <a:t>11</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notes>
</file>

<file path=ppt/slideLayouts/_rels/slideLayout1.xml.rels><?xml version="1.0" standalone="yes" ?><Relationships xmlns="http://schemas.openxmlformats.org/package/2006/relationships"><Relationship Id="rId1" Target="../media/image4.png" Type="http://schemas.openxmlformats.org/officeDocument/2006/relationships/image"></Relationship><Relationship Id="rId2" Target="../media/image3.png" Type="http://schemas.openxmlformats.org/officeDocument/2006/relationships/image"></Relationship><Relationship Id="rId3" Target="../media/image5.png" Type="http://schemas.openxmlformats.org/officeDocument/2006/relationships/image"></Relationship><Relationship Id="rId4"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media/image4.png" Type="http://schemas.openxmlformats.org/officeDocument/2006/relationships/image"></Relationship><Relationship Id="rId2" Target="../media/image3.png" Type="http://schemas.openxmlformats.org/officeDocument/2006/relationships/image"></Relationship><Relationship Id="rId3"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media/image4.png" Type="http://schemas.openxmlformats.org/officeDocument/2006/relationships/image"></Relationship><Relationship Id="rId2" Target="../media/image2.png" Type="http://schemas.openxmlformats.org/officeDocument/2006/relationships/image"></Relationship><Relationship Id="rId3"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media/image4.png" Type="http://schemas.openxmlformats.org/officeDocument/2006/relationships/image"></Relationship><Relationship Id="rId2" Target="../media/image2.png" Type="http://schemas.openxmlformats.org/officeDocument/2006/relationships/image"></Relationship><Relationship Id="rId3"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showMasterSp="0" type="title">
  <p:cSld name="Title Slide">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7" name="Rectangle 6"/>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685800" y="1346947"/>
            <a:ext cx="7772400" cy="80683"/>
          </a:xfrm>
          <a:prstGeom prst="rect">
            <a:avLst/>
          </a:prstGeom>
          <a:blipFill dpi="0" rotWithShape="1">
            <a:blip r:embed="rId1">
              <a:alphaModFix amt="80000"/>
              <a:lum bright="70000" contrast="-70000"/>
            </a:blip>
            <a:srcRect/>
            <a:tile algn="ctr" flip="xy" sx="92000" sy="89000" tx="0" ty="-76200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sp>
        <p:nvSpPr>
          <p:cNvPr xmlns:c="http://schemas.openxmlformats.org/drawingml/2006/chart" xmlns:pic="http://schemas.openxmlformats.org/drawingml/2006/picture" xmlns:dgm="http://schemas.openxmlformats.org/drawingml/2006/diagram" id="8" name="Rectangle 7"/>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685800" y="4282763"/>
            <a:ext cx="7772400" cy="80683"/>
          </a:xfrm>
          <a:prstGeom prst="rect">
            <a:avLst/>
          </a:prstGeom>
          <a:blipFill dpi="0" rotWithShape="1">
            <a:blip r:embed="rId1">
              <a:alphaModFix amt="80000"/>
              <a:lum bright="70000" contrast="-70000"/>
            </a:blip>
            <a:srcRect/>
            <a:tile algn="ctr" flip="xy" sx="92000" sy="89000" tx="0" ty="-71755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sp>
        <p:nvSpPr>
          <p:cNvPr xmlns:c="http://schemas.openxmlformats.org/drawingml/2006/chart" xmlns:pic="http://schemas.openxmlformats.org/drawingml/2006/picture" xmlns:dgm="http://schemas.openxmlformats.org/drawingml/2006/diagram" id="9" name="Rectangle 8"/>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685800" y="1484779"/>
            <a:ext cx="7772400" cy="2743200"/>
          </a:xfrm>
          <a:prstGeom prst="rect">
            <a:avLst/>
          </a:prstGeom>
          <a:blipFill dpi="0" rotWithShape="1">
            <a:blip r:embed="rId1">
              <a:alphaModFix amt="80000"/>
              <a:lum bright="70000" contrast="-70000"/>
            </a:blip>
            <a:srcRect/>
            <a:tile algn="ctr" flip="xy" sx="92000" sy="89000" tx="0" ty="-70485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grpSp>
        <p:nvGrpSpPr>
          <p:cNvPr xmlns:c="http://schemas.openxmlformats.org/drawingml/2006/chart" xmlns:pic="http://schemas.openxmlformats.org/drawingml/2006/picture" xmlns:dgm="http://schemas.openxmlformats.org/drawingml/2006/diagram" id="10" name="Group 9"/>
          <p:cNvGrpSpPr xmlns:c="http://schemas.openxmlformats.org/drawingml/2006/chart" xmlns:pic="http://schemas.openxmlformats.org/drawingml/2006/picture" xmlns:dgm="http://schemas.openxmlformats.org/drawingml/2006/diagram">
            <a:grpSpLocks noChangeAspect="1"/>
          </p:cNvGrpSpPr>
          <p:nvPr/>
        </p:nvGrpSpPr>
        <p:grpSpPr xmlns:c="http://schemas.openxmlformats.org/drawingml/2006/chart" xmlns:pic="http://schemas.openxmlformats.org/drawingml/2006/picture" xmlns:dgm="http://schemas.openxmlformats.org/drawingml/2006/diagram">
          <a:xfrm>
            <a:off x="7234780" y="4107023"/>
            <a:ext cx="914400" cy="914400"/>
            <a:chOff x="9685338" y="4460675"/>
            <a:chExt cx="1080904" cy="1080902"/>
          </a:xfrm>
        </p:grpSpPr>
        <p:sp>
          <p:nvSpPr>
            <p:cNvPr xmlns:c="http://schemas.openxmlformats.org/drawingml/2006/chart" xmlns:pic="http://schemas.openxmlformats.org/drawingml/2006/picture" xmlns:dgm="http://schemas.openxmlformats.org/drawingml/2006/diagram" id="11" name="Oval 10"/>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9685338" y="4460675"/>
              <a:ext cx="1080904" cy="1080902"/>
            </a:xfrm>
            <a:prstGeom prst="ellipse">
              <a:avLst/>
            </a:prstGeom>
            <a:blipFill dpi="0" rotWithShape="1">
              <a:blip r:embed="rId2">
                <a:duotone>
                  <a:schemeClr val="accent1">
                    <a:shade val="45000"/>
                    <a:satMod val="135000"/>
                  </a:schemeClr>
                  <a:srgbClr val="FFFFFF"/>
                </a:duotone>
              </a:blip>
              <a:srcRect/>
              <a:tile algn="tl" flip="none" sx="85000" sy="85000" tx="0" ty="0"/>
            </a:blipFill>
            <a:ln algn="ctr" cap="flat" cmpd="sng" w="25400">
              <a:noFill/>
              <a:prstDash val="solid"/>
            </a:ln>
            <a:effectLst/>
          </p:spPr>
        </p:sp>
        <p:sp>
          <p:nvSpPr>
            <p:cNvPr xmlns:c="http://schemas.openxmlformats.org/drawingml/2006/chart" xmlns:pic="http://schemas.openxmlformats.org/drawingml/2006/picture" xmlns:dgm="http://schemas.openxmlformats.org/drawingml/2006/diagram" id="12" name="Oval 11"/>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9793429" y="4568765"/>
              <a:ext cx="864723" cy="864722"/>
            </a:xfrm>
            <a:prstGeom prst="ellipse">
              <a:avLst/>
            </a:prstGeom>
            <a:noFill/>
            <a:ln algn="ctr" cap="flat" cmpd="sng" w="25400">
              <a:solidFill>
                <a:srgbClr val="FFFFFF"/>
              </a:solidFill>
              <a:prstDash val="solid"/>
            </a:ln>
            <a:effectLst/>
          </p:spPr>
        </p:sp>
      </p:grpSp>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ctrTitle"/>
          </p:nvPr>
        </p:nvSpPr>
        <p:spPr xmlns:c="http://schemas.openxmlformats.org/drawingml/2006/chart" xmlns:pic="http://schemas.openxmlformats.org/drawingml/2006/picture" xmlns:dgm="http://schemas.openxmlformats.org/drawingml/2006/diagram">
          <a:xfrm>
            <a:off x="788670" y="1432223"/>
            <a:ext cx="7593330" cy="3035808"/>
          </a:xfrm>
        </p:spPr>
        <p:txBody xmlns:c="http://schemas.openxmlformats.org/drawingml/2006/chart" xmlns:pic="http://schemas.openxmlformats.org/drawingml/2006/picture" xmlns:dgm="http://schemas.openxmlformats.org/drawingml/2006/diagram">
          <a:bodyPr anchor="ctr">
            <a:noAutofit/>
          </a:bodyPr>
          <a:lstStyle>
            <a:lvl1pPr algn="l">
              <a:lnSpc>
                <a:spcPct val="80000"/>
              </a:lnSpc>
              <a:defRPr b="0" baseline="0" cap="all" sz="640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Subtitle 2"/>
          <p:cNvSpPr xmlns:c="http://schemas.openxmlformats.org/drawingml/2006/chart" xmlns:pic="http://schemas.openxmlformats.org/drawingml/2006/picture" xmlns:dgm="http://schemas.openxmlformats.org/drawingml/2006/diagram">
            <a:spLocks noGrp="1"/>
          </p:cNvSpPr>
          <p:nvPr>
            <p:ph idx="1" type="subTitle"/>
          </p:nvPr>
        </p:nvSpPr>
        <p:spPr xmlns:c="http://schemas.openxmlformats.org/drawingml/2006/chart" xmlns:pic="http://schemas.openxmlformats.org/drawingml/2006/picture" xmlns:dgm="http://schemas.openxmlformats.org/drawingml/2006/diagram">
          <a:xfrm>
            <a:off x="802386" y="4389120"/>
            <a:ext cx="5918454" cy="1069848"/>
          </a:xfrm>
        </p:spPr>
        <p:txBody xmlns:c="http://schemas.openxmlformats.org/drawingml/2006/chart" xmlns:pic="http://schemas.openxmlformats.org/drawingml/2006/picture" xmlns:dgm="http://schemas.openxmlformats.org/drawingml/2006/diagram">
          <a:bodyPr>
            <a:normAutofit/>
          </a:bodyPr>
          <a:lstStyle>
            <a:lvl1pPr algn="l" indent="0" marL="0">
              <a:buNone/>
              <a:defRPr b="0" sz="1800">
                <a:solidFill>
                  <a:schemeClr val="tx1"/>
                </a:solidFill>
                <a:uFillTx/>
              </a:defRPr>
            </a:lvl1pPr>
            <a:lvl2pPr algn="ctr" indent="0" marL="457200">
              <a:buNone/>
              <a:defRPr sz="1800">
                <a:uFillTx/>
              </a:defRPr>
            </a:lvl2pPr>
            <a:lvl3pPr algn="ctr" indent="0" marL="914400">
              <a:buNone/>
              <a:defRPr sz="1800">
                <a:uFillTx/>
              </a:defRPr>
            </a:lvl3pPr>
            <a:lvl4pPr algn="ctr" indent="0" marL="1371600">
              <a:buNone/>
              <a:defRPr sz="1800">
                <a:uFillTx/>
              </a:defRPr>
            </a:lvl4pPr>
            <a:lvl5pPr algn="ctr" indent="0" marL="1828800">
              <a:buNone/>
              <a:defRPr sz="1800">
                <a:uFillTx/>
              </a:defRPr>
            </a:lvl5pPr>
            <a:lvl6pPr algn="ctr" indent="0" marL="2286000">
              <a:buNone/>
              <a:defRPr sz="1800">
                <a:uFillTx/>
              </a:defRPr>
            </a:lvl6pPr>
            <a:lvl7pPr algn="ctr" indent="0" marL="2743200">
              <a:buNone/>
              <a:defRPr sz="1800">
                <a:uFillTx/>
              </a:defRPr>
            </a:lvl7pPr>
            <a:lvl8pPr algn="ctr" indent="0" marL="3200400">
              <a:buNone/>
              <a:defRPr sz="1800">
                <a:uFillTx/>
              </a:defRPr>
            </a:lvl8pPr>
            <a:lvl9pPr algn="ctr" indent="0" marL="3657600">
              <a:buNone/>
              <a:defRPr sz="1800">
                <a:uFillTx/>
              </a:defRPr>
            </a:lvl9pPr>
          </a:lstStyle>
          <a:p>
            <a:r>
              <a:rPr lang="en-US" smtClean="0">
                <a:uFillTx/>
              </a:rPr>
              <a:t>Click to edit Master subtitle style</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242D0331-9069-47DA-A349-542A45125A11}" type="datetime1">
              <a:rPr lang="en-US" smtClean="0">
                <a:uFillTx/>
              </a:rPr>
              <a:t>4/25/2014</a:t>
            </a:fld>
            <a:endParaRPr dirty="0"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a:xfrm>
            <a:off x="812805" y="6272785"/>
            <a:ext cx="4745736" cy="365125"/>
          </a:xfrm>
        </p:spPr>
        <p:txBody xmlns:c="http://schemas.openxmlformats.org/drawingml/2006/chart" xmlns:pic="http://schemas.openxmlformats.org/drawingml/2006/picture" xmlns:dgm="http://schemas.openxmlformats.org/drawingml/2006/diagram">
          <a:bodyPr/>
          <a:lstStyle/>
          <a:p>
            <a:endParaRPr dirty="0"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a:xfrm>
            <a:off x="7244280" y="4227195"/>
            <a:ext cx="895401" cy="640080"/>
          </a:xfrm>
        </p:spPr>
        <p:txBody xmlns:c="http://schemas.openxmlformats.org/drawingml/2006/chart" xmlns:pic="http://schemas.openxmlformats.org/drawingml/2006/picture" xmlns:dgm="http://schemas.openxmlformats.org/drawingml/2006/diagram">
          <a:bodyPr/>
          <a:lstStyle>
            <a:lvl1pPr>
              <a:defRPr b="1" sz="2800">
                <a:uFillTx/>
              </a:defRPr>
            </a:lvl1pPr>
          </a:lstStyle>
          <a:p>
            <a:fld id="{E1A953FE-008D-4B84-AA16-12880D631E95}" type="slidenum">
              <a:rPr lang="en-US" smtClean="0">
                <a:uFillTx/>
              </a:rPr>
              <a:pPr/>
              <a:t>‹#›</a:t>
            </a:fld>
            <a:endParaRPr dirty="0" lang="en-US">
              <a:uFillTx/>
            </a:endParaRPr>
          </a:p>
        </p:txBody>
      </p:sp>
      <p:pic>
        <p:nvPicPr>
          <p:cNvPr xmlns:c="http://schemas.openxmlformats.org/drawingml/2006/chart" xmlns:pic="http://schemas.openxmlformats.org/drawingml/2006/picture" xmlns:dgm="http://schemas.openxmlformats.org/drawingml/2006/diagram" id="13" name="Picture 12"/>
          <p:cNvPicPr xmlns:c="http://schemas.openxmlformats.org/drawingml/2006/chart" xmlns:pic="http://schemas.openxmlformats.org/drawingml/2006/picture" xmlns:dgm="http://schemas.openxmlformats.org/drawingml/2006/diagram"/>
          <p:nvPr userDrawn="1"/>
        </p:nvPicPr>
        <p:blipFill xmlns:c="http://schemas.openxmlformats.org/drawingml/2006/chart" xmlns:pic="http://schemas.openxmlformats.org/drawingml/2006/picture" xmlns:dgm="http://schemas.openxmlformats.org/drawingml/2006/diagram">
          <a:blip r:embed="rId3" cstate="print"/>
          <a:srcRect b="30547" l="3342" r="1518" t="40791"/>
          <a:stretch>
            <a:fillRect/>
          </a:stretch>
        </p:blipFill>
        <p:spPr xmlns:c="http://schemas.openxmlformats.org/drawingml/2006/chart" xmlns:pic="http://schemas.openxmlformats.org/drawingml/2006/picture" xmlns:dgm="http://schemas.openxmlformats.org/drawingml/2006/diagram" bwMode="auto">
          <a:xfrm>
            <a:off x="3054985" y="6255385"/>
            <a:ext cx="3041015" cy="526415"/>
          </a:xfrm>
          <a:prstGeom prst="rect">
            <a:avLst/>
          </a:prstGeom>
          <a:noFill/>
          <a:ln>
            <a:noFill/>
          </a:ln>
        </p:spPr>
      </p:pic>
    </p:spTree>
  </p:cSld>
  <p:clrMapOvr xmlns:c="http://schemas.openxmlformats.org/drawingml/2006/chart" xmlns:pic="http://schemas.openxmlformats.org/drawingml/2006/picture" xmlns:dgm="http://schemas.openxmlformats.org/drawingml/2006/diagram">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Vertical Title 1"/>
          <p:cNvSpPr xmlns:c="http://schemas.openxmlformats.org/drawingml/2006/chart" xmlns:pic="http://schemas.openxmlformats.org/drawingml/2006/picture" xmlns:dgm="http://schemas.openxmlformats.org/drawingml/2006/diagram">
            <a:spLocks noGrp="1"/>
          </p:cNvSpPr>
          <p:nvPr>
            <p:ph orient="vert" type="title"/>
          </p:nvPr>
        </p:nvSpPr>
        <p:spPr xmlns:c="http://schemas.openxmlformats.org/drawingml/2006/chart" xmlns:pic="http://schemas.openxmlformats.org/drawingml/2006/picture" xmlns:dgm="http://schemas.openxmlformats.org/drawingml/2006/diagram">
          <a:xfrm>
            <a:off x="6543675" y="533400"/>
            <a:ext cx="1914525" cy="5638800"/>
          </a:xfrm>
        </p:spPr>
        <p:txBody xmlns:c="http://schemas.openxmlformats.org/drawingml/2006/chart" xmlns:pic="http://schemas.openxmlformats.org/drawingml/2006/picture" xmlns:dgm="http://schemas.openxmlformats.org/drawingml/2006/diagram">
          <a:bodyPr vert="eaVert"/>
          <a:lstStyle>
            <a:lvl1pPr>
              <a:defRPr b="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Vertical Text Placeholder 2"/>
          <p:cNvSpPr xmlns:c="http://schemas.openxmlformats.org/drawingml/2006/chart" xmlns:pic="http://schemas.openxmlformats.org/drawingml/2006/picture" xmlns:dgm="http://schemas.openxmlformats.org/drawingml/2006/diagram">
            <a:spLocks noGrp="1"/>
          </p:cNvSpPr>
          <p:nvPr>
            <p:ph idx="1" orient="vert" type="body"/>
          </p:nvPr>
        </p:nvSpPr>
        <p:spPr xmlns:c="http://schemas.openxmlformats.org/drawingml/2006/chart" xmlns:pic="http://schemas.openxmlformats.org/drawingml/2006/picture" xmlns:dgm="http://schemas.openxmlformats.org/drawingml/2006/diagram">
          <a:xfrm>
            <a:off x="800100" y="533400"/>
            <a:ext cx="5629275" cy="5638800"/>
          </a:xfrm>
        </p:spPr>
        <p:txBody xmlns:c="http://schemas.openxmlformats.org/drawingml/2006/chart" xmlns:pic="http://schemas.openxmlformats.org/drawingml/2006/picture" xmlns:dgm="http://schemas.openxmlformats.org/drawingml/2006/diagram">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showMasterSp="0" type="secHead">
  <p:cSld name="Section Header">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7" name="Rectangle 6"/>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0" y="4917989"/>
            <a:ext cx="9144000" cy="1940010"/>
          </a:xfrm>
          <a:prstGeom prst="rect">
            <a:avLst/>
          </a:prstGeom>
          <a:blipFill dpi="0" rotWithShape="1">
            <a:blip r:embed="rId1">
              <a:alphaModFix amt="80000"/>
              <a:lum bright="70000" contrast="-70000"/>
            </a:blip>
            <a:srcRect/>
            <a:tile algn="ctr" flip="xy" sx="92000" sy="89000" tx="0" ty="-70485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1625346" y="1225296"/>
            <a:ext cx="6960870" cy="3520440"/>
          </a:xfrm>
        </p:spPr>
        <p:txBody xmlns:c="http://schemas.openxmlformats.org/drawingml/2006/chart" xmlns:pic="http://schemas.openxmlformats.org/drawingml/2006/picture" xmlns:dgm="http://schemas.openxmlformats.org/drawingml/2006/diagram">
          <a:bodyPr anchor="ctr">
            <a:normAutofit/>
          </a:bodyPr>
          <a:lstStyle>
            <a:lvl1pPr>
              <a:lnSpc>
                <a:spcPct val="80000"/>
              </a:lnSpc>
              <a:defRPr b="0" sz="640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1624330" y="5020056"/>
            <a:ext cx="6789420" cy="1066800"/>
          </a:xfrm>
        </p:spPr>
        <p:txBody xmlns:c="http://schemas.openxmlformats.org/drawingml/2006/chart" xmlns:pic="http://schemas.openxmlformats.org/drawingml/2006/picture" xmlns:dgm="http://schemas.openxmlformats.org/drawingml/2006/diagram">
          <a:bodyPr anchor="t">
            <a:normAutofit/>
          </a:bodyPr>
          <a:lstStyle>
            <a:lvl1pPr indent="0" marL="0">
              <a:buNone/>
              <a:defRPr b="0" sz="1800">
                <a:solidFill>
                  <a:schemeClr val="accent1">
                    <a:lumMod val="50000"/>
                  </a:schemeClr>
                </a:solidFill>
                <a:uFillTx/>
              </a:defRPr>
            </a:lvl1pPr>
            <a:lvl2pPr indent="0" marL="457200">
              <a:buNone/>
              <a:defRPr sz="1800">
                <a:solidFill>
                  <a:schemeClr val="tx1">
                    <a:tint val="75000"/>
                  </a:schemeClr>
                </a:solidFill>
                <a:uFillTx/>
              </a:defRPr>
            </a:lvl2pPr>
            <a:lvl3pPr indent="0" marL="914400">
              <a:buNone/>
              <a:defRPr sz="1600">
                <a:solidFill>
                  <a:schemeClr val="tx1">
                    <a:tint val="75000"/>
                  </a:schemeClr>
                </a:solidFill>
                <a:uFillTx/>
              </a:defRPr>
            </a:lvl3pPr>
            <a:lvl4pPr indent="0" marL="1371600">
              <a:buNone/>
              <a:defRPr sz="1400">
                <a:solidFill>
                  <a:schemeClr val="tx1">
                    <a:tint val="75000"/>
                  </a:schemeClr>
                </a:solidFill>
                <a:uFillTx/>
              </a:defRPr>
            </a:lvl4pPr>
            <a:lvl5pPr indent="0" marL="1828800">
              <a:buNone/>
              <a:defRPr sz="1400">
                <a:solidFill>
                  <a:schemeClr val="tx1">
                    <a:tint val="75000"/>
                  </a:schemeClr>
                </a:solidFill>
                <a:uFillTx/>
              </a:defRPr>
            </a:lvl5pPr>
            <a:lvl6pPr indent="0" marL="2286000">
              <a:buNone/>
              <a:defRPr sz="1400">
                <a:solidFill>
                  <a:schemeClr val="tx1">
                    <a:tint val="75000"/>
                  </a:schemeClr>
                </a:solidFill>
                <a:uFillTx/>
              </a:defRPr>
            </a:lvl6pPr>
            <a:lvl7pPr indent="0" marL="2743200">
              <a:buNone/>
              <a:defRPr sz="1400">
                <a:solidFill>
                  <a:schemeClr val="tx1">
                    <a:tint val="75000"/>
                  </a:schemeClr>
                </a:solidFill>
                <a:uFillTx/>
              </a:defRPr>
            </a:lvl7pPr>
            <a:lvl8pPr indent="0" marL="3200400">
              <a:buNone/>
              <a:defRPr sz="1400">
                <a:solidFill>
                  <a:schemeClr val="tx1">
                    <a:tint val="75000"/>
                  </a:schemeClr>
                </a:solidFill>
                <a:uFillTx/>
              </a:defRPr>
            </a:lvl8pPr>
            <a:lvl9pPr indent="0" marL="3657600">
              <a:buNone/>
              <a:defRPr sz="1400">
                <a:solidFill>
                  <a:schemeClr val="tx1">
                    <a:tint val="75000"/>
                  </a:schemeClr>
                </a:solidFill>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a:xfrm>
            <a:off x="6445251" y="6272785"/>
            <a:ext cx="1983232" cy="365125"/>
          </a:xfrm>
        </p:spPr>
        <p:txBody xmlns:c="http://schemas.openxmlformats.org/drawingml/2006/chart" xmlns:pic="http://schemas.openxmlformats.org/drawingml/2006/picture" xmlns:dgm="http://schemas.openxmlformats.org/drawingml/2006/diagram">
          <a:bodyPr/>
          <a:lstStyle>
            <a:lvl1pPr>
              <a:defRPr>
                <a:solidFill>
                  <a:schemeClr val="accent1">
                    <a:lumMod val="50000"/>
                  </a:schemeClr>
                </a:solidFill>
                <a:uFillTx/>
              </a:defRPr>
            </a:lvl1p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a:xfrm>
            <a:off x="1636099" y="6272784"/>
            <a:ext cx="4745736" cy="365125"/>
          </a:xfrm>
        </p:spPr>
        <p:txBody xmlns:c="http://schemas.openxmlformats.org/drawingml/2006/chart" xmlns:pic="http://schemas.openxmlformats.org/drawingml/2006/picture" xmlns:dgm="http://schemas.openxmlformats.org/drawingml/2006/diagram">
          <a:bodyPr/>
          <a:lstStyle>
            <a:lvl1pPr>
              <a:defRPr>
                <a:solidFill>
                  <a:schemeClr val="accent1">
                    <a:lumMod val="50000"/>
                  </a:schemeClr>
                </a:solidFill>
                <a:uFillTx/>
              </a:defRPr>
            </a:lvl1pPr>
          </a:lstStyle>
          <a:p>
            <a:endParaRPr lang="en-US">
              <a:uFillTx/>
            </a:endParaRPr>
          </a:p>
        </p:txBody>
      </p:sp>
      <p:grpSp>
        <p:nvGrpSpPr>
          <p:cNvPr xmlns:c="http://schemas.openxmlformats.org/drawingml/2006/chart" xmlns:pic="http://schemas.openxmlformats.org/drawingml/2006/picture" xmlns:dgm="http://schemas.openxmlformats.org/drawingml/2006/diagram" id="8" name="Group 7"/>
          <p:cNvGrpSpPr xmlns:c="http://schemas.openxmlformats.org/drawingml/2006/chart" xmlns:pic="http://schemas.openxmlformats.org/drawingml/2006/picture" xmlns:dgm="http://schemas.openxmlformats.org/drawingml/2006/diagram">
            <a:grpSpLocks noChangeAspect="1"/>
          </p:cNvGrpSpPr>
          <p:nvPr/>
        </p:nvGrpSpPr>
        <p:grpSpPr xmlns:c="http://schemas.openxmlformats.org/drawingml/2006/chart" xmlns:pic="http://schemas.openxmlformats.org/drawingml/2006/picture" xmlns:dgm="http://schemas.openxmlformats.org/drawingml/2006/diagram">
          <a:xfrm>
            <a:off x="633862" y="2430623"/>
            <a:ext cx="914400" cy="914400"/>
            <a:chOff x="9685338" y="4460675"/>
            <a:chExt cx="1080904" cy="1080902"/>
          </a:xfrm>
        </p:grpSpPr>
        <p:sp>
          <p:nvSpPr>
            <p:cNvPr xmlns:c="http://schemas.openxmlformats.org/drawingml/2006/chart" xmlns:pic="http://schemas.openxmlformats.org/drawingml/2006/picture" xmlns:dgm="http://schemas.openxmlformats.org/drawingml/2006/diagram" id="9" name="Oval 8"/>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9685338" y="4460675"/>
              <a:ext cx="1080904" cy="1080902"/>
            </a:xfrm>
            <a:prstGeom prst="ellipse">
              <a:avLst/>
            </a:prstGeom>
            <a:blipFill dpi="0" rotWithShape="1">
              <a:blip r:embed="rId2">
                <a:duotone>
                  <a:schemeClr val="accent1">
                    <a:shade val="45000"/>
                    <a:satMod val="135000"/>
                  </a:schemeClr>
                  <a:srgbClr val="FFFFFF"/>
                </a:duotone>
              </a:blip>
              <a:srcRect/>
              <a:tile algn="tl" flip="none" sx="85000" sy="85000" tx="0" ty="0"/>
            </a:blipFill>
            <a:ln algn="ctr" cap="flat" cmpd="sng" w="25400">
              <a:noFill/>
              <a:prstDash val="solid"/>
            </a:ln>
            <a:effectLst/>
          </p:spPr>
        </p:sp>
        <p:sp>
          <p:nvSpPr>
            <p:cNvPr xmlns:c="http://schemas.openxmlformats.org/drawingml/2006/chart" xmlns:pic="http://schemas.openxmlformats.org/drawingml/2006/picture" xmlns:dgm="http://schemas.openxmlformats.org/drawingml/2006/diagram" id="10" name="Oval 9"/>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9793429" y="4568765"/>
              <a:ext cx="864723" cy="864722"/>
            </a:xfrm>
            <a:prstGeom prst="ellipse">
              <a:avLst/>
            </a:prstGeom>
            <a:noFill/>
            <a:ln algn="ctr" cap="flat" cmpd="sng" w="25400">
              <a:solidFill>
                <a:srgbClr val="FFFFFF"/>
              </a:solidFill>
              <a:prstDash val="solid"/>
            </a:ln>
            <a:effectLst/>
          </p:spPr>
        </p:sp>
      </p:gr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a:xfrm>
            <a:off x="645450" y="2508607"/>
            <a:ext cx="891224" cy="720332"/>
          </a:xfrm>
        </p:spPr>
        <p:txBody xmlns:c="http://schemas.openxmlformats.org/drawingml/2006/chart" xmlns:pic="http://schemas.openxmlformats.org/drawingml/2006/picture" xmlns:dgm="http://schemas.openxmlformats.org/drawingml/2006/diagram">
          <a:bodyPr/>
          <a:lstStyle>
            <a:lvl1pPr>
              <a:defRPr sz="2800">
                <a:uFillTx/>
              </a:defRPr>
            </a:lvl1p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sz="half"/>
          </p:nvPr>
        </p:nvSpPr>
        <p:spPr xmlns:c="http://schemas.openxmlformats.org/drawingml/2006/chart" xmlns:pic="http://schemas.openxmlformats.org/drawingml/2006/picture" xmlns:dgm="http://schemas.openxmlformats.org/drawingml/2006/diagram">
          <a:xfrm>
            <a:off x="685800" y="2194560"/>
            <a:ext cx="3657600" cy="3977640"/>
          </a:xfrm>
        </p:spPr>
        <p:txBody xmlns:c="http://schemas.openxmlformats.org/drawingml/2006/chart" xmlns:pic="http://schemas.openxmlformats.org/drawingml/2006/picture" xmlns:dgm="http://schemas.openxmlformats.org/drawingml/2006/diagram">
          <a:bodyPr/>
          <a:lstStyle>
            <a:lvl1pPr>
              <a:defRPr sz="2000">
                <a:uFillTx/>
              </a:defRPr>
            </a:lvl1pPr>
            <a:lvl2pPr>
              <a:defRPr sz="1800">
                <a:uFillTx/>
              </a:defRPr>
            </a:lvl2pPr>
            <a:lvl3pPr>
              <a:defRPr sz="16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4792218" y="2194560"/>
            <a:ext cx="3657600" cy="3977640"/>
          </a:xfrm>
        </p:spPr>
        <p:txBody xmlns:c="http://schemas.openxmlformats.org/drawingml/2006/chart" xmlns:pic="http://schemas.openxmlformats.org/drawingml/2006/picture" xmlns:dgm="http://schemas.openxmlformats.org/drawingml/2006/diagram">
          <a:bodyPr/>
          <a:lstStyle>
            <a:lvl1pPr>
              <a:defRPr sz="2000">
                <a:uFillTx/>
              </a:defRPr>
            </a:lvl1pPr>
            <a:lvl2pPr>
              <a:defRPr sz="1800">
                <a:uFillTx/>
              </a:defRPr>
            </a:lvl2pPr>
            <a:lvl3pPr>
              <a:defRPr sz="16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5" name="Date Placeholder 4"/>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6" name="Footer Placeholder 5"/>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7" name="Slide Number Placeholder 6"/>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10" name="Title 9"/>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685800" y="2048256"/>
            <a:ext cx="3657600" cy="640080"/>
          </a:xfrm>
        </p:spPr>
        <p:txBody xmlns:c="http://schemas.openxmlformats.org/drawingml/2006/chart" xmlns:pic="http://schemas.openxmlformats.org/drawingml/2006/picture" xmlns:dgm="http://schemas.openxmlformats.org/drawingml/2006/diagram">
          <a:bodyPr anchor="ctr">
            <a:normAutofit/>
          </a:bodyPr>
          <a:lstStyle>
            <a:lvl1pPr indent="0" marL="0">
              <a:buNone/>
              <a:defRPr b="1" sz="2000">
                <a:solidFill>
                  <a:schemeClr val="accent1">
                    <a:lumMod val="75000"/>
                  </a:schemeClr>
                </a:solidFill>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4" name="Content Placeholder 3"/>
          <p:cNvSpPr xmlns:c="http://schemas.openxmlformats.org/drawingml/2006/chart" xmlns:pic="http://schemas.openxmlformats.org/drawingml/2006/picture" xmlns:dgm="http://schemas.openxmlformats.org/drawingml/2006/diagram">
            <a:spLocks noGrp="1"/>
          </p:cNvSpPr>
          <p:nvPr>
            <p:ph idx="2" sz="half"/>
          </p:nvPr>
        </p:nvSpPr>
        <p:spPr xmlns:c="http://schemas.openxmlformats.org/drawingml/2006/chart" xmlns:pic="http://schemas.openxmlformats.org/drawingml/2006/picture" xmlns:dgm="http://schemas.openxmlformats.org/drawingml/2006/diagram">
          <a:xfrm>
            <a:off x="685800" y="2743200"/>
            <a:ext cx="3657600" cy="3291840"/>
          </a:xfrm>
        </p:spPr>
        <p:txBody xmlns:c="http://schemas.openxmlformats.org/drawingml/2006/chart" xmlns:pic="http://schemas.openxmlformats.org/drawingml/2006/picture" xmlns:dgm="http://schemas.openxmlformats.org/drawingml/2006/diagram">
          <a:bodyPr/>
          <a:lstStyle>
            <a:lvl1pPr>
              <a:defRPr sz="2000">
                <a:uFillTx/>
              </a:defRPr>
            </a:lvl1pPr>
            <a:lvl2pPr>
              <a:defRPr sz="1800">
                <a:uFillTx/>
              </a:defRPr>
            </a:lvl2pPr>
            <a:lvl3pPr>
              <a:defRPr sz="16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5" name="Text Placeholder 4"/>
          <p:cNvSpPr xmlns:c="http://schemas.openxmlformats.org/drawingml/2006/chart" xmlns:pic="http://schemas.openxmlformats.org/drawingml/2006/picture" xmlns:dgm="http://schemas.openxmlformats.org/drawingml/2006/diagram">
            <a:spLocks noGrp="1"/>
          </p:cNvSpPr>
          <p:nvPr>
            <p:ph idx="3" sz="quarter" type="body"/>
          </p:nvPr>
        </p:nvSpPr>
        <p:spPr xmlns:c="http://schemas.openxmlformats.org/drawingml/2006/chart" xmlns:pic="http://schemas.openxmlformats.org/drawingml/2006/picture" xmlns:dgm="http://schemas.openxmlformats.org/drawingml/2006/diagram">
          <a:xfrm>
            <a:off x="4820793" y="2048256"/>
            <a:ext cx="3657600" cy="640080"/>
          </a:xfrm>
        </p:spPr>
        <p:txBody xmlns:c="http://schemas.openxmlformats.org/drawingml/2006/chart" xmlns:pic="http://schemas.openxmlformats.org/drawingml/2006/picture" xmlns:dgm="http://schemas.openxmlformats.org/drawingml/2006/diagram">
          <a:bodyPr anchor="ctr">
            <a:normAutofit/>
          </a:bodyPr>
          <a:lstStyle>
            <a:lvl1pPr indent="0" marL="0">
              <a:buNone/>
              <a:defRPr b="1" sz="2000">
                <a:solidFill>
                  <a:schemeClr val="accent1">
                    <a:lumMod val="75000"/>
                  </a:schemeClr>
                </a:solidFill>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pic="http://schemas.openxmlformats.org/drawingml/2006/picture" xmlns:dgm="http://schemas.openxmlformats.org/drawingml/2006/diagram" id="6" name="Content Placeholder 5"/>
          <p:cNvSpPr xmlns:c="http://schemas.openxmlformats.org/drawingml/2006/chart" xmlns:pic="http://schemas.openxmlformats.org/drawingml/2006/picture" xmlns:dgm="http://schemas.openxmlformats.org/drawingml/2006/diagram">
            <a:spLocks noGrp="1"/>
          </p:cNvSpPr>
          <p:nvPr>
            <p:ph idx="4" sz="quarter"/>
          </p:nvPr>
        </p:nvSpPr>
        <p:spPr xmlns:c="http://schemas.openxmlformats.org/drawingml/2006/chart" xmlns:pic="http://schemas.openxmlformats.org/drawingml/2006/picture" xmlns:dgm="http://schemas.openxmlformats.org/drawingml/2006/diagram">
          <a:xfrm>
            <a:off x="4820793" y="2743200"/>
            <a:ext cx="3657600" cy="3291840"/>
          </a:xfrm>
        </p:spPr>
        <p:txBody xmlns:c="http://schemas.openxmlformats.org/drawingml/2006/chart" xmlns:pic="http://schemas.openxmlformats.org/drawingml/2006/picture" xmlns:dgm="http://schemas.openxmlformats.org/drawingml/2006/diagram">
          <a:bodyPr/>
          <a:lstStyle>
            <a:lvl1pPr>
              <a:defRPr sz="2000">
                <a:uFillTx/>
              </a:defRPr>
            </a:lvl1pPr>
            <a:lvl2pPr>
              <a:defRPr sz="1800">
                <a:uFillTx/>
              </a:defRPr>
            </a:lvl2pPr>
            <a:lvl3pPr>
              <a:defRPr sz="16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7" name="Date Placeholder 6"/>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8" name="Footer Placeholder 7"/>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9" name="Slide Number Placeholder 8"/>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6" name="Title 5"/>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Date Placeholder 2"/>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lvl1pPr>
              <a:defRPr>
                <a:solidFill>
                  <a:schemeClr val="accent1">
                    <a:lumMod val="50000"/>
                  </a:schemeClr>
                </a:solidFill>
                <a:uFillTx/>
              </a:defRPr>
            </a:lvl1p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4" name="Footer Placeholder 3"/>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lvl1pPr>
              <a:defRPr>
                <a:solidFill>
                  <a:schemeClr val="accent1">
                    <a:lumMod val="50000"/>
                  </a:schemeClr>
                </a:solidFill>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5" name="Slide Number Placeholder 4"/>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Date Placeholder 1"/>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3" name="Footer Placeholder 2"/>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showMasterSp="0" type="objTx">
  <p:cSld name="Content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8" name="Rectangle 7"/>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6227806" y="1"/>
            <a:ext cx="2916194" cy="6857999"/>
          </a:xfrm>
          <a:prstGeom prst="rect">
            <a:avLst/>
          </a:prstGeom>
          <a:blipFill dpi="0" rotWithShape="1">
            <a:blip r:embed="rId1">
              <a:alphaModFix amt="60000"/>
              <a:lum bright="70000" contrast="-70000"/>
            </a:blip>
            <a:srcRect/>
            <a:tile algn="ctr" flip="xy" sx="92000" sy="89000" tx="0" ty="-70485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6412230" y="685800"/>
            <a:ext cx="2400300" cy="1737360"/>
          </a:xfrm>
        </p:spPr>
        <p:txBody xmlns:c="http://schemas.openxmlformats.org/drawingml/2006/chart" xmlns:pic="http://schemas.openxmlformats.org/drawingml/2006/picture" xmlns:dgm="http://schemas.openxmlformats.org/drawingml/2006/diagram">
          <a:bodyPr anchor="b">
            <a:normAutofit/>
          </a:bodyPr>
          <a:lstStyle>
            <a:lvl1pPr>
              <a:defRPr b="0" sz="280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628650" y="685800"/>
            <a:ext cx="5033772" cy="5020056"/>
          </a:xfrm>
        </p:spPr>
        <p:txBody xmlns:c="http://schemas.openxmlformats.org/drawingml/2006/chart" xmlns:pic="http://schemas.openxmlformats.org/drawingml/2006/picture" xmlns:dgm="http://schemas.openxmlformats.org/drawingml/2006/diagram">
          <a:bodyPr/>
          <a:lstStyle>
            <a:lvl1pPr>
              <a:defRPr sz="2000">
                <a:uFillTx/>
              </a:defRPr>
            </a:lvl1pPr>
            <a:lvl2pPr>
              <a:defRPr sz="1800">
                <a:uFillTx/>
              </a:defRPr>
            </a:lvl2pPr>
            <a:lvl3pPr>
              <a:defRPr sz="16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6412230" y="2423160"/>
            <a:ext cx="2400300" cy="3291840"/>
          </a:xfrm>
        </p:spPr>
        <p:txBody xmlns:c="http://schemas.openxmlformats.org/drawingml/2006/chart" xmlns:pic="http://schemas.openxmlformats.org/drawingml/2006/picture" xmlns:dgm="http://schemas.openxmlformats.org/drawingml/2006/diagram">
          <a:bodyPr>
            <a:normAutofit/>
          </a:bodyPr>
          <a:lstStyle>
            <a:lvl1pPr indent="0" marL="0">
              <a:lnSpc>
                <a:spcPct val="100000"/>
              </a:lnSpc>
              <a:spcBef>
                <a:spcPts val="1000"/>
              </a:spcBef>
              <a:buNone/>
              <a:defRPr sz="1350">
                <a:solidFill>
                  <a:schemeClr val="accent1">
                    <a:lumMod val="50000"/>
                  </a:schemeClr>
                </a:solidFill>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grpSp>
        <p:nvGrpSpPr>
          <p:cNvPr xmlns:c="http://schemas.openxmlformats.org/drawingml/2006/chart" xmlns:pic="http://schemas.openxmlformats.org/drawingml/2006/picture" xmlns:dgm="http://schemas.openxmlformats.org/drawingml/2006/diagram" id="12" name="Group 11"/>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8522664" y="6255258"/>
            <a:ext cx="393192" cy="393192"/>
            <a:chOff x="8532189" y="5068824"/>
            <a:chExt cx="393192" cy="393192"/>
          </a:xfrm>
        </p:grpSpPr>
        <p:sp>
          <p:nvSpPr>
            <p:cNvPr xmlns:c="http://schemas.openxmlformats.org/drawingml/2006/chart" xmlns:pic="http://schemas.openxmlformats.org/drawingml/2006/picture" xmlns:dgm="http://schemas.openxmlformats.org/drawingml/2006/diagram" id="13" name="Oval 12"/>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32189" y="5068824"/>
              <a:ext cx="393192" cy="393192"/>
            </a:xfrm>
            <a:prstGeom prst="ellipse">
              <a:avLst/>
            </a:prstGeom>
            <a:blipFill dpi="0" rotWithShape="1">
              <a:blip r:embed="rId2">
                <a:duotone>
                  <a:schemeClr val="accent1">
                    <a:shade val="45000"/>
                    <a:satMod val="135000"/>
                  </a:schemeClr>
                  <a:srgbClr val="FFFFFF"/>
                </a:duotone>
              </a:blip>
              <a:srcRect/>
              <a:tile algn="tl" flip="none" sx="85000" sy="85000" tx="50800" ty="0"/>
            </a:blipFill>
            <a:ln algn="ctr" cap="flat" cmpd="sng" w="25400">
              <a:noFill/>
              <a:prstDash val="solid"/>
            </a:ln>
            <a:effectLst/>
          </p:spPr>
        </p:sp>
        <p:sp>
          <p:nvSpPr>
            <p:cNvPr xmlns:c="http://schemas.openxmlformats.org/drawingml/2006/chart" xmlns:pic="http://schemas.openxmlformats.org/drawingml/2006/picture" xmlns:dgm="http://schemas.openxmlformats.org/drawingml/2006/diagram" id="14" name="Oval 13"/>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68766" y="5105400"/>
              <a:ext cx="320039" cy="320040"/>
            </a:xfrm>
            <a:prstGeom prst="ellipse">
              <a:avLst/>
            </a:prstGeom>
            <a:noFill/>
            <a:ln algn="ctr" cap="flat" cmpd="sng" w="12700">
              <a:solidFill>
                <a:srgbClr val="FFFFFF"/>
              </a:solidFill>
              <a:prstDash val="solid"/>
            </a:ln>
            <a:effectLst/>
          </p:spPr>
        </p:sp>
      </p:grpSp>
      <p:sp>
        <p:nvSpPr>
          <p:cNvPr xmlns:c="http://schemas.openxmlformats.org/drawingml/2006/chart" xmlns:pic="http://schemas.openxmlformats.org/drawingml/2006/picture" xmlns:dgm="http://schemas.openxmlformats.org/drawingml/2006/diagram" id="9" name="Date Placeholder 8"/>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10" name="Footer Placeholder 9"/>
          <p:cNvSpPr xmlns:c="http://schemas.openxmlformats.org/drawingml/2006/chart" xmlns:pic="http://schemas.openxmlformats.org/drawingml/2006/picture" xmlns:dgm="http://schemas.openxmlformats.org/drawingml/2006/diagram">
            <a:spLocks noGrp="1"/>
          </p:cNvSpPr>
          <p:nvPr>
            <p:ph idx="11" sz="quarter" type="ftr"/>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lang="en-US">
              <a:uFillTx/>
            </a:endParaRPr>
          </a:p>
        </p:txBody>
      </p:sp>
      <p:sp>
        <p:nvSpPr>
          <p:cNvPr xmlns:c="http://schemas.openxmlformats.org/drawingml/2006/chart" xmlns:pic="http://schemas.openxmlformats.org/drawingml/2006/picture" xmlns:dgm="http://schemas.openxmlformats.org/drawingml/2006/diagram" id="11" name="Slide Number Placeholder 10"/>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showMasterSp="0" type="picTx">
  <p:cSld name="Picture with Caption">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11" name="Rectangle 10"/>
          <p:cNvSpPr xmlns:c="http://schemas.openxmlformats.org/drawingml/2006/chart" xmlns:pic="http://schemas.openxmlformats.org/drawingml/2006/picture" xmlns:dgm="http://schemas.openxmlformats.org/drawingml/2006/diagram"/>
          <p:nvPr/>
        </p:nvSpPr>
        <p:spPr xmlns:c="http://schemas.openxmlformats.org/drawingml/2006/chart" xmlns:pic="http://schemas.openxmlformats.org/drawingml/2006/picture" xmlns:dgm="http://schemas.openxmlformats.org/drawingml/2006/diagram">
          <a:xfrm>
            <a:off x="6227806" y="1"/>
            <a:ext cx="2916194" cy="6857999"/>
          </a:xfrm>
          <a:prstGeom prst="rect">
            <a:avLst/>
          </a:prstGeom>
          <a:blipFill dpi="0" rotWithShape="1">
            <a:blip r:embed="rId1">
              <a:alphaModFix amt="60000"/>
              <a:lum bright="70000" contrast="-70000"/>
            </a:blip>
            <a:srcRect/>
            <a:tile algn="ctr" flip="xy" sx="92000" sy="89000" tx="0" ty="-704850"/>
          </a:blipFill>
          <a:ln>
            <a:noFill/>
          </a:ln>
        </p:spPr>
        <p:style xmlns:c="http://schemas.openxmlformats.org/drawingml/2006/chart" xmlns:pic="http://schemas.openxmlformats.org/drawingml/2006/picture" xmlns:dgm="http://schemas.openxmlformats.org/drawingml/2006/diagram">
          <a:lnRef idx="2">
            <a:schemeClr val="accent1">
              <a:shade val="50000"/>
            </a:schemeClr>
          </a:lnRef>
          <a:fillRef idx="1">
            <a:schemeClr val="accent1"/>
          </a:fillRef>
          <a:effectRef idx="0">
            <a:schemeClr val="accent1"/>
          </a:effectRef>
          <a:fontRef idx="minor">
            <a:schemeClr val="lt1"/>
          </a:fontRef>
        </p:style>
      </p:sp>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6412230" y="685800"/>
            <a:ext cx="2400300" cy="1737360"/>
          </a:xfrm>
        </p:spPr>
        <p:txBody xmlns:c="http://schemas.openxmlformats.org/drawingml/2006/chart" xmlns:pic="http://schemas.openxmlformats.org/drawingml/2006/picture" xmlns:dgm="http://schemas.openxmlformats.org/drawingml/2006/diagram">
          <a:bodyPr anchor="b">
            <a:normAutofit/>
          </a:bodyPr>
          <a:lstStyle>
            <a:lvl1pPr>
              <a:defRPr b="0" sz="2800">
                <a:uFillTx/>
              </a:defRPr>
            </a:lvl1p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Picture Placeholder 2"/>
          <p:cNvSpPr xmlns:c="http://schemas.openxmlformats.org/drawingml/2006/chart" xmlns:pic="http://schemas.openxmlformats.org/drawingml/2006/picture" xmlns:dgm="http://schemas.openxmlformats.org/drawingml/2006/diagram">
            <a:spLocks noChangeAspect="1" noGrp="1"/>
          </p:cNvSpPr>
          <p:nvPr>
            <p:ph idx="1" type="pic"/>
          </p:nvPr>
        </p:nvSpPr>
        <p:spPr xmlns:c="http://schemas.openxmlformats.org/drawingml/2006/chart" xmlns:pic="http://schemas.openxmlformats.org/drawingml/2006/picture" xmlns:dgm="http://schemas.openxmlformats.org/drawingml/2006/diagram">
          <a:xfrm>
            <a:off x="0" y="0"/>
            <a:ext cx="6227805" cy="6858000"/>
          </a:xfrm>
          <a:solidFill>
            <a:schemeClr val="tx2">
              <a:lumMod val="20000"/>
              <a:lumOff val="80000"/>
            </a:schemeClr>
          </a:solidFill>
        </p:spPr>
        <p:txBody xmlns:c="http://schemas.openxmlformats.org/drawingml/2006/chart" xmlns:pic="http://schemas.openxmlformats.org/drawingml/2006/picture" xmlns:dgm="http://schemas.openxmlformats.org/drawingml/2006/diagram">
          <a:bodyPr anchor="t"/>
          <a:lstStyle>
            <a:lvl1pPr indent="0" marL="0">
              <a:buNone/>
              <a:defRPr sz="3200">
                <a:uFillTx/>
              </a:defRPr>
            </a:lvl1pPr>
            <a:lvl2pPr indent="0" marL="457200">
              <a:buNone/>
              <a:defRPr sz="2800">
                <a:uFillTx/>
              </a:defRPr>
            </a:lvl2pPr>
            <a:lvl3pPr indent="0" marL="914400">
              <a:buNone/>
              <a:defRPr sz="2400">
                <a:uFillTx/>
              </a:defRPr>
            </a:lvl3pPr>
            <a:lvl4pPr indent="0" marL="1371600">
              <a:buNone/>
              <a:defRPr sz="2000">
                <a:uFillTx/>
              </a:defRPr>
            </a:lvl4pPr>
            <a:lvl5pPr indent="0" marL="1828800">
              <a:buNone/>
              <a:defRPr sz="2000">
                <a:uFillTx/>
              </a:defRPr>
            </a:lvl5pPr>
            <a:lvl6pPr indent="0" marL="2286000">
              <a:buNone/>
              <a:defRPr sz="2000">
                <a:uFillTx/>
              </a:defRPr>
            </a:lvl6pPr>
            <a:lvl7pPr indent="0" marL="2743200">
              <a:buNone/>
              <a:defRPr sz="2000">
                <a:uFillTx/>
              </a:defRPr>
            </a:lvl7pPr>
            <a:lvl8pPr indent="0" marL="3200400">
              <a:buNone/>
              <a:defRPr sz="2000">
                <a:uFillTx/>
              </a:defRPr>
            </a:lvl8pPr>
            <a:lvl9pPr indent="0" marL="3657600">
              <a:buNone/>
              <a:defRPr sz="2000">
                <a:uFillTx/>
              </a:defRPr>
            </a:lvl9pPr>
          </a:lstStyle>
          <a:p>
            <a:r>
              <a:rPr lang="en-US" smtClean="0">
                <a:uFillTx/>
              </a:rPr>
              <a:t>Click icon to add picture</a:t>
            </a:r>
            <a:endParaRPr dirty="0" lang="en-US">
              <a:uFillTx/>
            </a:endParaRPr>
          </a:p>
        </p:txBody>
      </p:sp>
      <p:sp>
        <p:nvSpPr>
          <p:cNvPr xmlns:c="http://schemas.openxmlformats.org/drawingml/2006/chart" xmlns:pic="http://schemas.openxmlformats.org/drawingml/2006/picture" xmlns:dgm="http://schemas.openxmlformats.org/drawingml/2006/diagram" id="4" name="Text Placeholder 3"/>
          <p:cNvSpPr xmlns:c="http://schemas.openxmlformats.org/drawingml/2006/chart" xmlns:pic="http://schemas.openxmlformats.org/drawingml/2006/picture" xmlns:dgm="http://schemas.openxmlformats.org/drawingml/2006/diagram">
            <a:spLocks noGrp="1"/>
          </p:cNvSpPr>
          <p:nvPr>
            <p:ph idx="2" sz="half" type="body"/>
          </p:nvPr>
        </p:nvSpPr>
        <p:spPr xmlns:c="http://schemas.openxmlformats.org/drawingml/2006/chart" xmlns:pic="http://schemas.openxmlformats.org/drawingml/2006/picture" xmlns:dgm="http://schemas.openxmlformats.org/drawingml/2006/diagram">
          <a:xfrm>
            <a:off x="6412230" y="2423160"/>
            <a:ext cx="2400300" cy="3291840"/>
          </a:xfrm>
        </p:spPr>
        <p:txBody xmlns:c="http://schemas.openxmlformats.org/drawingml/2006/chart" xmlns:pic="http://schemas.openxmlformats.org/drawingml/2006/picture" xmlns:dgm="http://schemas.openxmlformats.org/drawingml/2006/diagram">
          <a:bodyPr>
            <a:normAutofit/>
          </a:bodyPr>
          <a:lstStyle>
            <a:lvl1pPr indent="0" marL="0">
              <a:lnSpc>
                <a:spcPct val="100000"/>
              </a:lnSpc>
              <a:spcBef>
                <a:spcPts val="1000"/>
              </a:spcBef>
              <a:buNone/>
              <a:defRPr sz="1350">
                <a:solidFill>
                  <a:schemeClr val="accent1">
                    <a:lumMod val="50000"/>
                  </a:schemeClr>
                </a:solidFill>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grpSp>
        <p:nvGrpSpPr>
          <p:cNvPr xmlns:c="http://schemas.openxmlformats.org/drawingml/2006/chart" xmlns:pic="http://schemas.openxmlformats.org/drawingml/2006/picture" xmlns:dgm="http://schemas.openxmlformats.org/drawingml/2006/diagram" id="12" name="Group 11"/>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8522664" y="6255258"/>
            <a:ext cx="393192" cy="393192"/>
            <a:chOff x="8532189" y="5068824"/>
            <a:chExt cx="393192" cy="393192"/>
          </a:xfrm>
        </p:grpSpPr>
        <p:sp>
          <p:nvSpPr>
            <p:cNvPr xmlns:c="http://schemas.openxmlformats.org/drawingml/2006/chart" xmlns:pic="http://schemas.openxmlformats.org/drawingml/2006/picture" xmlns:dgm="http://schemas.openxmlformats.org/drawingml/2006/diagram" id="13" name="Oval 12"/>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32189" y="5068824"/>
              <a:ext cx="393192" cy="393192"/>
            </a:xfrm>
            <a:prstGeom prst="ellipse">
              <a:avLst/>
            </a:prstGeom>
            <a:blipFill dpi="0" rotWithShape="1">
              <a:blip r:embed="rId2">
                <a:duotone>
                  <a:schemeClr val="accent1">
                    <a:shade val="45000"/>
                    <a:satMod val="135000"/>
                  </a:schemeClr>
                  <a:srgbClr val="FFFFFF"/>
                </a:duotone>
              </a:blip>
              <a:srcRect/>
              <a:tile algn="tl" flip="none" sx="85000" sy="85000" tx="50800" ty="0"/>
            </a:blipFill>
            <a:ln algn="ctr" cap="flat" cmpd="sng" w="25400">
              <a:noFill/>
              <a:prstDash val="solid"/>
            </a:ln>
            <a:effectLst/>
          </p:spPr>
        </p:sp>
        <p:sp>
          <p:nvSpPr>
            <p:cNvPr xmlns:c="http://schemas.openxmlformats.org/drawingml/2006/chart" xmlns:pic="http://schemas.openxmlformats.org/drawingml/2006/picture" xmlns:dgm="http://schemas.openxmlformats.org/drawingml/2006/diagram" id="14" name="Oval 13"/>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68766" y="5105400"/>
              <a:ext cx="320039" cy="320040"/>
            </a:xfrm>
            <a:prstGeom prst="ellipse">
              <a:avLst/>
            </a:prstGeom>
            <a:noFill/>
            <a:ln algn="ctr" cap="flat" cmpd="sng" w="12700">
              <a:solidFill>
                <a:srgbClr val="FFFFFF"/>
              </a:solidFill>
              <a:prstDash val="solid"/>
            </a:ln>
            <a:effectLst/>
          </p:spPr>
        </p:sp>
      </p:grpSp>
      <p:sp>
        <p:nvSpPr>
          <p:cNvPr xmlns:c="http://schemas.openxmlformats.org/drawingml/2006/chart" xmlns:pic="http://schemas.openxmlformats.org/drawingml/2006/picture" xmlns:dgm="http://schemas.openxmlformats.org/drawingml/2006/diagram" id="8" name="Date Placeholder 7"/>
          <p:cNvSpPr xmlns:c="http://schemas.openxmlformats.org/drawingml/2006/chart" xmlns:pic="http://schemas.openxmlformats.org/drawingml/2006/picture" xmlns:dgm="http://schemas.openxmlformats.org/drawingml/2006/diagram">
            <a:spLocks noGrp="1"/>
          </p:cNvSpPr>
          <p:nvPr>
            <p:ph idx="10" sz="half" type="dt"/>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10" name="Slide Number Placeholder 9"/>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hf dt="0" ftr="0" hdr="0"/>
</p:sldLayout>
</file>

<file path=ppt/slideMasters/_rels/slideMaster1.xml.rels><?xml version="1.0" standalone="yes" ?><Relationships xmlns="http://schemas.openxmlformats.org/package/2006/relationships"><Relationship Id="rId1" Target="../media/image2.png" Type="http://schemas.openxmlformats.org/officeDocument/2006/relationships/image"></Relationship><Relationship Id="rId2" Target="../slideLayouts/slideLayout1.xml" Type="http://schemas.openxmlformats.org/officeDocument/2006/relationships/slideLayout"></Relationship><Relationship Id="rId3" Target="../slideLayouts/slideLayout2.xml" Type="http://schemas.openxmlformats.org/officeDocument/2006/relationships/slideLayout"></Relationship><Relationship Id="rId4" Target="../slideLayouts/slideLayout3.xml" Type="http://schemas.openxmlformats.org/officeDocument/2006/relationships/slideLayout"></Relationship><Relationship Id="rId5" Target="../slideLayouts/slideLayout4.xml" Type="http://schemas.openxmlformats.org/officeDocument/2006/relationships/slideLayout"></Relationship><Relationship Id="rId6" Target="../slideLayouts/slideLayout5.xml" Type="http://schemas.openxmlformats.org/officeDocument/2006/relationships/slideLayout"></Relationship><Relationship Id="rId7" Target="../slideLayouts/slideLayout6.xml" Type="http://schemas.openxmlformats.org/officeDocument/2006/relationships/slideLayout"></Relationship><Relationship Id="rId8" Target="../slideLayouts/slideLayout7.xml" Type="http://schemas.openxmlformats.org/officeDocument/2006/relationships/slideLayout"></Relationship><Relationship Id="rId9" Target="../slideLayouts/slideLayout8.xml" Type="http://schemas.openxmlformats.org/officeDocument/2006/relationships/slideLayout"></Relationship><Relationship Id="rId10" Target="../slideLayouts/slideLayout9.xml" Type="http://schemas.openxmlformats.org/officeDocument/2006/relationships/slideLayout"></Relationship><Relationship Id="rId11" Target="../slideLayouts/slideLayout10.xml" Type="http://schemas.openxmlformats.org/officeDocument/2006/relationships/slideLayout"></Relationship><Relationship Id="rId12" Target="../slideLayouts/slideLayout11.xml" Type="http://schemas.openxmlformats.org/officeDocument/2006/relationships/slideLayout"></Relationship><Relationship Id="rId13"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pic="http://schemas.openxmlformats.org/drawingml/2006/picture" xmlns:dgm="http://schemas.openxmlformats.org/drawingml/2006/diagram" idx="1001">
        <a:schemeClr val="bg1"/>
      </p:bgRef>
    </p:bg>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grpSp>
        <p:nvGrpSpPr>
          <p:cNvPr xmlns:c="http://schemas.openxmlformats.org/drawingml/2006/chart" xmlns:pic="http://schemas.openxmlformats.org/drawingml/2006/picture" xmlns:dgm="http://schemas.openxmlformats.org/drawingml/2006/diagram" id="12" name="Group 11"/>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8522664" y="6255258"/>
            <a:ext cx="393192" cy="393192"/>
            <a:chOff x="8532189" y="5068824"/>
            <a:chExt cx="393192" cy="393192"/>
          </a:xfrm>
        </p:grpSpPr>
        <p:sp>
          <p:nvSpPr>
            <p:cNvPr xmlns:c="http://schemas.openxmlformats.org/drawingml/2006/chart" xmlns:pic="http://schemas.openxmlformats.org/drawingml/2006/picture" xmlns:dgm="http://schemas.openxmlformats.org/drawingml/2006/diagram" id="8" name="Oval 7"/>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32189" y="5068824"/>
              <a:ext cx="393192" cy="393192"/>
            </a:xfrm>
            <a:prstGeom prst="ellipse">
              <a:avLst/>
            </a:prstGeom>
            <a:blipFill dpi="0" rotWithShape="1">
              <a:blip r:embed="rId1">
                <a:duotone>
                  <a:schemeClr val="accent1">
                    <a:shade val="45000"/>
                    <a:satMod val="135000"/>
                  </a:schemeClr>
                  <a:srgbClr val="FFFFFF"/>
                </a:duotone>
              </a:blip>
              <a:srcRect/>
              <a:tile algn="tl" flip="none" sx="85000" sy="85000" tx="50800" ty="0"/>
            </a:blipFill>
            <a:ln algn="ctr" cap="flat" cmpd="sng" w="25400">
              <a:noFill/>
              <a:prstDash val="solid"/>
            </a:ln>
            <a:effectLst/>
          </p:spPr>
        </p:sp>
        <p:sp>
          <p:nvSpPr>
            <p:cNvPr xmlns:c="http://schemas.openxmlformats.org/drawingml/2006/chart" xmlns:pic="http://schemas.openxmlformats.org/drawingml/2006/picture" xmlns:dgm="http://schemas.openxmlformats.org/drawingml/2006/diagram" id="9" name="Oval 8"/>
            <p:cNvSpPr xmlns:c="http://schemas.openxmlformats.org/drawingml/2006/chart" xmlns:pic="http://schemas.openxmlformats.org/drawingml/2006/picture" xmlns:dgm="http://schemas.openxmlformats.org/drawingml/2006/diagram">
              <a:spLocks noChangeAspect="1"/>
            </p:cNvSpPr>
            <p:nvPr/>
          </p:nvSpPr>
          <p:spPr xmlns:c="http://schemas.openxmlformats.org/drawingml/2006/chart" xmlns:pic="http://schemas.openxmlformats.org/drawingml/2006/picture" xmlns:dgm="http://schemas.openxmlformats.org/drawingml/2006/diagram">
            <a:xfrm>
              <a:off x="8568766" y="5105400"/>
              <a:ext cx="320039" cy="320040"/>
            </a:xfrm>
            <a:prstGeom prst="ellipse">
              <a:avLst/>
            </a:prstGeom>
            <a:noFill/>
            <a:ln algn="ctr" cap="flat" cmpd="sng" w="12700">
              <a:solidFill>
                <a:srgbClr val="FFFFFF"/>
              </a:solidFill>
              <a:prstDash val="solid"/>
            </a:ln>
            <a:effectLst/>
          </p:spPr>
        </p:sp>
      </p:grpSp>
      <p:sp>
        <p:nvSpPr>
          <p:cNvPr xmlns:c="http://schemas.openxmlformats.org/drawingml/2006/chart" xmlns:pic="http://schemas.openxmlformats.org/drawingml/2006/picture" xmlns:dgm="http://schemas.openxmlformats.org/drawingml/2006/diagram" id="2" name="Title Placeholder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685800" y="484632"/>
            <a:ext cx="7772400" cy="1609344"/>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normAutofit/>
          </a:bodyPr>
          <a:lstStyle/>
          <a:p>
            <a:r>
              <a:rPr lang="en-US" smtClean="0">
                <a:uFillTx/>
              </a:rPr>
              <a:t>Click to edit Master title style</a:t>
            </a:r>
            <a:endParaRPr dirty="0" lang="en-US">
              <a:uFillTx/>
            </a:endParaRPr>
          </a:p>
        </p:txBody>
      </p:sp>
      <p:sp>
        <p:nvSpPr>
          <p:cNvPr xmlns:c="http://schemas.openxmlformats.org/drawingml/2006/chart" xmlns:pic="http://schemas.openxmlformats.org/drawingml/2006/picture" xmlns:dgm="http://schemas.openxmlformats.org/drawingml/2006/diagram" id="3" name="Text Placeholder 2"/>
          <p:cNvSpPr xmlns:c="http://schemas.openxmlformats.org/drawingml/2006/chart" xmlns:pic="http://schemas.openxmlformats.org/drawingml/2006/picture" xmlns:dgm="http://schemas.openxmlformats.org/drawingml/2006/diagram">
            <a:spLocks noGrp="1"/>
          </p:cNvSpPr>
          <p:nvPr>
            <p:ph idx="1" type="body"/>
          </p:nvPr>
        </p:nvSpPr>
        <p:spPr xmlns:c="http://schemas.openxmlformats.org/drawingml/2006/chart" xmlns:pic="http://schemas.openxmlformats.org/drawingml/2006/picture" xmlns:dgm="http://schemas.openxmlformats.org/drawingml/2006/diagram">
          <a:xfrm>
            <a:off x="685800" y="2121408"/>
            <a:ext cx="7772400" cy="4050792"/>
          </a:xfrm>
          <a:prstGeom prst="rect">
            <a:avLst/>
          </a:prstGeom>
        </p:spPr>
        <p:txBody xmlns:c="http://schemas.openxmlformats.org/drawingml/2006/chart" xmlns:pic="http://schemas.openxmlformats.org/drawingml/2006/picture" xmlns:dgm="http://schemas.openxmlformats.org/drawingml/2006/diagram">
          <a:bodyPr bIns="45720" lIns="91440" rIns="91440" rtlCol="0" tIns="45720" vert="horz">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dirty="0" lang="en-US">
              <a:uFillTx/>
            </a:endParaRPr>
          </a:p>
        </p:txBody>
      </p:sp>
      <p:sp>
        <p:nvSpPr>
          <p:cNvPr xmlns:c="http://schemas.openxmlformats.org/drawingml/2006/chart" xmlns:pic="http://schemas.openxmlformats.org/drawingml/2006/picture" xmlns:dgm="http://schemas.openxmlformats.org/drawingml/2006/diagram" id="4" name="Date Placeholder 3"/>
          <p:cNvSpPr xmlns:c="http://schemas.openxmlformats.org/drawingml/2006/chart" xmlns:pic="http://schemas.openxmlformats.org/drawingml/2006/picture" xmlns:dgm="http://schemas.openxmlformats.org/drawingml/2006/diagram">
            <a:spLocks noGrp="1"/>
          </p:cNvSpPr>
          <p:nvPr>
            <p:ph idx="2" sz="half" type="dt"/>
          </p:nvPr>
        </p:nvSpPr>
        <p:spPr xmlns:c="http://schemas.openxmlformats.org/drawingml/2006/chart" xmlns:pic="http://schemas.openxmlformats.org/drawingml/2006/picture" xmlns:dgm="http://schemas.openxmlformats.org/drawingml/2006/diagram">
          <a:xfrm>
            <a:off x="5992368" y="6272785"/>
            <a:ext cx="2455164"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r">
              <a:defRPr sz="1000">
                <a:solidFill>
                  <a:schemeClr val="accent1">
                    <a:lumMod val="50000"/>
                  </a:schemeClr>
                </a:solidFill>
                <a:uFillTx/>
              </a:defRPr>
            </a:lvl1pPr>
          </a:lstStyle>
          <a:p>
            <a:fld id="{DD0C0457-587C-4241-A4B7-A7A92845C12C}" type="datetime1">
              <a:rPr lang="en-US" smtClean="0">
                <a:uFillTx/>
              </a:rPr>
              <a:t>4/25/2014</a:t>
            </a:fld>
            <a:endParaRPr lang="en-US">
              <a:uFillTx/>
            </a:endParaRPr>
          </a:p>
        </p:txBody>
      </p:sp>
      <p:sp>
        <p:nvSpPr>
          <p:cNvPr xmlns:c="http://schemas.openxmlformats.org/drawingml/2006/chart" xmlns:pic="http://schemas.openxmlformats.org/drawingml/2006/picture" xmlns:dgm="http://schemas.openxmlformats.org/drawingml/2006/diagram" id="5" name="Footer Placeholder 4"/>
          <p:cNvSpPr xmlns:c="http://schemas.openxmlformats.org/drawingml/2006/chart" xmlns:pic="http://schemas.openxmlformats.org/drawingml/2006/picture" xmlns:dgm="http://schemas.openxmlformats.org/drawingml/2006/diagram">
            <a:spLocks noGrp="1"/>
          </p:cNvSpPr>
          <p:nvPr>
            <p:ph idx="3" sz="quarter" type="ftr"/>
          </p:nvPr>
        </p:nvSpPr>
        <p:spPr xmlns:c="http://schemas.openxmlformats.org/drawingml/2006/chart" xmlns:pic="http://schemas.openxmlformats.org/drawingml/2006/picture" xmlns:dgm="http://schemas.openxmlformats.org/drawingml/2006/diagram">
          <a:xfrm>
            <a:off x="685800" y="6272785"/>
            <a:ext cx="4745736"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l">
              <a:defRPr sz="1000">
                <a:solidFill>
                  <a:schemeClr val="accent1">
                    <a:lumMod val="50000"/>
                  </a:schemeClr>
                </a:solidFill>
                <a:uFillTx/>
              </a:defRPr>
            </a:lvl1pPr>
          </a:lstStyle>
          <a:p>
            <a:endParaRPr lang="en-US">
              <a:uFillTx/>
            </a:endParaRPr>
          </a:p>
        </p:txBody>
      </p:sp>
      <p:sp>
        <p:nvSpPr>
          <p:cNvPr xmlns:c="http://schemas.openxmlformats.org/drawingml/2006/chart" xmlns:pic="http://schemas.openxmlformats.org/drawingml/2006/picture" xmlns:dgm="http://schemas.openxmlformats.org/drawingml/2006/diagram" id="6" name="Slide Number Placeholder 5"/>
          <p:cNvSpPr xmlns:c="http://schemas.openxmlformats.org/drawingml/2006/chart" xmlns:pic="http://schemas.openxmlformats.org/drawingml/2006/picture" xmlns:dgm="http://schemas.openxmlformats.org/drawingml/2006/diagram">
            <a:spLocks noGrp="1"/>
          </p:cNvSpPr>
          <p:nvPr>
            <p:ph idx="4" sz="quarter" type="sldNum"/>
          </p:nvPr>
        </p:nvSpPr>
        <p:spPr xmlns:c="http://schemas.openxmlformats.org/drawingml/2006/chart" xmlns:pic="http://schemas.openxmlformats.org/drawingml/2006/picture" xmlns:dgm="http://schemas.openxmlformats.org/drawingml/2006/diagram">
          <a:xfrm>
            <a:off x="8483346" y="6272785"/>
            <a:ext cx="480060" cy="365125"/>
          </a:xfrm>
          <a:prstGeom prst="rect">
            <a:avLst/>
          </a:prstGeom>
        </p:spPr>
        <p:txBody xmlns:c="http://schemas.openxmlformats.org/drawingml/2006/chart" xmlns:pic="http://schemas.openxmlformats.org/drawingml/2006/picture" xmlns:dgm="http://schemas.openxmlformats.org/drawingml/2006/diagram">
          <a:bodyPr anchor="ctr" bIns="45720" lIns="91440" rIns="91440" rtlCol="0" tIns="45720" vert="horz"/>
          <a:lstStyle>
            <a:lvl1pPr algn="ctr">
              <a:defRPr b="1" baseline="0" spc="-70" sz="1100">
                <a:solidFill>
                  <a:srgbClr val="FFFFFF"/>
                </a:solidFill>
                <a:uFillTx/>
                <a:latin typeface="+mn-lt"/>
              </a:defRPr>
            </a:lvl1pPr>
          </a:lstStyle>
          <a:p>
            <a:fld id="{E1A953FE-008D-4B84-AA16-12880D631E95}" type="slidenum">
              <a:rPr lang="en-US" smtClean="0">
                <a:uFillTx/>
              </a:rPr>
              <a:pPr/>
              <a:t>‹#›</a:t>
            </a:fld>
            <a:endParaRPr lang="en-US">
              <a:uFillTx/>
            </a:endParaRPr>
          </a:p>
        </p:txBody>
      </p:sp>
    </p:spTree>
  </p:cSld>
  <p:clrMap xmlns:c="http://schemas.openxmlformats.org/drawingml/2006/chart" xmlns:pic="http://schemas.openxmlformats.org/drawingml/2006/picture" xmlns:dgm="http://schemas.openxmlformats.org/drawingml/2006/diagram" accent1="accent1" accent2="accent2" accent3="accent3" accent4="accent4" accent5="accent5" accent6="accent6" bg1="lt1" bg2="lt2" folHlink="folHlink" hlink="hlink" tx1="dk1" tx2="dk2"/>
  <p:sldLayoutIdLst>
    <p:sldLayoutId r:id="rId2" id="2147483661"/>
    <p:sldLayoutId r:id="rId3" id="2147483662"/>
    <p:sldLayoutId r:id="rId4" id="2147483663"/>
    <p:sldLayoutId r:id="rId5" id="2147483664"/>
    <p:sldLayoutId r:id="rId6" id="2147483665"/>
    <p:sldLayoutId r:id="rId7" id="2147483666"/>
    <p:sldLayoutId r:id="rId8" id="2147483667"/>
    <p:sldLayoutId r:id="rId9" id="2147483668"/>
    <p:sldLayoutId r:id="rId10" id="2147483669"/>
    <p:sldLayoutId r:id="rId11" id="2147483670"/>
    <p:sldLayoutId r:id="rId12" id="2147483671"/>
  </p:sldLayoutIdLst>
  <p:hf dt="0" ftr="0" hdr="0"/>
  <p:txStyles>
    <p:titleStyle xmlns:c="http://schemas.openxmlformats.org/drawingml/2006/chart" xmlns:pic="http://schemas.openxmlformats.org/drawingml/2006/picture" xmlns:dgm="http://schemas.openxmlformats.org/drawingml/2006/diagram">
      <a:lvl1pPr algn="l" defTabSz="914400" eaLnBrk="1" hangingPunct="1" latinLnBrk="0" rtl="0">
        <a:lnSpc>
          <a:spcPct val="90000"/>
        </a:lnSpc>
        <a:spcBef>
          <a:spcPct val="0"/>
        </a:spcBef>
        <a:buNone/>
        <a:defRPr b="0" baseline="0" cap="all" kern="1200" sz="4200">
          <a:uFillTx/>
          <a:latin typeface="+mj-lt"/>
          <a:ea typeface="+mj-ea"/>
          <a:cs typeface="+mj-cs"/>
        </a:defRPr>
      </a:lvl1pPr>
    </p:titleStyle>
    <p:bodyStyle xmlns:c="http://schemas.openxmlformats.org/drawingml/2006/chart" xmlns:pic="http://schemas.openxmlformats.org/drawingml/2006/picture" xmlns:dgm="http://schemas.openxmlformats.org/drawingml/2006/diagram">
      <a:lvl1pPr algn="l" defTabSz="914400" eaLnBrk="1" hangingPunct="1" indent="-182880" latinLnBrk="0" marL="182880" rtl="0">
        <a:lnSpc>
          <a:spcPct val="90000"/>
        </a:lnSpc>
        <a:spcBef>
          <a:spcPts val="1200"/>
        </a:spcBef>
        <a:buClr>
          <a:schemeClr val="accent1">
            <a:lumMod val="75000"/>
          </a:schemeClr>
        </a:buClr>
        <a:buSzPct val="85000"/>
        <a:buFont charset="2" pitchFamily="2" typeface="Wingdings"/>
        <a:buChar char="§"/>
        <a:defRPr kern="1200" sz="2000">
          <a:solidFill>
            <a:schemeClr val="tx1"/>
          </a:solidFill>
          <a:uFillTx/>
          <a:latin typeface="+mn-lt"/>
          <a:ea typeface="+mn-ea"/>
          <a:cs typeface="+mn-cs"/>
        </a:defRPr>
      </a:lvl1pPr>
      <a:lvl2pPr algn="l" defTabSz="914400" eaLnBrk="1" hangingPunct="1" indent="-182880" latinLnBrk="0" marL="457200" rtl="0">
        <a:lnSpc>
          <a:spcPct val="90000"/>
        </a:lnSpc>
        <a:spcBef>
          <a:spcPts val="400"/>
        </a:spcBef>
        <a:spcAft>
          <a:spcPts val="200"/>
        </a:spcAft>
        <a:buClr>
          <a:schemeClr val="accent1">
            <a:lumMod val="75000"/>
          </a:schemeClr>
        </a:buClr>
        <a:buSzPct val="85000"/>
        <a:buFont charset="2" pitchFamily="2" typeface="Wingdings"/>
        <a:buChar char="§"/>
        <a:defRPr kern="1200" sz="1800">
          <a:solidFill>
            <a:schemeClr val="tx1"/>
          </a:solidFill>
          <a:uFillTx/>
          <a:latin typeface="+mn-lt"/>
          <a:ea typeface="+mn-ea"/>
          <a:cs typeface="+mn-cs"/>
        </a:defRPr>
      </a:lvl2pPr>
      <a:lvl3pPr algn="l" defTabSz="914400" eaLnBrk="1" hangingPunct="1" indent="-182880" latinLnBrk="0" marL="73152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3pPr>
      <a:lvl4pPr algn="l" defTabSz="914400" eaLnBrk="1" hangingPunct="1" indent="-182880" latinLnBrk="0" marL="100584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4pPr>
      <a:lvl5pPr algn="l" defTabSz="914400" eaLnBrk="1" hangingPunct="1" indent="-182880" latinLnBrk="0" marL="128016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5pPr>
      <a:lvl6pPr algn="l" defTabSz="914400" eaLnBrk="1" hangingPunct="1" indent="-228600" latinLnBrk="0" marL="160000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6pPr>
      <a:lvl7pPr algn="l" defTabSz="914400" eaLnBrk="1" hangingPunct="1" indent="-228600" latinLnBrk="0" marL="190000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7pPr>
      <a:lvl8pPr algn="l" defTabSz="914400" eaLnBrk="1" hangingPunct="1" indent="-228600" latinLnBrk="0" marL="220000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8pPr>
      <a:lvl9pPr algn="l" defTabSz="914400" eaLnBrk="1" hangingPunct="1" indent="-228600" latinLnBrk="0" marL="2500000" rtl="0">
        <a:lnSpc>
          <a:spcPct val="90000"/>
        </a:lnSpc>
        <a:spcBef>
          <a:spcPts val="400"/>
        </a:spcBef>
        <a:spcAft>
          <a:spcPts val="200"/>
        </a:spcAft>
        <a:buClr>
          <a:schemeClr val="accent1">
            <a:lumMod val="75000"/>
          </a:schemeClr>
        </a:buClr>
        <a:buSzPct val="85000"/>
        <a:buFont charset="2" pitchFamily="2" typeface="Wingdings"/>
        <a:buChar char="§"/>
        <a:defRPr kern="1200" sz="1600">
          <a:solidFill>
            <a:schemeClr val="tx1"/>
          </a:solidFill>
          <a:uFillTx/>
          <a:latin typeface="+mn-lt"/>
          <a:ea typeface="+mn-ea"/>
          <a:cs typeface="+mn-cs"/>
        </a:defRPr>
      </a:lvl9pPr>
    </p:bodyStyle>
    <p:otherStyle xmlns:c="http://schemas.openxmlformats.org/drawingml/2006/chart" xmlns:pic="http://schemas.openxmlformats.org/drawingml/2006/picture" xmlns:dgm="http://schemas.openxmlformats.org/drawingml/2006/diagram">
      <a:defPPr>
        <a:defRPr lang="en-US">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1.xml" Type="http://schemas.openxmlformats.org/officeDocument/2006/relationships/notesSlide"></Relationship></Relationships>
</file>

<file path=ppt/slides/_rels/slide1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7.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8.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9.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8.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9.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a:xfrm>
            <a:off x="710946" y="457200"/>
            <a:ext cx="7772400" cy="1609344"/>
          </a:xfrm>
        </p:spPr>
        <p:txBody xmlns:c="http://schemas.openxmlformats.org/drawingml/2006/chart" xmlns:pic="http://schemas.openxmlformats.org/drawingml/2006/picture" xmlns:dgm="http://schemas.openxmlformats.org/drawingml/2006/diagram">
          <a:bodyPr>
            <a:normAutofit fontScale="90000"/>
          </a:bodyPr>
          <a:lstStyle/>
          <a:p>
            <a:pPr algn="ctr"/>
            <a:r>
              <a:rPr b="1" dirty="0" lang="en-US" smtClean="0">
                <a:uFillTx/>
                <a:latin charset="-79" panose="02010803020104030203" pitchFamily="2" typeface="Aharoni"/>
                <a:cs charset="-79" panose="02010803020104030203" pitchFamily="2" typeface="Aharoni"/>
              </a:rPr>
              <a:t>RFE TRENDS and STRATEGIES</a:t>
            </a:r>
            <a:br>
              <a:rPr b="1" dirty="0" lang="en-US" smtClean="0">
                <a:uFillTx/>
                <a:latin charset="-79" panose="02010803020104030203" pitchFamily="2" typeface="Aharoni"/>
                <a:cs charset="-79" panose="02010803020104030203" pitchFamily="2" typeface="Aharoni"/>
              </a:rPr>
            </a:br>
            <a:r>
              <a:rPr b="1" dirty="0" lang="en-US" smtClean="0">
                <a:uFillTx/>
                <a:latin charset="-79" panose="02010803020104030203" pitchFamily="2" typeface="Aharoni"/>
                <a:cs charset="-79" panose="02010803020104030203" pitchFamily="2" typeface="Aharoni"/>
              </a:rPr>
              <a:t/>
            </a:r>
            <a:br>
              <a:rPr b="1" dirty="0" lang="en-US" smtClean="0">
                <a:uFillTx/>
                <a:latin charset="-79" panose="02010803020104030203" pitchFamily="2" typeface="Aharoni"/>
                <a:cs charset="-79" panose="02010803020104030203" pitchFamily="2" typeface="Aharoni"/>
              </a:rPr>
            </a:br>
            <a:r>
              <a:rPr b="1" dirty="0" lang="en-US" smtClean="0">
                <a:uFillTx/>
                <a:latin charset="-79" panose="02010803020104030203" pitchFamily="2" typeface="Aharoni"/>
                <a:cs charset="-79" panose="02010803020104030203" pitchFamily="2" typeface="Aharoni"/>
              </a:rPr>
              <a:t>Lisa Sotelo and Terry Weir  </a:t>
            </a:r>
            <a:endParaRPr b="1" dirty="0" lang="en-US">
              <a:uFillTx/>
              <a:latin charset="-79" panose="02010803020104030203" pitchFamily="2" typeface="Aharoni"/>
              <a:cs charset="-79" panose="02010803020104030203" pitchFamily="2" typeface="Aharoni"/>
            </a:endParaRPr>
          </a:p>
        </p:txBody>
      </p:sp>
      <p:sp>
        <p:nvSpPr>
          <p:cNvPr xmlns:c="http://schemas.openxmlformats.org/drawingml/2006/chart" xmlns:pic="http://schemas.openxmlformats.org/drawingml/2006/picture" xmlns:dgm="http://schemas.openxmlformats.org/drawingml/2006/diagram" id="8" name="Content Placeholder 7"/>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710946" y="2590801"/>
            <a:ext cx="7772400" cy="3681984"/>
          </a:xfrm>
          <a:solidFill>
            <a:srgbClr val="FFC000"/>
          </a:solidFill>
        </p:spPr>
        <p:txBody xmlns:c="http://schemas.openxmlformats.org/drawingml/2006/chart" xmlns:pic="http://schemas.openxmlformats.org/drawingml/2006/picture" xmlns:dgm="http://schemas.openxmlformats.org/drawingml/2006/diagram">
          <a:bodyPr>
            <a:normAutofit/>
          </a:bodyPr>
          <a:lstStyle/>
          <a:p>
            <a:pPr indent="0" marL="0">
              <a:buNone/>
            </a:pPr>
            <a:r>
              <a:rPr dirty="0" lang="en-US" smtClean="0" sz="4400">
                <a:uFillTx/>
              </a:rPr>
              <a:t>RETURN THIS NOTICE ON TOP OF THE REQUESTED INFORMATION LISTED ON THE ATTACHED SHEET</a:t>
            </a:r>
          </a:p>
          <a:p>
            <a:endParaRPr dirty="0" lang="en-US">
              <a:uFillTx/>
            </a:endParaRPr>
          </a:p>
          <a:p>
            <a:r>
              <a:rPr dirty="0" lang="en-US" smtClean="0">
                <a:uFillTx/>
              </a:rPr>
              <a:t>Note: You are given until April 26</a:t>
            </a:r>
            <a:r>
              <a:rPr baseline="30000" dirty="0" lang="en-US" smtClean="0">
                <a:uFillTx/>
              </a:rPr>
              <a:t>th</a:t>
            </a:r>
            <a:r>
              <a:rPr dirty="0" lang="en-US" smtClean="0">
                <a:uFillTx/>
              </a:rPr>
              <a:t> in which to submit…</a:t>
            </a:r>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indent="0" marL="0">
              <a:buNone/>
            </a:pPr>
            <a:r>
              <a:rPr b="1" dirty="0" lang="en-US" sz="2800">
                <a:uFillTx/>
              </a:rPr>
              <a:t>L-1B: Specialized Knowledge </a:t>
            </a:r>
            <a:r>
              <a:rPr b="1" dirty="0" lang="en-US" smtClean="0" sz="2800">
                <a:uFillTx/>
              </a:rPr>
              <a:t>Cont.</a:t>
            </a:r>
            <a:endParaRPr b="1" dirty="0" lang="en-US" sz="2800">
              <a:uFillTx/>
            </a:endParaRPr>
          </a:p>
          <a:p>
            <a:r>
              <a:rPr dirty="0" lang="en-US">
                <a:uFillTx/>
              </a:rPr>
              <a:t>USCIS states in the denials that there is insufficient proof that the specialized knowledge cannot be taught or there is insufficient proof that the employee is of “crucial importance” or is a “key personnel”. </a:t>
            </a:r>
          </a:p>
          <a:p>
            <a:pPr indent="0" marL="0">
              <a:buNone/>
            </a:pPr>
            <a:endParaRPr dirty="0" lang="en-US">
              <a:uFillTx/>
            </a:endParaRPr>
          </a:p>
          <a:p>
            <a:r>
              <a:rPr dirty="0" lang="en-US">
                <a:uFillTx/>
              </a:rPr>
              <a:t>L-1A petitions for managers and executives are also affected by similar RFEs but to a lesser extent.</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10</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r>
              <a:rPr>
                <a:uFillTx/>
              </a:rPr>
              <a:t>Recent Trends in Request for Evidence</a:t>
            </a: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lvl="0"/>
            <a:r>
              <a:rPr b="0" i="0" sz="2000" u="none">
                <a:solidFill>
                  <a:srgbClr val="000000"/>
                </a:solidFill>
                <a:uFillTx/>
                <a:latin charset="0" typeface="Rockwell"/>
              </a:rPr>
              <a:t>Qualifying Relationship Request Example</a:t>
            </a:r>
          </a:p>
          <a:p>
            <a:pPr lvl="0"/>
            <a:r>
              <a:rPr b="0" i="0" sz="2000" u="none">
                <a:solidFill>
                  <a:srgbClr val="000000"/>
                </a:solidFill>
                <a:uFillTx/>
                <a:latin charset="0" typeface="Rockwell"/>
              </a:rPr>
              <a:t>  Ownership and Control of foreign entity requesting wire transfers,customs forms, articles of incorporation, telephone directory entry, newspaper or trade publications about company,letters from business or professional organizations, photos depicting operation...</a:t>
            </a:r>
          </a:p>
          <a:p>
            <a:pPr lvl="0"/>
            <a:r>
              <a:rPr b="0" i="0" sz="2000" u="none">
                <a:solidFill>
                  <a:srgbClr val="000000"/>
                </a:solidFill>
                <a:uFillTx/>
                <a:latin charset="0" typeface="Rockwell"/>
              </a:rPr>
              <a:t/>
            </a:r>
          </a:p>
          <a:p>
            <a:pPr lvl="0"/>
            <a:r>
              <a:rPr b="0" i="0" sz="2000" u="none">
                <a:solidFill>
                  <a:srgbClr val="000000"/>
                </a:solidFill>
                <a:uFillTx/>
                <a:latin charset="0" typeface="Rockwell"/>
              </a:rPr>
              <a:t>Ownership and control of the US entity requesting verifying Registration in the State of incorporation and/or operation.</a:t>
            </a:r>
          </a:p>
        </p:txBody>
      </p:sp>
    </p:spTree>
  </p:cSld>
  <p:clrMapOvr xmlns:c="http://schemas.openxmlformats.org/drawingml/2006/chart" xmlns:pic="http://schemas.openxmlformats.org/drawingml/2006/picture" xmlns:dgm="http://schemas.openxmlformats.org/drawingml/2006/diagram">
    <a:masterClrMapping/>
  </p:clrMapOvr>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fontScale="92500" lnSpcReduction="20000"/>
          </a:bodyPr>
          <a:lstStyle/>
          <a:p>
            <a:r>
              <a:rPr b="1" dirty="0" lang="en-US" smtClean="0" sz="2800">
                <a:uFillTx/>
              </a:rPr>
              <a:t>E-2: Treaty Investors</a:t>
            </a:r>
          </a:p>
          <a:p>
            <a:pPr lvl="1" marL="182880">
              <a:spcBef>
                <a:spcPts val="1200"/>
              </a:spcBef>
              <a:spcAft>
                <a:spcPts val="0"/>
              </a:spcAft>
            </a:pPr>
            <a:r>
              <a:rPr dirty="0" lang="en-US" sz="2000">
                <a:uFillTx/>
              </a:rPr>
              <a:t>Investment Funds – Proof of </a:t>
            </a:r>
            <a:r>
              <a:rPr dirty="0" lang="en-US" smtClean="0" sz="2000">
                <a:uFillTx/>
              </a:rPr>
              <a:t>Origination</a:t>
            </a:r>
          </a:p>
          <a:p>
            <a:pPr lvl="2" marL="457200">
              <a:spcBef>
                <a:spcPts val="1200"/>
              </a:spcBef>
              <a:spcAft>
                <a:spcPts val="0"/>
              </a:spcAft>
            </a:pPr>
            <a:r>
              <a:rPr dirty="0" lang="en-US" smtClean="0">
                <a:uFillTx/>
              </a:rPr>
              <a:t>“Show </a:t>
            </a:r>
            <a:r>
              <a:rPr dirty="0" lang="en-US">
                <a:uFillTx/>
              </a:rPr>
              <a:t>clear and legitimate source and path of funds </a:t>
            </a:r>
            <a:r>
              <a:rPr dirty="0" lang="en-US" smtClean="0">
                <a:uFillTx/>
              </a:rPr>
              <a:t>invested”</a:t>
            </a:r>
          </a:p>
          <a:p>
            <a:pPr lvl="3" marL="731520">
              <a:spcBef>
                <a:spcPts val="1200"/>
              </a:spcBef>
              <a:spcAft>
                <a:spcPts val="0"/>
              </a:spcAft>
            </a:pPr>
            <a:r>
              <a:rPr dirty="0" lang="en-US" smtClean="0">
                <a:uFillTx/>
              </a:rPr>
              <a:t>Proof of origination: explain the source,  reason for receiving funds; provide names of account holders depositing funds and any affiliation with the investment enterprise; show clear/legitimate path between the applicant’s US investment and any funds transferred from another country</a:t>
            </a:r>
          </a:p>
          <a:p>
            <a:pPr lvl="4" marL="1005840">
              <a:lnSpc>
                <a:spcPct val="120000"/>
              </a:lnSpc>
              <a:spcBef>
                <a:spcPts val="0"/>
              </a:spcBef>
              <a:spcAft>
                <a:spcPts val="0"/>
              </a:spcAft>
            </a:pPr>
            <a:r>
              <a:rPr dirty="0" lang="en-US" smtClean="0">
                <a:uFillTx/>
              </a:rPr>
              <a:t>original wire transfers – the originators of the monies deposited or wired must be clearly shown, verifiable by name and bank account number</a:t>
            </a:r>
          </a:p>
          <a:p>
            <a:pPr lvl="4" marL="1005840">
              <a:lnSpc>
                <a:spcPct val="120000"/>
              </a:lnSpc>
              <a:spcBef>
                <a:spcPts val="0"/>
              </a:spcBef>
              <a:spcAft>
                <a:spcPts val="0"/>
              </a:spcAft>
            </a:pPr>
            <a:r>
              <a:rPr dirty="0" lang="en-US" smtClean="0">
                <a:uFillTx/>
              </a:rPr>
              <a:t>Copies of cancelled checks (front and back) and certified bank statement copies (certified by bank or financial entity)</a:t>
            </a:r>
          </a:p>
          <a:p>
            <a:pPr lvl="4" marL="1005840">
              <a:lnSpc>
                <a:spcPct val="120000"/>
              </a:lnSpc>
              <a:spcBef>
                <a:spcPts val="0"/>
              </a:spcBef>
              <a:spcAft>
                <a:spcPts val="0"/>
              </a:spcAft>
            </a:pPr>
            <a:r>
              <a:rPr dirty="0" lang="en-US" smtClean="0">
                <a:uFillTx/>
              </a:rPr>
              <a:t>Business licenses </a:t>
            </a:r>
          </a:p>
          <a:p>
            <a:pPr lvl="4" marL="1005840">
              <a:lnSpc>
                <a:spcPct val="120000"/>
              </a:lnSpc>
              <a:spcBef>
                <a:spcPts val="0"/>
              </a:spcBef>
              <a:spcAft>
                <a:spcPts val="0"/>
              </a:spcAft>
            </a:pPr>
            <a:r>
              <a:rPr dirty="0" lang="en-US" smtClean="0">
                <a:uFillTx/>
              </a:rPr>
              <a:t>Personal tax returns</a:t>
            </a:r>
          </a:p>
          <a:p>
            <a:pPr lvl="4" marL="1005840">
              <a:lnSpc>
                <a:spcPct val="120000"/>
              </a:lnSpc>
              <a:spcBef>
                <a:spcPts val="0"/>
              </a:spcBef>
              <a:spcAft>
                <a:spcPts val="0"/>
              </a:spcAft>
            </a:pPr>
            <a:r>
              <a:rPr dirty="0" lang="en-US" smtClean="0">
                <a:uFillTx/>
              </a:rPr>
              <a:t>Bank records</a:t>
            </a:r>
          </a:p>
          <a:p>
            <a:pPr lvl="4" marL="1005840">
              <a:lnSpc>
                <a:spcPct val="120000"/>
              </a:lnSpc>
              <a:spcBef>
                <a:spcPts val="0"/>
              </a:spcBef>
              <a:spcAft>
                <a:spcPts val="0"/>
              </a:spcAft>
            </a:pPr>
            <a:r>
              <a:rPr dirty="0" lang="en-US" smtClean="0">
                <a:uFillTx/>
              </a:rPr>
              <a:t>Employment records</a:t>
            </a:r>
          </a:p>
          <a:p>
            <a:pPr lvl="4" marL="1005840">
              <a:lnSpc>
                <a:spcPct val="120000"/>
              </a:lnSpc>
              <a:spcBef>
                <a:spcPts val="0"/>
              </a:spcBef>
              <a:spcAft>
                <a:spcPts val="0"/>
              </a:spcAft>
            </a:pPr>
            <a:r>
              <a:rPr dirty="0" lang="en-US" smtClean="0">
                <a:uFillTx/>
              </a:rPr>
              <a:t>Property records</a:t>
            </a:r>
          </a:p>
          <a:p>
            <a:pPr lvl="2" marL="457200">
              <a:spcBef>
                <a:spcPts val="1200"/>
              </a:spcBef>
              <a:spcAft>
                <a:spcPts val="0"/>
              </a:spcAft>
            </a:pPr>
            <a:endParaRPr b="1" dirty="0" lang="en-US">
              <a:uFillTx/>
            </a:endParaRPr>
          </a:p>
          <a:p>
            <a:endParaRPr dirty="0" lang="en-US">
              <a:uFillTx/>
            </a:endParaRPr>
          </a:p>
          <a:p>
            <a:pPr indent="0" marL="0">
              <a:buNone/>
            </a:pPr>
            <a:endParaRPr dirty="0" lang="en-US">
              <a:uFillTx/>
            </a:endParaRPr>
          </a:p>
          <a:p>
            <a:pPr lvl="1"/>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11</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4400">
                <a:uFillTx/>
              </a:rPr>
              <a:t>Recent Trends in USCIS Requests for Evidence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uFillTx/>
              </a:rPr>
              <a:t>E-2 Treaty Investors</a:t>
            </a:r>
          </a:p>
          <a:p>
            <a:pPr lvl="1"/>
            <a:r>
              <a:rPr dirty="0" lang="en-US">
                <a:uFillTx/>
              </a:rPr>
              <a:t>New Business Investment</a:t>
            </a:r>
          </a:p>
          <a:p>
            <a:pPr lvl="2"/>
            <a:r>
              <a:rPr dirty="0" lang="en-US" sz="1400">
                <a:uFillTx/>
              </a:rPr>
              <a:t>Show clear evidence of the committed investment </a:t>
            </a:r>
            <a:r>
              <a:rPr dirty="0" lang="en-US" smtClean="0" sz="1400">
                <a:uFillTx/>
              </a:rPr>
              <a:t>funds</a:t>
            </a:r>
          </a:p>
          <a:p>
            <a:pPr lvl="3"/>
            <a:r>
              <a:rPr dirty="0" lang="en-US" smtClean="0" sz="1400">
                <a:uFillTx/>
              </a:rPr>
              <a:t>Copies of cancelled money orders, or personal, business, or cashiers checks (front and back) that have been certified by the bank or financial entity</a:t>
            </a:r>
          </a:p>
          <a:p>
            <a:pPr lvl="3"/>
            <a:r>
              <a:rPr dirty="0" lang="en-US" smtClean="0" sz="1400">
                <a:uFillTx/>
              </a:rPr>
              <a:t>Copies of the investors bank statements showing checking/savings account transactions (or other source of funds) to substantiate funds were actually committed to the treaty enterprise</a:t>
            </a:r>
          </a:p>
          <a:p>
            <a:pPr lvl="2"/>
            <a:r>
              <a:rPr dirty="0" lang="en-US" smtClean="0" sz="1400">
                <a:uFillTx/>
              </a:rPr>
              <a:t>Purchase transaction verification</a:t>
            </a:r>
          </a:p>
          <a:p>
            <a:pPr lvl="3"/>
            <a:r>
              <a:rPr dirty="0" lang="en-US" smtClean="0" sz="1400">
                <a:uFillTx/>
              </a:rPr>
              <a:t>Financial accounting of the entire purchase transaction, signed by a CPA, which describes in detail each individual transaction and then clearly identifies the at-risk funds that were actually invested by the applicant</a:t>
            </a:r>
          </a:p>
          <a:p>
            <a:pPr lvl="3"/>
            <a:r>
              <a:rPr dirty="0" lang="en-US" smtClean="0" sz="1400">
                <a:uFillTx/>
              </a:rPr>
              <a:t>Include a clear, legible copy of the CPA’s license</a:t>
            </a:r>
          </a:p>
          <a:p>
            <a:pPr lvl="3"/>
            <a:r>
              <a:rPr dirty="0" lang="en-US" smtClean="0" sz="1400">
                <a:uFillTx/>
              </a:rPr>
              <a:t>Submit clear, legible copies of all documentation used by the CPA to develop the requested accounting for the entire treaty investment transaction. </a:t>
            </a:r>
            <a:endParaRPr dirty="0" lang="en-US" sz="1400">
              <a:uFillTx/>
            </a:endParaRPr>
          </a:p>
          <a:p>
            <a:endParaRPr dirty="0" lang="en-US" smtClean="0">
              <a:uFillTx/>
            </a:endParaRPr>
          </a:p>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12</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4400">
                <a:uFillTx/>
              </a:rPr>
              <a:t>Recent Trends in USCIS Requests for Evidence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r>
              <a:rPr dirty="0" lang="en-US" smtClean="0">
                <a:uFillTx/>
              </a:rPr>
              <a:t>O-1 Extraordinary Ability (Arts)</a:t>
            </a:r>
          </a:p>
          <a:p>
            <a:pPr lvl="1"/>
            <a:r>
              <a:rPr dirty="0" lang="en-US" smtClean="0">
                <a:uFillTx/>
              </a:rPr>
              <a:t>Sample RFE language: </a:t>
            </a:r>
          </a:p>
          <a:p>
            <a:pPr lvl="2"/>
            <a:r>
              <a:rPr dirty="0" lang="en-US" smtClean="0">
                <a:uFillTx/>
              </a:rPr>
              <a:t>CONTRACTS: “Petitions seeking O nonimmigrant classification must include a copy of a contract between the beneficiary and either the petitioner or employer. If a written contract does not exist, you may submit a detailed summary of the terms of the oral agreement between the beneficiary and petitioner or employer”</a:t>
            </a:r>
          </a:p>
          <a:p>
            <a:pPr lvl="2"/>
            <a:endParaRPr dirty="0" lang="en-US" smtClean="0">
              <a:uFillTx/>
            </a:endParaRPr>
          </a:p>
          <a:p>
            <a:pPr lvl="2"/>
            <a:r>
              <a:rPr dirty="0" lang="en-US" smtClean="0">
                <a:uFillTx/>
              </a:rPr>
              <a:t>NATURE OF EVENT/ENGAGEMENT: “You must provide an explanation of the competition, event, or performance in which the beneficiary will participate.  An event means an activity such as a scientific project, conference, convention, lecture series, academic year, or engagement during the request validity period.”</a:t>
            </a:r>
          </a:p>
          <a:p>
            <a:pPr lvl="2"/>
            <a:endParaRPr dirty="0" lang="en-US" smtClean="0">
              <a:uFillTx/>
            </a:endParaRPr>
          </a:p>
          <a:p>
            <a:pPr lvl="2"/>
            <a:endParaRPr dirty="0" lang="en-US" smtClean="0">
              <a:uFillTx/>
            </a:endParaRPr>
          </a:p>
          <a:p>
            <a:pPr lvl="2"/>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13</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4000">
                <a:uFillTx/>
              </a:rPr>
              <a:t>Recent Trends in USCIS Requests for Evidence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fontScale="92500" lnSpcReduction="10000"/>
          </a:bodyPr>
          <a:lstStyle/>
          <a:p>
            <a:r>
              <a:rPr dirty="0" lang="en-US" smtClean="0">
                <a:uFillTx/>
              </a:rPr>
              <a:t>O-1B Extraordinary Ability (Arts)</a:t>
            </a:r>
          </a:p>
          <a:p>
            <a:pPr lvl="2"/>
            <a:r>
              <a:rPr dirty="0" lang="en-US">
                <a:uFillTx/>
              </a:rPr>
              <a:t>CONSULTATION: “Petitions seeking O1B nonimmigrant classification for the arts must include a written advisory opinion from a US peer group in the area of the beneficiary’s ability. . . USCIS acknowledges your statement that no peer group, labor, or management organization exists; however, it appears an appropriate labor organization may be: ___. You must submit a new consultation . . . that must state: 1) the beneficiary’s ability and achievements in the field; 2) nature of the duties to be performed; and 3) whether the position requires the services of an alien of extraordinary ability. </a:t>
            </a:r>
            <a:endParaRPr dirty="0" lang="en-US" smtClean="0">
              <a:uFillTx/>
            </a:endParaRPr>
          </a:p>
          <a:p>
            <a:pPr indent="0" lvl="2" marL="548640">
              <a:buNone/>
            </a:pPr>
            <a:endParaRPr dirty="0" lang="en-US">
              <a:uFillTx/>
            </a:endParaRPr>
          </a:p>
          <a:p>
            <a:pPr lvl="2"/>
            <a:r>
              <a:rPr dirty="0" lang="en-US">
                <a:uFillTx/>
              </a:rPr>
              <a:t>AGENTS: </a:t>
            </a:r>
            <a:r>
              <a:rPr dirty="0" lang="en-US" smtClean="0">
                <a:uFillTx/>
              </a:rPr>
              <a:t>“USCIS </a:t>
            </a:r>
            <a:r>
              <a:rPr dirty="0" lang="en-US">
                <a:uFillTx/>
              </a:rPr>
              <a:t>acknowledges that you submitted </a:t>
            </a:r>
            <a:r>
              <a:rPr dirty="0" lang="en-US" smtClean="0">
                <a:uFillTx/>
              </a:rPr>
              <a:t>the summary agreement between you and the beneficiary establishing you are authorized to act as an agent on behalf of the beneficiary and an itinerary; however, you have not provided contracts between the beneficiary and all of the entities with whom the beneficiary will perform services, explaining the terms and conditions of employment and you have not provided a complete itinerary of services or engagements that specifies the dates of each engagement, the names and addresses of the entities with whom the beneficiary is contracted to perform the services, and the names and addresses of the establishments, venues, or locations where the services will be performed.” </a:t>
            </a:r>
            <a:endParaRPr dirty="0" lang="en-US">
              <a:uFillTx/>
            </a:endParaRPr>
          </a:p>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14</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1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2286000"/>
            <a:ext cx="8229600" cy="3840163"/>
          </a:xfrm>
        </p:spPr>
        <p:txBody xmlns:c="http://schemas.openxmlformats.org/drawingml/2006/chart" xmlns:pic="http://schemas.openxmlformats.org/drawingml/2006/picture" xmlns:dgm="http://schemas.openxmlformats.org/drawingml/2006/diagram">
          <a:bodyPr/>
          <a:lstStyle/>
          <a:p>
            <a:pPr indent="0" marL="0">
              <a:buNone/>
            </a:pPr>
            <a:r>
              <a:rPr b="1" dirty="0" lang="en-US" sz="2800">
                <a:uFillTx/>
              </a:rPr>
              <a:t>I-140 Immigrant </a:t>
            </a:r>
            <a:r>
              <a:rPr b="1" dirty="0" lang="en-US" smtClean="0" sz="2800">
                <a:uFillTx/>
              </a:rPr>
              <a:t>Petitions</a:t>
            </a:r>
          </a:p>
          <a:p>
            <a:r>
              <a:rPr dirty="0" lang="en-US">
                <a:uFillTx/>
              </a:rPr>
              <a:t>A large number of RFEs scrutinize an employer’s ability to pay the offered salary</a:t>
            </a:r>
            <a:r>
              <a:rPr dirty="0" lang="en-US" smtClean="0">
                <a:uFillTx/>
              </a:rPr>
              <a:t>.</a:t>
            </a:r>
          </a:p>
          <a:p>
            <a:pPr indent="0" marL="0">
              <a:buNone/>
            </a:pPr>
            <a:endParaRPr dirty="0" lang="en-US">
              <a:uFillTx/>
            </a:endParaRPr>
          </a:p>
          <a:p>
            <a:r>
              <a:rPr dirty="0" lang="en-US" smtClean="0">
                <a:uFillTx/>
              </a:rPr>
              <a:t>USCIS </a:t>
            </a:r>
            <a:r>
              <a:rPr dirty="0" lang="en-US">
                <a:uFillTx/>
              </a:rPr>
              <a:t>asks for proof that the company can pay all of the I-140 beneficiaries, not just the beneficiary who the company filed for.</a:t>
            </a:r>
          </a:p>
          <a:p>
            <a:pPr lvl="1"/>
            <a:r>
              <a:rPr dirty="0" lang="en-US" sz="2000">
                <a:uFillTx/>
              </a:rPr>
              <a:t>Very cumbersome for a large corporation</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15</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1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1828800"/>
            <a:ext cx="8229600" cy="4572000"/>
          </a:xfrm>
        </p:spPr>
        <p:txBody xmlns:c="http://schemas.openxmlformats.org/drawingml/2006/chart" xmlns:pic="http://schemas.openxmlformats.org/drawingml/2006/picture" xmlns:dgm="http://schemas.openxmlformats.org/drawingml/2006/diagram">
          <a:bodyPr>
            <a:normAutofit/>
          </a:bodyPr>
          <a:lstStyle/>
          <a:p>
            <a:pPr indent="0" marL="0">
              <a:buNone/>
            </a:pPr>
            <a:r>
              <a:rPr b="1" dirty="0" lang="en-US" sz="2800">
                <a:uFillTx/>
              </a:rPr>
              <a:t>I-140 Immigrant Petitions</a:t>
            </a:r>
          </a:p>
          <a:p>
            <a:pPr indent="0" marL="0">
              <a:buNone/>
            </a:pPr>
            <a:endParaRPr dirty="0" lang="en-US" smtClean="0">
              <a:uFillTx/>
            </a:endParaRPr>
          </a:p>
          <a:p>
            <a:r>
              <a:rPr dirty="0" lang="en-US" smtClean="0">
                <a:uFillTx/>
              </a:rPr>
              <a:t>EB-1 </a:t>
            </a:r>
            <a:r>
              <a:rPr dirty="0" lang="en-US">
                <a:uFillTx/>
              </a:rPr>
              <a:t>Extraordinary Ability or Outstanding </a:t>
            </a:r>
            <a:r>
              <a:rPr dirty="0" lang="en-US" smtClean="0">
                <a:uFillTx/>
              </a:rPr>
              <a:t>Researcher/Professors</a:t>
            </a:r>
            <a:endParaRPr dirty="0" lang="en-US">
              <a:uFillTx/>
            </a:endParaRPr>
          </a:p>
          <a:p>
            <a:r>
              <a:rPr dirty="0" lang="en-US">
                <a:uFillTx/>
              </a:rPr>
              <a:t>In </a:t>
            </a:r>
            <a:r>
              <a:rPr dirty="0" err="1" i="1" lang="en-US">
                <a:uFillTx/>
              </a:rPr>
              <a:t>Kazarian</a:t>
            </a:r>
            <a:r>
              <a:rPr dirty="0" i="1" lang="en-US">
                <a:uFillTx/>
              </a:rPr>
              <a:t> v. USCIS</a:t>
            </a:r>
            <a:r>
              <a:rPr dirty="0" lang="en-US">
                <a:uFillTx/>
              </a:rPr>
              <a:t>, the Ninth circuit used a two part approach</a:t>
            </a:r>
          </a:p>
          <a:p>
            <a:pPr indent="0" marL="0">
              <a:buNone/>
            </a:pPr>
            <a:r>
              <a:rPr dirty="0" lang="en-US">
                <a:uFillTx/>
              </a:rPr>
              <a:t>	</a:t>
            </a:r>
            <a:r>
              <a:rPr dirty="0" lang="en-US" smtClean="0">
                <a:uFillTx/>
              </a:rPr>
              <a:t>Initial</a:t>
            </a:r>
            <a:r>
              <a:rPr dirty="0" lang="en-US">
                <a:uFillTx/>
              </a:rPr>
              <a:t>, objective review of evidence</a:t>
            </a:r>
          </a:p>
          <a:p>
            <a:pPr indent="0" marL="0">
              <a:buNone/>
            </a:pPr>
            <a:r>
              <a:rPr dirty="0" lang="en-US">
                <a:uFillTx/>
              </a:rPr>
              <a:t>	</a:t>
            </a:r>
            <a:r>
              <a:rPr dirty="0" lang="en-US" smtClean="0">
                <a:uFillTx/>
              </a:rPr>
              <a:t>Final </a:t>
            </a:r>
            <a:r>
              <a:rPr dirty="0" lang="en-US">
                <a:uFillTx/>
              </a:rPr>
              <a:t>merits </a:t>
            </a:r>
            <a:r>
              <a:rPr dirty="0" lang="en-US" smtClean="0">
                <a:uFillTx/>
              </a:rPr>
              <a:t>determination</a:t>
            </a:r>
            <a:endParaRPr dirty="0" lang="en-US">
              <a:uFillTx/>
            </a:endParaRPr>
          </a:p>
          <a:p>
            <a:r>
              <a:rPr dirty="0" lang="en-US">
                <a:uFillTx/>
              </a:rPr>
              <a:t>USCIS adopted the </a:t>
            </a:r>
            <a:r>
              <a:rPr dirty="0" err="1" i="1" lang="en-US">
                <a:uFillTx/>
              </a:rPr>
              <a:t>Kazarian</a:t>
            </a:r>
            <a:r>
              <a:rPr dirty="0" lang="en-US">
                <a:uFillTx/>
              </a:rPr>
              <a:t> two step analysis in a policy memorandum released on December 22, 2010</a:t>
            </a:r>
            <a:r>
              <a:rPr dirty="0" lang="en-US" smtClean="0">
                <a:uFillTx/>
              </a:rPr>
              <a:t>.</a:t>
            </a:r>
            <a:endParaRPr dirty="0" lang="en-US">
              <a:uFillTx/>
            </a:endParaRPr>
          </a:p>
          <a:p>
            <a:r>
              <a:rPr dirty="0" lang="en-US">
                <a:uFillTx/>
              </a:rPr>
              <a:t>Led to increase in RFEs, NOIDs and denials</a:t>
            </a:r>
          </a:p>
          <a:p>
            <a:pPr indent="0" marL="0">
              <a:buNone/>
            </a:pPr>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16</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1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indent="0" marL="0">
              <a:buNone/>
            </a:pPr>
            <a:r>
              <a:rPr b="1" dirty="0" lang="en-US" sz="2800">
                <a:uFillTx/>
              </a:rPr>
              <a:t>I-140 Immigrant Petitions</a:t>
            </a:r>
          </a:p>
          <a:p>
            <a:pPr indent="0" marL="0">
              <a:buNone/>
            </a:pPr>
            <a:endParaRPr dirty="0" lang="en-US">
              <a:uFillTx/>
            </a:endParaRPr>
          </a:p>
          <a:p>
            <a:r>
              <a:rPr dirty="0" err="1" i="1" lang="en-US">
                <a:uFillTx/>
              </a:rPr>
              <a:t>Kazarian’s</a:t>
            </a:r>
            <a:r>
              <a:rPr dirty="0" i="1" lang="en-US">
                <a:uFillTx/>
              </a:rPr>
              <a:t> </a:t>
            </a:r>
            <a:r>
              <a:rPr dirty="0" lang="en-US">
                <a:uFillTx/>
              </a:rPr>
              <a:t>final merits determination inserts a subjective element into the adjudication process</a:t>
            </a:r>
          </a:p>
          <a:p>
            <a:r>
              <a:rPr dirty="0" lang="en-US">
                <a:uFillTx/>
              </a:rPr>
              <a:t>There is a lack of USCIS guidance on how the final merits determination is conducted</a:t>
            </a:r>
          </a:p>
          <a:p>
            <a:r>
              <a:rPr dirty="0" lang="en-US">
                <a:uFillTx/>
              </a:rPr>
              <a:t>Many adjudicators have forgotten the standard of review.</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17</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1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0"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r>
              <a:rPr>
                <a:uFillTx/>
              </a:rPr>
              <a:t>RFE Practice Pointers</a:t>
            </a:r>
          </a:p>
        </p:txBody>
      </p:sp>
      <p:sp>
        <p:nvSpPr>
          <p:cNvPr xmlns:c="http://schemas.openxmlformats.org/drawingml/2006/chart" xmlns:pic="http://schemas.openxmlformats.org/drawingml/2006/picture" xmlns:dgm="http://schemas.openxmlformats.org/drawingml/2006/diagram" id="0" name=""/>
          <p:cNvSpPr xmlns:c="http://schemas.openxmlformats.org/drawingml/2006/chart" xmlns:pic="http://schemas.openxmlformats.org/drawingml/2006/picture" xmlns:dgm="http://schemas.openxmlformats.org/drawingml/2006/diagram"/>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p>
            <a:pPr lvl="0"/>
            <a:r>
              <a:rPr b="0" i="0" sz="2000" u="none">
                <a:solidFill>
                  <a:srgbClr val="000000"/>
                </a:solidFill>
                <a:uFillTx/>
                <a:latin charset="0" typeface="Rockwell"/>
              </a:rPr>
              <a:t>New G-28s submitted with an RFE Response will not be entered into the database because the RFE Response with the goldenrod cover sheet are sent directly to the adjudicator.</a:t>
            </a:r>
          </a:p>
          <a:p>
            <a:pPr lvl="1"/>
            <a:r>
              <a:rPr b="0" i="0" sz="2000" u="none">
                <a:solidFill>
                  <a:srgbClr val="000000"/>
                </a:solidFill>
                <a:uFillTx/>
                <a:latin charset="0" typeface="Rockwell"/>
              </a:rPr>
              <a:t>Practice Pointer – Use a sharpie and write on both the G-28 and the goldenrod cover sheet “New G-28 - Please Data </a:t>
            </a:r>
            <a:r>
              <a:rPr b="0" i="0" sz="2000" u="none">
                <a:solidFill>
                  <a:srgbClr val="000000"/>
                </a:solidFill>
                <a:uFillTx/>
                <a:latin charset="0" typeface="Rockwell"/>
              </a:rPr>
              <a:t>Enter.”</a:t>
            </a:r>
          </a:p>
          <a:p>
            <a:pPr lvl="1"/>
            <a:r>
              <a:rPr b="0" i="0" sz="1800" u="none">
                <a:solidFill>
                  <a:srgbClr val="000000"/>
                </a:solidFill>
                <a:uFillTx/>
                <a:latin charset="0" typeface="Rockwell"/>
              </a:rPr>
              <a:t/>
            </a:r>
          </a:p>
          <a:p>
            <a:pPr lvl="1"/>
            <a:r>
              <a:rPr b="0" i="0" sz="2000" u="none">
                <a:solidFill>
                  <a:srgbClr val="000000"/>
                </a:solidFill>
                <a:uFillTx/>
                <a:latin charset="0" typeface="Rockwell"/>
              </a:rPr>
              <a:t>Practice pointer - Write legal memorandums with the law and citing the evidence.  Officers at TSC indicated they do read and use these legal briefs.  They will check to be sure all evidence is there and says what the legal brief indicated.</a:t>
            </a:r>
          </a:p>
          <a:p>
            <a:pPr lvl="0"/>
            <a:r>
              <a:rPr b="0" i="0" sz="2000" u="none">
                <a:solidFill>
                  <a:srgbClr val="000000"/>
                </a:solidFill>
                <a:uFillTx/>
                <a:latin charset="0" typeface="Rockwell"/>
              </a:rPr>
              <a:t> </a:t>
            </a:r>
            <a:r>
              <a:rPr b="0" i="0" sz="2000" u="none">
                <a:solidFill>
                  <a:srgbClr val="000000"/>
                </a:solidFill>
                <a:uFillTx/>
                <a:latin charset="0" typeface="Rockwell"/>
              </a:rPr>
              <a:t>When do you inquire with the TSC regarding a pending RFE Response?</a:t>
            </a:r>
          </a:p>
          <a:p>
            <a:pPr lvl="2"/>
            <a:r>
              <a:rPr b="0" i="0" sz="2000" u="none">
                <a:solidFill>
                  <a:srgbClr val="000000"/>
                </a:solidFill>
                <a:uFillTx/>
                <a:latin charset="0" typeface="Rockwell"/>
              </a:rPr>
              <a:t>Practice Pointer - Contact Customer Service if a RFE </a:t>
            </a:r>
            <a:r>
              <a:rPr b="0" i="0" sz="2000" u="none">
                <a:solidFill>
                  <a:srgbClr val="000000"/>
                </a:solidFill>
                <a:uFillTx/>
                <a:latin charset="0" typeface="Rockwell"/>
              </a:rPr>
              <a:t>Response has been pending more than a </a:t>
            </a:r>
            <a:r>
              <a:rPr b="0" i="0" sz="2000" u="none">
                <a:solidFill>
                  <a:srgbClr val="000000"/>
                </a:solidFill>
                <a:uFillTx/>
                <a:latin charset="0" typeface="Rockwell"/>
              </a:rPr>
              <a:t>month.</a:t>
            </a:r>
          </a:p>
        </p:txBody>
      </p:sp>
    </p:spTree>
  </p:cSld>
  <p:clrMapOvr xmlns:c="http://schemas.openxmlformats.org/drawingml/2006/chart" xmlns:pic="http://schemas.openxmlformats.org/drawingml/2006/picture" xmlns:dgm="http://schemas.openxmlformats.org/drawingml/2006/diagram">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uFillTx/>
              </a:rPr>
              <a:t>Introduction</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endParaRPr dirty="0" lang="en-US" smtClean="0">
              <a:uFillTx/>
            </a:endParaRPr>
          </a:p>
          <a:p>
            <a:endParaRPr dirty="0" lang="en-US" smtClean="0">
              <a:uFillTx/>
            </a:endParaRPr>
          </a:p>
          <a:p>
            <a:endParaRPr dirty="0" lang="en-US">
              <a:uFillTx/>
            </a:endParaRPr>
          </a:p>
          <a:p>
            <a:r>
              <a:rPr dirty="0" lang="en-US" smtClean="0">
                <a:uFillTx/>
              </a:rPr>
              <a:t>Recent Trends in USCIS Requests for Evidence (RFE)</a:t>
            </a:r>
            <a:endParaRPr dirty="0" lang="en-US">
              <a:uFillTx/>
            </a:endParaRPr>
          </a:p>
          <a:p>
            <a:r>
              <a:rPr dirty="0" lang="en-US" smtClean="0">
                <a:uFillTx/>
              </a:rPr>
              <a:t>Strategies to avoid RFEs</a:t>
            </a:r>
          </a:p>
          <a:p>
            <a:r>
              <a:rPr dirty="0" lang="en-US" smtClean="0">
                <a:uFillTx/>
              </a:rPr>
              <a:t>RFE Practice Pointers</a:t>
            </a:r>
          </a:p>
          <a:p>
            <a:r>
              <a:rPr dirty="0" lang="en-US" smtClean="0">
                <a:uFillTx/>
              </a:rPr>
              <a:t>Responding to RFEs</a:t>
            </a:r>
            <a:endParaRPr dirty="0" lang="en-US">
              <a:uFillTx/>
            </a:endParaRPr>
          </a:p>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sz="3600">
                <a:effectLst/>
                <a:uFillTx/>
              </a:rPr>
              <a:t>Strategies to Avoid RFEs</a:t>
            </a:r>
            <a:endParaRPr dirty="0" lang="en-US" sz="3600">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lnSpcReduction="10000"/>
          </a:bodyPr>
          <a:lstStyle/>
          <a:p>
            <a:r>
              <a:rPr dirty="0" lang="en-US">
                <a:uFillTx/>
              </a:rPr>
              <a:t>Carefully develop strategy of the case early on</a:t>
            </a:r>
          </a:p>
          <a:p>
            <a:r>
              <a:rPr dirty="0" lang="en-US">
                <a:uFillTx/>
              </a:rPr>
              <a:t>Avoid the situation where you have to switch gears after the RFE</a:t>
            </a:r>
          </a:p>
          <a:p>
            <a:r>
              <a:rPr dirty="0" lang="en-US" smtClean="0">
                <a:uFillTx/>
              </a:rPr>
              <a:t>For EB-1 cases, once </a:t>
            </a:r>
            <a:r>
              <a:rPr dirty="0" lang="en-US">
                <a:uFillTx/>
              </a:rPr>
              <a:t>you have met the regulatory criteria, you have to focus on building your argument for the final merits determination</a:t>
            </a:r>
          </a:p>
          <a:p>
            <a:pPr lvl="1"/>
            <a:r>
              <a:rPr dirty="0" lang="en-US" sz="2000">
                <a:uFillTx/>
              </a:rPr>
              <a:t>T</a:t>
            </a:r>
            <a:r>
              <a:rPr dirty="0" lang="en-US" smtClean="0" sz="2000">
                <a:uFillTx/>
              </a:rPr>
              <a:t>ry </a:t>
            </a:r>
            <a:r>
              <a:rPr dirty="0" lang="en-US" sz="2000">
                <a:uFillTx/>
              </a:rPr>
              <a:t>and meet as many categories as possible but don’t overreach</a:t>
            </a:r>
          </a:p>
          <a:p>
            <a:pPr lvl="1"/>
            <a:r>
              <a:rPr dirty="0" lang="en-US" sz="2000">
                <a:uFillTx/>
              </a:rPr>
              <a:t>Submitting weak evidence will weaken the whole case</a:t>
            </a:r>
          </a:p>
          <a:p>
            <a:pPr lvl="1"/>
            <a:r>
              <a:rPr dirty="0" lang="en-US" sz="2000">
                <a:uFillTx/>
              </a:rPr>
              <a:t>Make sure the supporting evidence is clear and demonstrates HOW the standard is met</a:t>
            </a:r>
          </a:p>
          <a:p>
            <a:r>
              <a:rPr dirty="0" lang="en-US">
                <a:uFillTx/>
              </a:rPr>
              <a:t>Prepare a cover letter which presents the evidence clearly and convincingly.</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18</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effectLst/>
                <a:uFillTx/>
              </a:rPr>
              <a:t>Strategies to Avoid RFEs</a:t>
            </a:r>
            <a:endParaRPr dirty="0" lang="en-US" sz="3600">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2133600"/>
            <a:ext cx="8229600" cy="3992563"/>
          </a:xfrm>
        </p:spPr>
        <p:txBody xmlns:c="http://schemas.openxmlformats.org/drawingml/2006/chart" xmlns:pic="http://schemas.openxmlformats.org/drawingml/2006/picture" xmlns:dgm="http://schemas.openxmlformats.org/drawingml/2006/diagram">
          <a:bodyPr>
            <a:normAutofit/>
          </a:bodyPr>
          <a:lstStyle/>
          <a:p>
            <a:r>
              <a:rPr dirty="0" lang="en-US">
                <a:uFillTx/>
              </a:rPr>
              <a:t>Present the evidence in an easy to read, accessible way</a:t>
            </a:r>
          </a:p>
          <a:p>
            <a:r>
              <a:rPr dirty="0" lang="en-US">
                <a:uFillTx/>
              </a:rPr>
              <a:t>Use color to grab attention</a:t>
            </a:r>
          </a:p>
          <a:p>
            <a:r>
              <a:rPr dirty="0" lang="en-US">
                <a:uFillTx/>
              </a:rPr>
              <a:t>Adjudicators respond to visuals</a:t>
            </a:r>
          </a:p>
          <a:p>
            <a:r>
              <a:rPr dirty="0" lang="en-US">
                <a:uFillTx/>
              </a:rPr>
              <a:t>Use cover stories and featured </a:t>
            </a:r>
            <a:r>
              <a:rPr dirty="0" lang="en-US" smtClean="0">
                <a:uFillTx/>
              </a:rPr>
              <a:t>articles</a:t>
            </a:r>
          </a:p>
          <a:p>
            <a:r>
              <a:rPr dirty="0" lang="en-US">
                <a:uFillTx/>
              </a:rPr>
              <a:t>Critical to understand the regulations</a:t>
            </a:r>
          </a:p>
          <a:p>
            <a:r>
              <a:rPr dirty="0" lang="en-US" smtClean="0">
                <a:uFillTx/>
              </a:rPr>
              <a:t>Familiarize yourself </a:t>
            </a:r>
            <a:r>
              <a:rPr dirty="0" lang="en-US">
                <a:uFillTx/>
              </a:rPr>
              <a:t>with </a:t>
            </a:r>
            <a:r>
              <a:rPr dirty="0" i="1" lang="en-US">
                <a:uFillTx/>
              </a:rPr>
              <a:t>AAO</a:t>
            </a:r>
            <a:r>
              <a:rPr dirty="0" lang="en-US">
                <a:uFillTx/>
              </a:rPr>
              <a:t> case law</a:t>
            </a:r>
          </a:p>
          <a:p>
            <a:r>
              <a:rPr dirty="0" lang="en-US">
                <a:uFillTx/>
              </a:rPr>
              <a:t>Build the strongest case up-front to decrease likelihood of RFE</a:t>
            </a:r>
          </a:p>
          <a:p>
            <a:pPr lvl="1"/>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19</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r>
              <a:rPr dirty="0" lang="en-US" smtClean="0">
                <a:uFillTx/>
              </a:rPr>
              <a:t>RFE Practice Pointers</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r>
              <a:rPr dirty="0" lang="en-US" smtClean="0">
                <a:uFillTx/>
              </a:rPr>
              <a:t>New G-28s submitted with an RFE Response will not be entered into the database because the RFE Response with the goldenrod cover sheet are sent directly to the adjudicator.</a:t>
            </a:r>
          </a:p>
          <a:p>
            <a:pPr lvl="1"/>
            <a:r>
              <a:rPr dirty="0" lang="en-US" sz="2000">
                <a:uFillTx/>
              </a:rPr>
              <a:t>Practice Pointer – Use a sharpie and write on both the G-28 and the goldenrod cover sheet “New G-28 - Please Data </a:t>
            </a:r>
            <a:r>
              <a:rPr dirty="0" lang="en-US" smtClean="0" sz="2000">
                <a:uFillTx/>
              </a:rPr>
              <a:t>Enter.”</a:t>
            </a:r>
          </a:p>
          <a:p>
            <a:pPr indent="0" lvl="1" marL="274320">
              <a:buNone/>
            </a:pPr>
            <a:endParaRPr dirty="0" lang="en-US" smtClean="0">
              <a:uFillTx/>
            </a:endParaRPr>
          </a:p>
          <a:p>
            <a:r>
              <a:rPr dirty="0" lang="en-US">
                <a:uFillTx/>
              </a:rPr>
              <a:t> </a:t>
            </a:r>
            <a:r>
              <a:rPr dirty="0" lang="en-US" smtClean="0">
                <a:uFillTx/>
              </a:rPr>
              <a:t>When do you inquire with the TSC regarding a pending RFE Response?</a:t>
            </a:r>
          </a:p>
          <a:p>
            <a:pPr lvl="2"/>
            <a:r>
              <a:rPr dirty="0" lang="en-US" smtClean="0" sz="2000">
                <a:uFillTx/>
              </a:rPr>
              <a:t>Practice Pointer - Contact Customer Service if a RFE </a:t>
            </a:r>
            <a:r>
              <a:rPr dirty="0" lang="en-US" sz="2000">
                <a:uFillTx/>
              </a:rPr>
              <a:t>Response has been pending more than a </a:t>
            </a:r>
            <a:r>
              <a:rPr dirty="0" lang="en-US" smtClean="0" sz="2000">
                <a:uFillTx/>
              </a:rPr>
              <a:t>month.</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20</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2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effectLst/>
                <a:uFillTx/>
              </a:rPr>
              <a:t>Responding to RFEs</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2286000"/>
            <a:ext cx="8229600" cy="3840163"/>
          </a:xfrm>
        </p:spPr>
        <p:txBody xmlns:c="http://schemas.openxmlformats.org/drawingml/2006/chart" xmlns:pic="http://schemas.openxmlformats.org/drawingml/2006/picture" xmlns:dgm="http://schemas.openxmlformats.org/drawingml/2006/diagram">
          <a:bodyPr>
            <a:normAutofit/>
          </a:bodyPr>
          <a:lstStyle/>
          <a:p>
            <a:r>
              <a:rPr dirty="0" lang="en-US">
                <a:uFillTx/>
              </a:rPr>
              <a:t>Review RFE </a:t>
            </a:r>
            <a:r>
              <a:rPr dirty="0" lang="en-US" smtClean="0">
                <a:uFillTx/>
              </a:rPr>
              <a:t>carefully</a:t>
            </a:r>
          </a:p>
          <a:p>
            <a:pPr lvl="1"/>
            <a:r>
              <a:rPr dirty="0" lang="en-US" smtClean="0" sz="2000">
                <a:uFillTx/>
              </a:rPr>
              <a:t>RFEs </a:t>
            </a:r>
            <a:r>
              <a:rPr dirty="0" lang="en-US" sz="2000">
                <a:uFillTx/>
              </a:rPr>
              <a:t>are generally several pages long and filled with boilerplate, with only slight attempt to tailor to the individual case.</a:t>
            </a:r>
          </a:p>
          <a:p>
            <a:r>
              <a:rPr dirty="0" lang="en-US">
                <a:uFillTx/>
              </a:rPr>
              <a:t>Make sure the officer is using the correct legal standard</a:t>
            </a:r>
          </a:p>
          <a:p>
            <a:r>
              <a:rPr dirty="0" lang="en-US">
                <a:uFillTx/>
              </a:rPr>
              <a:t>Remind the adjudicator of the correct legal standard </a:t>
            </a:r>
            <a:r>
              <a:rPr dirty="0" lang="en-US" smtClean="0">
                <a:uFillTx/>
              </a:rPr>
              <a:t>tactfully</a:t>
            </a:r>
          </a:p>
          <a:p>
            <a:r>
              <a:rPr dirty="0" lang="en-US">
                <a:uFillTx/>
              </a:rPr>
              <a:t>Only have 84/87 days from date of RFE</a:t>
            </a:r>
          </a:p>
          <a:p>
            <a:r>
              <a:rPr dirty="0" lang="en-US">
                <a:uFillTx/>
              </a:rPr>
              <a:t>Start working on collecting the evidence since </a:t>
            </a:r>
            <a:r>
              <a:rPr dirty="0" lang="en-US" smtClean="0">
                <a:uFillTx/>
              </a:rPr>
              <a:t>obtaining </a:t>
            </a:r>
            <a:r>
              <a:rPr dirty="0" lang="en-US">
                <a:uFillTx/>
              </a:rPr>
              <a:t>evidence can take time</a:t>
            </a:r>
          </a:p>
          <a:p>
            <a:pPr lvl="2"/>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21</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uFillTx/>
              </a:rPr>
              <a:t>Additional Strategies</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pPr indent="0" marL="0">
              <a:buNone/>
            </a:pPr>
            <a:r>
              <a:rPr dirty="0" lang="en-US">
                <a:uFillTx/>
              </a:rPr>
              <a:t> </a:t>
            </a:r>
          </a:p>
          <a:p>
            <a:r>
              <a:rPr dirty="0" lang="en-US">
                <a:uFillTx/>
              </a:rPr>
              <a:t>If you have a difficult RFE, it may be better to simply withdraw the case and refile</a:t>
            </a:r>
          </a:p>
          <a:p>
            <a:r>
              <a:rPr dirty="0" lang="en-US">
                <a:uFillTx/>
              </a:rPr>
              <a:t>If withdraw and refile, you can use the RFE to make your case stronger</a:t>
            </a:r>
          </a:p>
          <a:p>
            <a:r>
              <a:rPr dirty="0" lang="en-US">
                <a:uFillTx/>
              </a:rPr>
              <a:t>If case is denied after responding to RFE, the denial is apparent to USCIS</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22</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uFillTx/>
              </a:rPr>
              <a:t>Additional Strategies</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457200" y="1752600"/>
            <a:ext cx="8229600" cy="4373563"/>
          </a:xfrm>
        </p:spPr>
        <p:txBody xmlns:c="http://schemas.openxmlformats.org/drawingml/2006/chart" xmlns:pic="http://schemas.openxmlformats.org/drawingml/2006/picture" xmlns:dgm="http://schemas.openxmlformats.org/drawingml/2006/diagram">
          <a:bodyPr/>
          <a:lstStyle/>
          <a:p>
            <a:endParaRPr dirty="0" lang="en-US" smtClean="0">
              <a:uFillTx/>
            </a:endParaRPr>
          </a:p>
          <a:p>
            <a:r>
              <a:rPr dirty="0" lang="en-US" smtClean="0">
                <a:uFillTx/>
              </a:rPr>
              <a:t>Appeal </a:t>
            </a:r>
            <a:r>
              <a:rPr dirty="0" lang="en-US">
                <a:uFillTx/>
              </a:rPr>
              <a:t>when there is an important legal issue or where the beneficiary cannot afford to let go of the I-140, such as age-out issues for children or H fifth year issues.</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23</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2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effectLst/>
                <a:uFillTx/>
              </a:rPr>
              <a:t>Conclusion</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mtClean="0">
                <a:uFillTx/>
              </a:rPr>
              <a:t>Recent trends.</a:t>
            </a:r>
            <a:endParaRPr dirty="0" lang="en-US">
              <a:uFillTx/>
            </a:endParaRPr>
          </a:p>
          <a:p>
            <a:r>
              <a:rPr dirty="0" lang="en-US" smtClean="0">
                <a:uFillTx/>
              </a:rPr>
              <a:t>Responding to RFEs.</a:t>
            </a:r>
            <a:endParaRPr dirty="0" lang="en-US">
              <a:uFillTx/>
            </a:endParaRPr>
          </a:p>
          <a:p>
            <a:r>
              <a:rPr dirty="0" lang="en-US" smtClean="0">
                <a:uFillTx/>
              </a:rPr>
              <a:t>Additional Strategies.</a:t>
            </a:r>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24</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 </a:t>
            </a:r>
          </a:p>
        </p:txBody>
      </p:sp>
      <p:sp>
        <p:nvSpPr>
          <p:cNvPr xmlns:c="http://schemas.openxmlformats.org/drawingml/2006/chart" xmlns:pic="http://schemas.openxmlformats.org/drawingml/2006/picture" xmlns:dgm="http://schemas.openxmlformats.org/drawingml/2006/diagram" id="7"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152400" y="1600200"/>
            <a:ext cx="8839200" cy="4311134"/>
          </a:xfrm>
        </p:spPr>
        <p:txBody xmlns:c="http://schemas.openxmlformats.org/drawingml/2006/chart" xmlns:pic="http://schemas.openxmlformats.org/drawingml/2006/picture" xmlns:dgm="http://schemas.openxmlformats.org/drawingml/2006/diagram">
          <a:bodyPr>
            <a:normAutofit/>
          </a:bodyPr>
          <a:lstStyle/>
          <a:p>
            <a:endParaRPr dirty="0" lang="en-US" smtClean="0">
              <a:uFillTx/>
            </a:endParaRPr>
          </a:p>
          <a:p>
            <a:r>
              <a:rPr dirty="0" lang="en-US" smtClean="0">
                <a:uFillTx/>
              </a:rPr>
              <a:t>USCIS </a:t>
            </a:r>
            <a:r>
              <a:rPr dirty="0" lang="en-US">
                <a:uFillTx/>
              </a:rPr>
              <a:t>is increasingly responding to petitions and applications, including H-1Bs, </a:t>
            </a:r>
            <a:r>
              <a:rPr dirty="0" err="1" lang="en-US" smtClean="0">
                <a:uFillTx/>
              </a:rPr>
              <a:t>Es</a:t>
            </a:r>
            <a:r>
              <a:rPr dirty="0" lang="en-US" smtClean="0">
                <a:uFillTx/>
              </a:rPr>
              <a:t>, </a:t>
            </a:r>
            <a:r>
              <a:rPr dirty="0" err="1" lang="en-US" smtClean="0">
                <a:uFillTx/>
              </a:rPr>
              <a:t>Os</a:t>
            </a:r>
            <a:r>
              <a:rPr dirty="0" lang="en-US" smtClean="0">
                <a:uFillTx/>
              </a:rPr>
              <a:t>, L-1s</a:t>
            </a:r>
            <a:r>
              <a:rPr dirty="0" lang="en-US">
                <a:uFillTx/>
              </a:rPr>
              <a:t>, I-140s, I-485 with burdensome </a:t>
            </a:r>
            <a:r>
              <a:rPr dirty="0" lang="en-US" smtClean="0">
                <a:uFillTx/>
              </a:rPr>
              <a:t>RFEs</a:t>
            </a:r>
            <a:endParaRPr dirty="0" lang="en-US">
              <a:uFillTx/>
            </a:endParaRPr>
          </a:p>
          <a:p>
            <a:r>
              <a:rPr dirty="0" lang="en-US" smtClean="0">
                <a:uFillTx/>
              </a:rPr>
              <a:t>USCIS </a:t>
            </a:r>
            <a:r>
              <a:rPr dirty="0" lang="en-US">
                <a:uFillTx/>
              </a:rPr>
              <a:t>is increasingly tallying and tracking cases filed by each company.  </a:t>
            </a:r>
            <a:r>
              <a:rPr dirty="0" lang="en-US" smtClean="0">
                <a:uFillTx/>
              </a:rPr>
              <a:t> 	</a:t>
            </a:r>
          </a:p>
          <a:p>
            <a:pPr lvl="1"/>
            <a:r>
              <a:rPr dirty="0" lang="en-US" smtClean="0">
                <a:uFillTx/>
              </a:rPr>
              <a:t>Companies </a:t>
            </a:r>
            <a:r>
              <a:rPr dirty="0" lang="en-US">
                <a:uFillTx/>
              </a:rPr>
              <a:t>that file a disproportionately high number of petitions relative </a:t>
            </a:r>
            <a:r>
              <a:rPr dirty="0" lang="en-US" smtClean="0">
                <a:uFillTx/>
              </a:rPr>
              <a:t>to </a:t>
            </a:r>
            <a:r>
              <a:rPr dirty="0" lang="en-US">
                <a:uFillTx/>
              </a:rPr>
              <a:t>its overall headcount often face more burdensome RFEs</a:t>
            </a:r>
            <a:r>
              <a:rPr dirty="0" lang="en-US" smtClean="0">
                <a:uFillTx/>
              </a:rPr>
              <a:t>.</a:t>
            </a:r>
          </a:p>
          <a:p>
            <a:pPr indent="0" lvl="1" marL="457200">
              <a:buNone/>
            </a:pPr>
            <a:endParaRPr dirty="0" lang="en-US">
              <a:uFillTx/>
            </a:endParaRPr>
          </a:p>
          <a:p>
            <a:r>
              <a:rPr dirty="0" lang="en-US">
                <a:uFillTx/>
              </a:rPr>
              <a:t>USCIS can also consider information outside of the petition, some of which may not even be available to the employer.</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3</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 </a:t>
            </a:r>
          </a:p>
        </p:txBody>
      </p:sp>
      <p:sp>
        <p:nvSpPr>
          <p:cNvPr xmlns:c="http://schemas.openxmlformats.org/drawingml/2006/chart" xmlns:pic="http://schemas.openxmlformats.org/drawingml/2006/picture" xmlns:dgm="http://schemas.openxmlformats.org/drawingml/2006/diagram" id="7"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152400" y="1752599"/>
            <a:ext cx="8839200" cy="4520185"/>
          </a:xfrm>
        </p:spPr>
        <p:txBody xmlns:c="http://schemas.openxmlformats.org/drawingml/2006/chart" xmlns:pic="http://schemas.openxmlformats.org/drawingml/2006/picture" xmlns:dgm="http://schemas.openxmlformats.org/drawingml/2006/diagram">
          <a:bodyPr>
            <a:normAutofit fontScale="85000" lnSpcReduction="10000"/>
          </a:bodyPr>
          <a:lstStyle/>
          <a:p>
            <a:r>
              <a:rPr dirty="0" lang="en-US" smtClean="0">
                <a:uFillTx/>
              </a:rPr>
              <a:t/>
            </a:r>
            <a:r>
              <a:rPr b="0" i="0" sz="2000" u="none">
                <a:solidFill>
                  <a:srgbClr val="000000"/>
                </a:solidFill>
                <a:uFillTx/>
                <a:latin charset="0" typeface="Rockwell"/>
              </a:rPr>
              <a:t>Categories</a:t>
            </a:r>
            <a:r>
              <a:rPr b="0" i="0" sz="2000" u="none">
                <a:solidFill>
                  <a:srgbClr val="000000"/>
                </a:solidFill>
                <a:uFillTx/>
                <a:latin charset="0" typeface="Rockwell"/>
              </a:rPr>
              <a:t> of Requests in RFEs Being Issued</a:t>
            </a:r>
            <a:endParaRPr dirty="0" lang="en-US" smtClean="0">
              <a:uFillTx/>
            </a:endParaRPr>
          </a:p>
          <a:p>
            <a:pPr lvl="1"/>
            <a:r>
              <a:rPr b="0" i="0" sz="1800" u="none">
                <a:solidFill>
                  <a:srgbClr val="000000"/>
                </a:solidFill>
                <a:uFillTx/>
                <a:latin charset="0" typeface="Rockwell"/>
              </a:rPr>
              <a:t>Specialty </a:t>
            </a:r>
            <a:r>
              <a:rPr b="0" i="0" sz="1800" u="none">
                <a:solidFill>
                  <a:srgbClr val="000000"/>
                </a:solidFill>
                <a:uFillTx/>
                <a:latin charset="0" typeface="Rockwell"/>
              </a:rPr>
              <a:t>Occupation</a:t>
            </a:r>
          </a:p>
          <a:p>
            <a:pPr lvl="1"/>
            <a:r>
              <a:rPr b="0" i="0" sz="1800" u="none">
                <a:solidFill>
                  <a:srgbClr val="000000"/>
                </a:solidFill>
                <a:uFillTx/>
                <a:latin charset="0" typeface="Rockwell"/>
              </a:rPr>
              <a:t>Employer-Employee Relationship; On and Off Site employment</a:t>
            </a:r>
          </a:p>
          <a:p>
            <a:pPr lvl="1"/>
            <a:r>
              <a:rPr b="0" i="0" sz="1800" u="none">
                <a:solidFill>
                  <a:srgbClr val="000000"/>
                </a:solidFill>
                <a:uFillTx/>
                <a:latin charset="0" typeface="Rockwell"/>
              </a:rPr>
              <a:t>Business Verification (VIBE); Doing Business</a:t>
            </a:r>
          </a:p>
          <a:p>
            <a:pPr lvl="1"/>
            <a:r>
              <a:rPr b="0" i="0" sz="1800" u="none">
                <a:solidFill>
                  <a:srgbClr val="000000"/>
                </a:solidFill>
                <a:uFillTx/>
                <a:latin charset="0" typeface="Rockwell"/>
              </a:rPr>
              <a:t>Business Relationship; Ownership; Control</a:t>
            </a:r>
          </a:p>
          <a:p>
            <a:pPr lvl="1"/>
            <a:r>
              <a:rPr b="0" i="0" sz="1800" u="none">
                <a:solidFill>
                  <a:srgbClr val="000000"/>
                </a:solidFill>
                <a:uFillTx/>
                <a:latin charset="0" typeface="Rockwell"/>
              </a:rPr>
              <a:t>Specialized Knowledge</a:t>
            </a:r>
          </a:p>
          <a:p>
            <a:pPr lvl="1"/>
            <a:r>
              <a:rPr b="0" i="0" sz="1800" u="none">
                <a:solidFill>
                  <a:srgbClr val="000000"/>
                </a:solidFill>
                <a:uFillTx/>
                <a:latin charset="0" typeface="Rockwell"/>
              </a:rPr>
              <a:t>Managerial Duties</a:t>
            </a:r>
          </a:p>
          <a:p>
            <a:pPr lvl="1"/>
            <a:r>
              <a:rPr b="0" i="0" sz="1800" u="none">
                <a:solidFill>
                  <a:srgbClr val="000000"/>
                </a:solidFill>
                <a:uFillTx/>
                <a:latin charset="0" typeface="Rockwell"/>
              </a:rPr>
              <a:t>Maintenance of Status and Pay </a:t>
            </a:r>
          </a:p>
          <a:p>
            <a:pPr lvl="1"/>
            <a:r>
              <a:rPr b="0" i="0" sz="1800" u="none">
                <a:solidFill>
                  <a:srgbClr val="000000"/>
                </a:solidFill>
                <a:uFillTx/>
                <a:latin charset="0" typeface="Rockwell"/>
              </a:rPr>
              <a:t>Maintenance of Initial Employer-Employee Relationship</a:t>
            </a:r>
          </a:p>
          <a:p>
            <a:pPr lvl="1"/>
            <a:r>
              <a:rPr b="0" i="0" sz="1800" u="none">
                <a:solidFill>
                  <a:srgbClr val="000000"/>
                </a:solidFill>
                <a:uFillTx/>
                <a:latin charset="0" typeface="Rockwell"/>
              </a:rPr>
              <a:t>Doing Business Denials - U.S</a:t>
            </a:r>
            <a:r>
              <a:rPr b="0" i="0" sz="1800" u="none">
                <a:solidFill>
                  <a:srgbClr val="000000"/>
                </a:solidFill>
                <a:uFillTx/>
                <a:latin charset="0" typeface="Rockwell"/>
              </a:rPr>
              <a:t>. </a:t>
            </a:r>
            <a:r>
              <a:rPr b="0" i="0" sz="1800" u="none">
                <a:solidFill>
                  <a:srgbClr val="000000"/>
                </a:solidFill>
                <a:uFillTx/>
                <a:latin charset="0" typeface="Rockwell"/>
              </a:rPr>
              <a:t>office considered </a:t>
            </a:r>
            <a:r>
              <a:rPr b="0" i="0" sz="1800" u="none">
                <a:solidFill>
                  <a:srgbClr val="000000"/>
                </a:solidFill>
                <a:uFillTx/>
                <a:latin charset="0" typeface="Rockwell"/>
              </a:rPr>
              <a:t>to be a “mere agent” of the foreign </a:t>
            </a:r>
            <a:r>
              <a:rPr b="0" i="0" sz="1800" u="none">
                <a:solidFill>
                  <a:srgbClr val="000000"/>
                </a:solidFill>
                <a:uFillTx/>
                <a:latin charset="0" typeface="Rockwell"/>
              </a:rPr>
              <a:t>affiliate</a:t>
            </a:r>
          </a:p>
          <a:p>
            <a:pPr lvl="1"/>
            <a:r>
              <a:rPr b="0" i="0" sz="1800" u="none">
                <a:solidFill>
                  <a:srgbClr val="000000"/>
                </a:solidFill>
                <a:uFillTx/>
                <a:latin charset="0" typeface="Rockwell"/>
              </a:rPr>
              <a:t>Experience Letters Required from Employer </a:t>
            </a:r>
            <a:r>
              <a:rPr b="0" i="0" sz="1800" u="none">
                <a:solidFill>
                  <a:srgbClr val="000000"/>
                </a:solidFill>
                <a:uFillTx/>
                <a:latin charset="0" typeface="Rockwell"/>
              </a:rPr>
              <a:t>(</a:t>
            </a:r>
            <a:r>
              <a:rPr b="0" i="0" sz="1800" u="none">
                <a:solidFill>
                  <a:srgbClr val="000000"/>
                </a:solidFill>
                <a:uFillTx/>
                <a:latin charset="0" typeface="Rockwell"/>
              </a:rPr>
              <a:t>Primary Evidence)</a:t>
            </a:r>
          </a:p>
          <a:p>
            <a:pPr lvl="1"/>
            <a:r>
              <a:rPr b="0" i="1" sz="1800" u="none">
                <a:solidFill>
                  <a:srgbClr val="000000"/>
                </a:solidFill>
                <a:uFillTx/>
                <a:latin charset="0" typeface="Rockwell"/>
              </a:rPr>
              <a:t>Kazarian</a:t>
            </a:r>
            <a:r>
              <a:rPr b="0" i="0" sz="1800" u="none">
                <a:solidFill>
                  <a:srgbClr val="000000"/>
                </a:solidFill>
                <a:uFillTx/>
                <a:latin charset="0" typeface="Rockwell"/>
              </a:rPr>
              <a:t> two step</a:t>
            </a:r>
          </a:p>
          <a:p>
            <a:pPr lvl="1"/>
            <a:r>
              <a:rPr b="0" i="0" sz="1800" u="none">
                <a:solidFill>
                  <a:srgbClr val="000000"/>
                </a:solidFill>
                <a:uFillTx/>
                <a:latin charset="0" typeface="Rockwell"/>
              </a:rPr>
              <a:t>Ability Pay</a:t>
            </a:r>
            <a:r>
              <a:rPr dirty="0" lang="en-US" smtClean="0">
                <a:uFillTx/>
              </a:rPr>
              <a:t/>
            </a:r>
            <a:r>
              <a:rPr dirty="0" lang="en-US" smtClean="0">
                <a:uFillTx/>
              </a:rPr>
              <a:t/>
            </a:r>
            <a:endParaRPr b="0" i="0" sz="1800" u="none">
              <a:solidFill>
                <a:srgbClr val="000000"/>
              </a:solidFill>
              <a:uFillTx/>
              <a:latin charset="0" typeface="Rockwell"/>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4</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Autofit/>
          </a:bodyPr>
          <a:lstStyle/>
          <a:p>
            <a:r>
              <a:rPr dirty="0" lang="en-US" sz="3600">
                <a:uFillTx/>
              </a:rPr>
              <a:t>Recent Trends in USCIS Requests for Evidence </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a:xfrm>
            <a:off x="152400" y="1600200"/>
            <a:ext cx="8839200" cy="4953000"/>
          </a:xfrm>
        </p:spPr>
        <p:txBody xmlns:c="http://schemas.openxmlformats.org/drawingml/2006/chart" xmlns:pic="http://schemas.openxmlformats.org/drawingml/2006/picture" xmlns:dgm="http://schemas.openxmlformats.org/drawingml/2006/diagram">
          <a:bodyPr>
            <a:normAutofit/>
          </a:bodyPr>
          <a:lstStyle/>
          <a:p>
            <a:endParaRPr dirty="0" lang="en-US" smtClean="0">
              <a:uFillTx/>
            </a:endParaRPr>
          </a:p>
          <a:p>
            <a:pPr indent="0" marL="0">
              <a:buNone/>
            </a:pPr>
            <a:r>
              <a:rPr b="1" dirty="0" lang="en-US" sz="2800">
                <a:uFillTx/>
              </a:rPr>
              <a:t>H-1B: Specialty </a:t>
            </a:r>
            <a:r>
              <a:rPr b="1" dirty="0" lang="en-US" smtClean="0" sz="2800">
                <a:uFillTx/>
              </a:rPr>
              <a:t>Occupation</a:t>
            </a:r>
          </a:p>
          <a:p>
            <a:pPr indent="0" marL="0">
              <a:buNone/>
            </a:pPr>
            <a:endParaRPr dirty="0" lang="en-US" sz="2800">
              <a:uFillTx/>
            </a:endParaRPr>
          </a:p>
          <a:p>
            <a:r>
              <a:rPr dirty="0" lang="en-US">
                <a:uFillTx/>
              </a:rPr>
              <a:t>Although additional scrutiny has affected companies of all types and sizes, companies that provide IT services have faced more scrutiny</a:t>
            </a:r>
            <a:r>
              <a:rPr dirty="0" lang="en-US" smtClean="0">
                <a:uFillTx/>
              </a:rPr>
              <a:t>.</a:t>
            </a:r>
          </a:p>
          <a:p>
            <a:pPr indent="0" marL="0">
              <a:buNone/>
            </a:pPr>
            <a:endParaRPr dirty="0" lang="en-US">
              <a:uFillTx/>
            </a:endParaRPr>
          </a:p>
          <a:p>
            <a:r>
              <a:rPr dirty="0" lang="en-US">
                <a:uFillTx/>
              </a:rPr>
              <a:t>The California Service Center frequently requests IT services companies’ tax returns, quarterly wage reports, W-2s, client contracts, statement of works and/or client letters specifying the H-1B employee by name, lease agreements with floor plan, business license and photos of the office</a:t>
            </a:r>
            <a:r>
              <a:rPr dirty="0" lang="en-US" smtClean="0">
                <a:uFillTx/>
              </a:rPr>
              <a:t>.</a:t>
            </a:r>
          </a:p>
          <a:p>
            <a:pPr indent="0" marL="0">
              <a:buNone/>
            </a:pPr>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5</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 </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pPr indent="0" marL="0">
              <a:buNone/>
            </a:pPr>
            <a:r>
              <a:rPr b="1" dirty="0" lang="en-US" sz="2800">
                <a:uFillTx/>
              </a:rPr>
              <a:t>H-1B: Specialty Occupation</a:t>
            </a:r>
          </a:p>
          <a:p>
            <a:pPr indent="0" marL="0">
              <a:buNone/>
            </a:pPr>
            <a:endParaRPr dirty="0" lang="en-US">
              <a:uFillTx/>
            </a:endParaRPr>
          </a:p>
          <a:p>
            <a:r>
              <a:rPr dirty="0" lang="en-US">
                <a:uFillTx/>
              </a:rPr>
              <a:t>The Vermont Service Center usually takes a more reasonable approach by accepting client letters that specify the H-1B employee by name, verify the duration and nature of the project, the location where the work will be performed and the specific duties the H-1B employee will be responsible for</a:t>
            </a:r>
            <a:r>
              <a:rPr dirty="0" lang="en-US" smtClean="0">
                <a:uFillTx/>
              </a:rPr>
              <a:t>.</a:t>
            </a:r>
          </a:p>
          <a:p>
            <a:pPr indent="0" marL="0">
              <a:buNone/>
            </a:pPr>
            <a:endParaRPr dirty="0" lang="en-US">
              <a:uFillTx/>
            </a:endParaRPr>
          </a:p>
          <a:p>
            <a:r>
              <a:rPr dirty="0" lang="en-US">
                <a:uFillTx/>
              </a:rPr>
              <a:t>Other issues for H-1Bs: Specific field of study, Marketing Analyst positions, Educational equivalencies. </a:t>
            </a: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6</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4400">
                <a:uFillTx/>
              </a:rPr>
              <a:t>Recent Trends in USCIS Requests for Evidence </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fontScale="85000" lnSpcReduction="20000"/>
          </a:bodyPr>
          <a:lstStyle/>
          <a:p>
            <a:r>
              <a:rPr b="1" dirty="0" lang="en-US" smtClean="0">
                <a:uFillTx/>
              </a:rPr>
              <a:t>H-1B Specialty Occupation – Sample RFE language: </a:t>
            </a:r>
          </a:p>
          <a:p>
            <a:pPr algn="just"/>
            <a:r>
              <a:rPr dirty="0" lang="en-US" smtClean="0">
                <a:uFillTx/>
              </a:rPr>
              <a:t>“The </a:t>
            </a:r>
            <a:r>
              <a:rPr dirty="0" lang="en-US">
                <a:uFillTx/>
              </a:rPr>
              <a:t>LCA submitted with this petition is certified for the occupation of Computer Systems Analyst.  In the petition, you indicate that the beneficiary will perform the proffered duties as a QA Test Engineer I.  Accordingly, the submitted LCA does not correspond to the petition since the duties of the occupation for which the LCA is certified are not those of a QA Test Engineer I.  Therefore please provide an LCA, certified prior to the date of the filing of the present position, for the position of a QA Test Engineer that corresponds to the proffered duties</a:t>
            </a:r>
            <a:r>
              <a:rPr dirty="0" lang="en-US" smtClean="0">
                <a:uFillTx/>
              </a:rPr>
              <a:t>.”</a:t>
            </a:r>
            <a:endParaRPr dirty="0" lang="en-US">
              <a:uFillTx/>
            </a:endParaRPr>
          </a:p>
          <a:p>
            <a:pPr algn="just"/>
            <a:r>
              <a:rPr dirty="0" lang="en-US" smtClean="0">
                <a:uFillTx/>
              </a:rPr>
              <a:t>“You </a:t>
            </a:r>
            <a:r>
              <a:rPr dirty="0" lang="en-US">
                <a:uFillTx/>
              </a:rPr>
              <a:t>have provided a copy of the beneficiary’s Bachelor of Science Degree in Electrical Engineering.  However, the aforementioned degrees are not sufficient to demonstrate that the beneficiary is qualified for the proffered position because the degrees are not associated to computer science, or a closely related field.  It must also be demonstrated that there exists a nexus between the nature of the beneficiary’s degree (or equivalent) and the position duties proposed by the petitioner.  Please explain how the beneficiary’s degree and/or work experience will prepare him/her as a Programmer Analyst</a:t>
            </a:r>
            <a:r>
              <a:rPr dirty="0" lang="en-US" smtClean="0">
                <a:uFillTx/>
              </a:rPr>
              <a:t>.”</a:t>
            </a:r>
            <a:endParaRPr dirty="0" lang="en-US">
              <a:uFillTx/>
            </a:endParaRPr>
          </a:p>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7</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4400">
                <a:uFillTx/>
              </a:rPr>
              <a:t>Recent Trends in USCIS Requests for Evidence</a:t>
            </a:r>
            <a:endParaRPr dirty="0" lang="en-US">
              <a:uFillTx/>
            </a:endParaRP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r>
              <a:rPr b="1" dirty="0" lang="en-US" smtClean="0">
                <a:uFillTx/>
              </a:rPr>
              <a:t>H-1B </a:t>
            </a:r>
            <a:r>
              <a:rPr b="1" dirty="0" err="1" lang="en-US" smtClean="0">
                <a:uFillTx/>
              </a:rPr>
              <a:t>Speciality</a:t>
            </a:r>
            <a:r>
              <a:rPr b="1" dirty="0" lang="en-US" smtClean="0">
                <a:uFillTx/>
              </a:rPr>
              <a:t> Occupation – Sample RFE language: </a:t>
            </a:r>
          </a:p>
          <a:p>
            <a:pPr algn="just" lvl="1"/>
            <a:r>
              <a:rPr dirty="0" lang="en-US" smtClean="0">
                <a:uFillTx/>
              </a:rPr>
              <a:t>“U.S</a:t>
            </a:r>
            <a:r>
              <a:rPr dirty="0" lang="en-US">
                <a:uFillTx/>
              </a:rPr>
              <a:t>. Citizenship and Immigration Services (USCIS) does not use a job title, by itself, when determining whether a particular position qualifies as a specialty occupation. The record does not establish that the job offered requires the services of a person performing a </a:t>
            </a:r>
            <a:r>
              <a:rPr dirty="0" i="1" lang="en-US">
                <a:uFillTx/>
              </a:rPr>
              <a:t>specialty occupation</a:t>
            </a:r>
            <a:r>
              <a:rPr dirty="0" lang="en-US">
                <a:uFillTx/>
              </a:rPr>
              <a:t>, i.e., the holder of at least a baccalaureate degree in a related field.  You have not provided any information about the position being offered to the beneficiary: only a job title</a:t>
            </a:r>
            <a:r>
              <a:rPr dirty="0" lang="en-US" smtClean="0">
                <a:uFillTx/>
              </a:rPr>
              <a:t>.”</a:t>
            </a:r>
          </a:p>
          <a:p>
            <a:pPr algn="just" lvl="1"/>
            <a:r>
              <a:rPr dirty="0" lang="en-US" smtClean="0">
                <a:uFillTx/>
              </a:rPr>
              <a:t>“You </a:t>
            </a:r>
            <a:r>
              <a:rPr dirty="0" lang="en-US">
                <a:uFillTx/>
              </a:rPr>
              <a:t>indicated on the Form I-129 that your company/organization is located at </a:t>
            </a:r>
            <a:r>
              <a:rPr dirty="0" lang="en-US" smtClean="0">
                <a:uFillTx/>
              </a:rPr>
              <a:t>XYZ </a:t>
            </a:r>
            <a:r>
              <a:rPr dirty="0" lang="en-US">
                <a:uFillTx/>
              </a:rPr>
              <a:t>Bryan Street Suite </a:t>
            </a:r>
            <a:r>
              <a:rPr dirty="0" lang="en-US" smtClean="0">
                <a:uFillTx/>
              </a:rPr>
              <a:t>1111 </a:t>
            </a:r>
            <a:r>
              <a:rPr dirty="0" lang="en-US">
                <a:uFillTx/>
              </a:rPr>
              <a:t>Dallas, TX 75201.  However, USCIS’s VIBE indicates that your company/organization is located at </a:t>
            </a:r>
            <a:r>
              <a:rPr dirty="0" lang="en-US" smtClean="0">
                <a:uFillTx/>
              </a:rPr>
              <a:t>XYZ </a:t>
            </a:r>
            <a:r>
              <a:rPr dirty="0" lang="en-US">
                <a:uFillTx/>
              </a:rPr>
              <a:t>Jackson St Dallas TX 75202.  Submit documentation to confirm your company/organization’s most current location</a:t>
            </a:r>
            <a:r>
              <a:rPr dirty="0" lang="en-US" smtClean="0">
                <a:uFillTx/>
              </a:rPr>
              <a:t>.”</a:t>
            </a:r>
            <a:endParaRPr dirty="0" lang="en-US">
              <a:uFillTx/>
            </a:endParaRPr>
          </a:p>
          <a:p>
            <a:endParaRPr b="1" dirty="0" lang="en-US">
              <a:uFillTx/>
            </a:endParaRPr>
          </a:p>
          <a:p>
            <a:endParaRPr dirty="0" lang="en-US">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8</a:t>
            </a:fld>
            <a:endParaRPr lang="en-US">
              <a:uFillTx/>
            </a:endParaRPr>
          </a:p>
        </p:txBody>
      </p:sp>
    </p:spTree>
  </p:cSld>
  <p:clrMapOvr xmlns:c="http://schemas.openxmlformats.org/drawingml/2006/chart" xmlns:pic="http://schemas.openxmlformats.org/drawingml/2006/picture" xmlns:dgm="http://schemas.openxmlformats.org/drawingml/2006/diagram">
    <a:masterClrMapping/>
  </p:clrMapOvr>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pic="http://schemas.openxmlformats.org/drawingml/2006/picture" xmlns:dgm="http://schemas.openxmlformats.org/drawingml/2006/diagram" id="1" name=""/>
        <p:cNvGrpSpPr xmlns:c="http://schemas.openxmlformats.org/drawingml/2006/chart" xmlns:pic="http://schemas.openxmlformats.org/drawingml/2006/picture" xmlns:dgm="http://schemas.openxmlformats.org/drawingml/2006/diagram"/>
        <p:nvPr/>
      </p:nvGrpSpPr>
      <p:grpSpPr xmlns:c="http://schemas.openxmlformats.org/drawingml/2006/chart" xmlns:pic="http://schemas.openxmlformats.org/drawingml/2006/picture" xmlns:dgm="http://schemas.openxmlformats.org/drawingml/2006/diagram">
        <a:xfrm>
          <a:off x="0" y="0"/>
          <a:ext cx="0" cy="0"/>
          <a:chOff x="0" y="0"/>
          <a:chExt cx="0" cy="0"/>
        </a:xfrm>
      </p:grpSpPr>
      <p:sp>
        <p:nvSpPr>
          <p:cNvPr xmlns:c="http://schemas.openxmlformats.org/drawingml/2006/chart" xmlns:pic="http://schemas.openxmlformats.org/drawingml/2006/picture" xmlns:dgm="http://schemas.openxmlformats.org/drawingml/2006/diagram" id="2" name="Title 1"/>
          <p:cNvSpPr xmlns:c="http://schemas.openxmlformats.org/drawingml/2006/chart" xmlns:pic="http://schemas.openxmlformats.org/drawingml/2006/picture" xmlns:dgm="http://schemas.openxmlformats.org/drawingml/2006/diagram">
            <a:spLocks noGrp="1"/>
          </p:cNvSpPr>
          <p:nvPr>
            <p:ph type="title"/>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r>
              <a:rPr dirty="0" lang="en-US" sz="3600">
                <a:uFillTx/>
              </a:rPr>
              <a:t>Recent Trends in USCIS Requests for Evidence</a:t>
            </a:r>
          </a:p>
        </p:txBody>
      </p:sp>
      <p:sp>
        <p:nvSpPr>
          <p:cNvPr xmlns:c="http://schemas.openxmlformats.org/drawingml/2006/chart" xmlns:pic="http://schemas.openxmlformats.org/drawingml/2006/picture" xmlns:dgm="http://schemas.openxmlformats.org/drawingml/2006/diagram" id="3" name="Content Placeholder 2"/>
          <p:cNvSpPr xmlns:c="http://schemas.openxmlformats.org/drawingml/2006/chart" xmlns:pic="http://schemas.openxmlformats.org/drawingml/2006/picture" xmlns:dgm="http://schemas.openxmlformats.org/drawingml/2006/diagram">
            <a:spLocks noGrp="1"/>
          </p:cNvSpPr>
          <p:nvPr>
            <p:ph idx="1"/>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normAutofit/>
          </a:bodyPr>
          <a:lstStyle/>
          <a:p>
            <a:pPr indent="0" marL="0">
              <a:buNone/>
            </a:pPr>
            <a:r>
              <a:rPr b="1" dirty="0" lang="en-US" smtClean="0" sz="2800">
                <a:uFillTx/>
              </a:rPr>
              <a:t>L-1B: </a:t>
            </a:r>
            <a:r>
              <a:rPr b="1" dirty="0" lang="en-US" sz="2800">
                <a:uFillTx/>
              </a:rPr>
              <a:t>Specialized Knowledge </a:t>
            </a:r>
            <a:endParaRPr b="1" dirty="0" lang="en-US" smtClean="0" sz="2800">
              <a:uFillTx/>
            </a:endParaRPr>
          </a:p>
          <a:p>
            <a:r>
              <a:rPr dirty="0" lang="en-US">
                <a:uFillTx/>
              </a:rPr>
              <a:t>RFEs frequently ask for organizational charts of both the US and overseas entity, marketing materials, payroll records to prove that the candidate worked for the foreign entity for the required one year, and information regarding the critical role of the L-1 candidate</a:t>
            </a:r>
            <a:r>
              <a:rPr dirty="0" lang="en-US" smtClean="0">
                <a:uFillTx/>
              </a:rPr>
              <a:t>.</a:t>
            </a:r>
            <a:r>
              <a:rPr dirty="0" lang="en-US">
                <a:uFillTx/>
              </a:rPr>
              <a:t/>
            </a:r>
          </a:p>
          <a:p>
            <a:r>
              <a:rPr dirty="0" lang="en-US" smtClean="0">
                <a:uFillTx/>
              </a:rPr>
              <a:t/>
            </a:r>
            <a:r>
              <a:rPr b="0" i="0" sz="2000" u="none">
                <a:solidFill>
                  <a:srgbClr val="000000"/>
                </a:solidFill>
                <a:uFillTx/>
                <a:latin charset="0" typeface="Rockwell"/>
              </a:rPr>
              <a:t>Increasingly</a:t>
            </a:r>
            <a:r>
              <a:rPr b="0" i="0" sz="2000" u="none">
                <a:solidFill>
                  <a:srgbClr val="000000"/>
                </a:solidFill>
                <a:uFillTx/>
                <a:latin charset="0" typeface="Rockwell"/>
              </a:rPr>
              <a:t>, RFEs are followed by a denial of the L-1 petition</a:t>
            </a:r>
            <a:r>
              <a:rPr b="0" i="0" sz="2000" u="none">
                <a:solidFill>
                  <a:srgbClr val="000000"/>
                </a:solidFill>
                <a:uFillTx/>
                <a:latin charset="0" typeface="Rockwell"/>
              </a:rPr>
              <a:t>. Initial indications are that VSC is issuing RFEs in 50% of cases and denying 50% of those in 2014</a:t>
            </a:r>
          </a:p>
          <a:p>
            <a:r>
              <a:rPr dirty="0" lang="en-US">
                <a:uFillTx/>
              </a:rPr>
              <a:t>There are even denials for candidates who work on the company’s proprietary technology and products.</a:t>
            </a:r>
            <a:endParaRPr dirty="0" lang="en-US" smtClean="0">
              <a:uFillTx/>
            </a:endParaRPr>
          </a:p>
        </p:txBody>
      </p:sp>
      <p:sp>
        <p:nvSpPr>
          <p:cNvPr xmlns:c="http://schemas.openxmlformats.org/drawingml/2006/chart" xmlns:pic="http://schemas.openxmlformats.org/drawingml/2006/picture" xmlns:dgm="http://schemas.openxmlformats.org/drawingml/2006/diagram" id="4" name="Slide Number Placeholder 3"/>
          <p:cNvSpPr xmlns:c="http://schemas.openxmlformats.org/drawingml/2006/chart" xmlns:pic="http://schemas.openxmlformats.org/drawingml/2006/picture" xmlns:dgm="http://schemas.openxmlformats.org/drawingml/2006/diagram">
            <a:spLocks noGrp="1"/>
          </p:cNvSpPr>
          <p:nvPr>
            <p:ph idx="12" sz="quarter" type="sldNum"/>
          </p:nvPr>
        </p:nvSpPr>
        <p:spPr xmlns:c="http://schemas.openxmlformats.org/drawingml/2006/chart" xmlns:pic="http://schemas.openxmlformats.org/drawingml/2006/picture" xmlns:dgm="http://schemas.openxmlformats.org/drawingml/2006/diagram"/>
        <p:txBody xmlns:c="http://schemas.openxmlformats.org/drawingml/2006/chart" xmlns:pic="http://schemas.openxmlformats.org/drawingml/2006/picture" xmlns:dgm="http://schemas.openxmlformats.org/drawingml/2006/diagram">
          <a:bodyPr/>
          <a:lstStyle/>
          <a:p>
            <a:fld id="{E1A953FE-008D-4B84-AA16-12880D631E95}" type="slidenum">
              <a:rPr lang="en-US" smtClean="0">
                <a:uFillTx/>
              </a:rPr>
              <a:pPr/>
              <a:t>9</a:t>
            </a:fld>
            <a:endParaRPr dirty="0" lang="en-US">
              <a:uFillTx/>
            </a:endParaRPr>
          </a:p>
        </p:txBody>
      </p:sp>
    </p:spTree>
  </p:cSld>
  <p:clrMapOvr xmlns:c="http://schemas.openxmlformats.org/drawingml/2006/chart" xmlns:pic="http://schemas.openxmlformats.org/drawingml/2006/picture" xmlns:dgm="http://schemas.openxmlformats.org/drawingml/2006/diagram">
    <a:masterClrMapping/>
  </p:clrMapOvr>
  <p:timing>
    <p:tnLst>
      <p:par>
        <p:cTn dur="indefinite" id="1" nodeType="tmRoot" restart="never"/>
      </p:par>
    </p:tnLst>
  </p:timing>
</p:sld>
</file>

<file path=ppt/theme/_rels/theme1.xml.rels><?xml version="1.0" standalone="yes" ?><Relationships xmlns="http://schemas.openxmlformats.org/package/2006/relationships"><Relationship Id="rId1" Target="../media/image1.jpeg" Type="http://schemas.openxmlformats.org/officeDocument/2006/relationships/image"></Relationship></Relationships>
</file>

<file path=ppt/theme/theme1.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panose="02060603050405020104"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panose="02060603020205020403"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r:embed="rId1">
            <a:duotone>
              <a:schemeClr val="phClr">
                <a:tint val="70000"/>
                <a:shade val="63000"/>
              </a:schemeClr>
              <a:schemeClr val="phClr">
                <a:tint val="10000"/>
                <a:satMod val="150000"/>
              </a:schemeClr>
            </a:duotone>
          </a:blip>
          <a:tile algn="tl" flip="none" sx="60000" sy="59000" tx="0" ty="0"/>
        </a:blipFill>
        <a:blipFill rotWithShape="1">
          <a:blip r:embed="rId1">
            <a:duotone>
              <a:schemeClr val="phClr">
                <a:shade val="36000"/>
                <a:satMod val="120000"/>
              </a:schemeClr>
              <a:schemeClr val="phClr">
                <a:tint val="40000"/>
              </a:schemeClr>
            </a:duotone>
          </a:blip>
          <a:tile algn="tl" flip="none" sx="60000" sy="59000" tx="0" ty="0"/>
        </a:blipFill>
      </a:fillStyleLst>
      <a:lnStyleLst>
        <a:ln algn="ctr" cap="flat" cmpd="sng" w="6350">
          <a:solidFill>
            <a:schemeClr val="phClr"/>
          </a:solidFill>
          <a:prstDash val="solid"/>
        </a:ln>
        <a:ln algn="ctr" cap="flat" cmpd="sng" w="12700">
          <a:solidFill>
            <a:schemeClr val="phClr"/>
          </a:solidFill>
          <a:prstDash val="solid"/>
        </a:ln>
        <a:ln algn="ctr" cap="flat" cmpd="sng" w="19050">
          <a:solidFill>
            <a:schemeClr val="phClr"/>
          </a:solidFill>
          <a:prstDash val="solid"/>
        </a:ln>
      </a:lnStyleLst>
      <a:effectStyleLst>
        <a:effectStyle>
          <a:effectLst/>
        </a:effectStyle>
        <a:effectStyle>
          <a:effectLst>
            <a:softEdge rad="12700"/>
          </a:effectLst>
        </a:effectStyle>
        <a:effectStyle>
          <a:effectLst>
            <a:outerShdw algn="tl" blurRad="50800" dir="5400000" dist="19050"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r:embed="rId1">
            <a:duotone>
              <a:schemeClr val="phClr">
                <a:tint val="75000"/>
                <a:shade val="58000"/>
                <a:satMod val="120000"/>
              </a:schemeClr>
              <a:schemeClr val="phClr">
                <a:tint val="50000"/>
                <a:shade val="96000"/>
              </a:schemeClr>
            </a:duotone>
          </a:blip>
          <a:tile algn="tl" flip="none" sx="100000" sy="100000" tx="0" ty="0"/>
        </a:blipFill>
      </a:bgFillStyleLst>
    </a:fmtScheme>
  </a:themeElements>
  <a:objectDefaults/>
  <a:extraClrSchemeLst/>
</a:theme>
</file>

<file path=ppt/theme/theme2.xml><?xml version="1.0" encoding="utf-8"?>
<a:theme xmlns:a="http://schemas.openxmlformats.org/drawingml/2006/main" xmlns:c="http://schemas.openxmlformats.org/drawingml/2006/chart" xmlns:pic="http://schemas.openxmlformats.org/drawingml/2006/picture" xmlns:dgm="http://schemas.openxmlformats.org/drawingml/2006/diagram" xmlns:p="http://schemas.openxmlformats.org/presentationml/2006/main" xmlns:s="http://schemas.openxmlformats.org/officeDocument/2006/sharedTypes"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200000" l="100000" r="100000" t="-60000"/>
          </a:path>
        </a:gradFill>
        <a:gradFill rotWithShape="1">
          <a:gsLst>
            <a:gs pos="0">
              <a:schemeClr val="phClr">
                <a:tint val="80000"/>
                <a:satMod val="300000"/>
              </a:schemeClr>
            </a:gs>
            <a:gs pos="100000">
              <a:schemeClr val="phClr">
                <a:shade val="30000"/>
                <a:satMod val="200000"/>
              </a:schemeClr>
            </a:gs>
          </a:gsLst>
          <a:path path="circle">
            <a:fillToRect b="100000" l="100000" r="100000" t="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TC103090434[[fn=Wood Type]]</Template>
  <TotalTime>0</TotalTime>
  <Words>1997</Words>
  <Application>Microsoft Office PowerPoint</Application>
  <PresentationFormat>On-screen Show (4:3)</PresentationFormat>
  <Paragraphs>192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Wood Type</vt:lpstr>
      <vt:lpstr>RFE TRENDS and STRATEGIES  Lisa Sotelo and Terry Weir  </vt:lpstr>
      <vt:lpstr>Introduction</vt:lpstr>
      <vt:lpstr>Recent Trends in USCIS Requests for Evidence </vt:lpstr>
      <vt:lpstr>Recent Trends in USCIS Requests for Evidence </vt:lpstr>
      <vt:lpstr>Recent Trends in USCIS Requests for Evidence </vt:lpstr>
      <vt:lpstr>Recent Trends in USCIS Requests for Evidence </vt:lpstr>
      <vt:lpstr>Recent Trends in USCIS Requests for Evidence </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Recent Trends in USCIS Requests for Evidence</vt:lpstr>
      <vt:lpstr>Strategies to Avoid RFEs</vt:lpstr>
      <vt:lpstr>Strategies to Avoid RFEs</vt:lpstr>
      <vt:lpstr>RFE Practice Pointers</vt:lpstr>
      <vt:lpstr>Responding to RFEs</vt:lpstr>
      <vt:lpstr>Additional Strategies</vt:lpstr>
      <vt:lpstr>Additional Strategies</vt:lpstr>
      <vt:lpstr>Conclusion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2014-01-28T04:43:02Z</dcterms:created>
  <dcterms:modified xsi:type="dcterms:W3CDTF">2014-04-25T21:40:07Z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TC102413949990</vt:lpwstr>
  </property>
</Properties>
</file>