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65" r:id="rId2"/>
    <p:sldId id="264" r:id="rId3"/>
    <p:sldId id="258" r:id="rId4"/>
    <p:sldId id="297" r:id="rId5"/>
    <p:sldId id="266" r:id="rId6"/>
    <p:sldId id="268" r:id="rId7"/>
    <p:sldId id="267" r:id="rId8"/>
    <p:sldId id="269" r:id="rId9"/>
    <p:sldId id="270" r:id="rId10"/>
    <p:sldId id="271" r:id="rId11"/>
    <p:sldId id="272" r:id="rId12"/>
    <p:sldId id="273" r:id="rId13"/>
    <p:sldId id="298" r:id="rId14"/>
    <p:sldId id="304" r:id="rId15"/>
    <p:sldId id="275" r:id="rId16"/>
    <p:sldId id="276" r:id="rId17"/>
    <p:sldId id="277" r:id="rId18"/>
    <p:sldId id="278" r:id="rId19"/>
    <p:sldId id="282" r:id="rId20"/>
    <p:sldId id="286" r:id="rId21"/>
    <p:sldId id="279" r:id="rId22"/>
    <p:sldId id="283" r:id="rId23"/>
    <p:sldId id="287" r:id="rId24"/>
    <p:sldId id="280" r:id="rId25"/>
    <p:sldId id="284" r:id="rId26"/>
    <p:sldId id="288" r:id="rId27"/>
    <p:sldId id="290" r:id="rId28"/>
    <p:sldId id="281" r:id="rId29"/>
    <p:sldId id="285" r:id="rId30"/>
    <p:sldId id="301" r:id="rId31"/>
    <p:sldId id="291" r:id="rId32"/>
    <p:sldId id="293" r:id="rId33"/>
    <p:sldId id="295" r:id="rId34"/>
    <p:sldId id="292" r:id="rId35"/>
    <p:sldId id="294" r:id="rId36"/>
    <p:sldId id="296" r:id="rId37"/>
    <p:sldId id="299" r:id="rId38"/>
    <p:sldId id="300" r:id="rId39"/>
    <p:sldId id="260" r:id="rId40"/>
    <p:sldId id="303" r:id="rId41"/>
    <p:sldId id="302"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1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956" y="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3CFA416-DD8C-48A4-BFEB-FD73B3876750}" type="datetimeFigureOut">
              <a:rPr lang="en-US" smtClean="0"/>
              <a:pPr/>
              <a:t>4/22/2014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7BA5444-9C35-4F7A-A388-DA3F12CD7A54}" type="slidenum">
              <a:rPr lang="en-US" smtClean="0"/>
              <a:pPr/>
              <a:t>‹#›</a:t>
            </a:fld>
            <a:endParaRPr lang="en-US"/>
          </a:p>
        </p:txBody>
      </p:sp>
    </p:spTree>
    <p:extLst>
      <p:ext uri="{BB962C8B-B14F-4D97-AF65-F5344CB8AC3E}">
        <p14:creationId xmlns:p14="http://schemas.microsoft.com/office/powerpoint/2010/main" val="4215004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F2E15A3-6412-48B1-80F5-3C3F1F2D15FA}" type="datetimeFigureOut">
              <a:rPr lang="en-US" smtClean="0"/>
              <a:pPr/>
              <a:t>4/22/2014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D2F9E9E-4906-4A31-B46F-59A2B0AC296F}" type="slidenum">
              <a:rPr lang="en-US" smtClean="0"/>
              <a:pPr/>
              <a:t>‹#›</a:t>
            </a:fld>
            <a:endParaRPr lang="en-US"/>
          </a:p>
        </p:txBody>
      </p:sp>
    </p:spTree>
    <p:extLst>
      <p:ext uri="{BB962C8B-B14F-4D97-AF65-F5344CB8AC3E}">
        <p14:creationId xmlns:p14="http://schemas.microsoft.com/office/powerpoint/2010/main" val="4178533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pPr/>
              <a:t>1</a:t>
            </a:fld>
            <a:endParaRPr lang="en-US"/>
          </a:p>
        </p:txBody>
      </p:sp>
    </p:spTree>
    <p:extLst>
      <p:ext uri="{BB962C8B-B14F-4D97-AF65-F5344CB8AC3E}">
        <p14:creationId xmlns:p14="http://schemas.microsoft.com/office/powerpoint/2010/main" val="3397497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859695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pPr/>
              <a:t>11</a:t>
            </a:fld>
            <a:endParaRPr lang="en-US"/>
          </a:p>
        </p:txBody>
      </p:sp>
    </p:spTree>
    <p:extLst>
      <p:ext uri="{BB962C8B-B14F-4D97-AF65-F5344CB8AC3E}">
        <p14:creationId xmlns:p14="http://schemas.microsoft.com/office/powerpoint/2010/main" val="15735473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5619041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561904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561904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pPr/>
              <a:t>15</a:t>
            </a:fld>
            <a:endParaRPr lang="en-US"/>
          </a:p>
        </p:txBody>
      </p:sp>
    </p:spTree>
    <p:extLst>
      <p:ext uri="{BB962C8B-B14F-4D97-AF65-F5344CB8AC3E}">
        <p14:creationId xmlns:p14="http://schemas.microsoft.com/office/powerpoint/2010/main" val="15735473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5619041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8596951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pPr/>
              <a:t>18</a:t>
            </a:fld>
            <a:endParaRPr lang="en-US"/>
          </a:p>
        </p:txBody>
      </p:sp>
    </p:spTree>
    <p:extLst>
      <p:ext uri="{BB962C8B-B14F-4D97-AF65-F5344CB8AC3E}">
        <p14:creationId xmlns:p14="http://schemas.microsoft.com/office/powerpoint/2010/main" val="15735473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561904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pPr/>
              <a:t>2</a:t>
            </a:fld>
            <a:endParaRPr lang="en-US"/>
          </a:p>
        </p:txBody>
      </p:sp>
    </p:spTree>
    <p:extLst>
      <p:ext uri="{BB962C8B-B14F-4D97-AF65-F5344CB8AC3E}">
        <p14:creationId xmlns:p14="http://schemas.microsoft.com/office/powerpoint/2010/main" val="18060546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8596951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pPr/>
              <a:t>21</a:t>
            </a:fld>
            <a:endParaRPr lang="en-US"/>
          </a:p>
        </p:txBody>
      </p:sp>
    </p:spTree>
    <p:extLst>
      <p:ext uri="{BB962C8B-B14F-4D97-AF65-F5344CB8AC3E}">
        <p14:creationId xmlns:p14="http://schemas.microsoft.com/office/powerpoint/2010/main" val="15735473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5619041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18596951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pPr/>
              <a:t>24</a:t>
            </a:fld>
            <a:endParaRPr lang="en-US"/>
          </a:p>
        </p:txBody>
      </p:sp>
    </p:spTree>
    <p:extLst>
      <p:ext uri="{BB962C8B-B14F-4D97-AF65-F5344CB8AC3E}">
        <p14:creationId xmlns:p14="http://schemas.microsoft.com/office/powerpoint/2010/main" val="15735473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5619041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18596951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18596951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pPr/>
              <a:t>28</a:t>
            </a:fld>
            <a:endParaRPr lang="en-US"/>
          </a:p>
        </p:txBody>
      </p:sp>
    </p:spTree>
    <p:extLst>
      <p:ext uri="{BB962C8B-B14F-4D97-AF65-F5344CB8AC3E}">
        <p14:creationId xmlns:p14="http://schemas.microsoft.com/office/powerpoint/2010/main" val="15735473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561904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pPr/>
              <a:t>3</a:t>
            </a:fld>
            <a:endParaRPr lang="en-US"/>
          </a:p>
        </p:txBody>
      </p:sp>
    </p:spTree>
    <p:extLst>
      <p:ext uri="{BB962C8B-B14F-4D97-AF65-F5344CB8AC3E}">
        <p14:creationId xmlns:p14="http://schemas.microsoft.com/office/powerpoint/2010/main" val="35053046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5619041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pPr/>
              <a:t>31</a:t>
            </a:fld>
            <a:endParaRPr lang="en-US"/>
          </a:p>
        </p:txBody>
      </p:sp>
    </p:spTree>
    <p:extLst>
      <p:ext uri="{BB962C8B-B14F-4D97-AF65-F5344CB8AC3E}">
        <p14:creationId xmlns:p14="http://schemas.microsoft.com/office/powerpoint/2010/main" val="15735473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5619041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18596951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pPr/>
              <a:t>34</a:t>
            </a:fld>
            <a:endParaRPr lang="en-US"/>
          </a:p>
        </p:txBody>
      </p:sp>
    </p:spTree>
    <p:extLst>
      <p:ext uri="{BB962C8B-B14F-4D97-AF65-F5344CB8AC3E}">
        <p14:creationId xmlns:p14="http://schemas.microsoft.com/office/powerpoint/2010/main" val="15735473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5619041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18596951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18596951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18596951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pPr/>
              <a:t>39</a:t>
            </a:fld>
            <a:endParaRPr lang="en-US"/>
          </a:p>
        </p:txBody>
      </p:sp>
    </p:spTree>
    <p:extLst>
      <p:ext uri="{BB962C8B-B14F-4D97-AF65-F5344CB8AC3E}">
        <p14:creationId xmlns:p14="http://schemas.microsoft.com/office/powerpoint/2010/main" val="1561509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pPr/>
              <a:t>4</a:t>
            </a:fld>
            <a:endParaRPr lang="en-US"/>
          </a:p>
        </p:txBody>
      </p:sp>
    </p:spTree>
    <p:extLst>
      <p:ext uri="{BB962C8B-B14F-4D97-AF65-F5344CB8AC3E}">
        <p14:creationId xmlns:p14="http://schemas.microsoft.com/office/powerpoint/2010/main" val="3505304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pPr/>
              <a:t>5</a:t>
            </a:fld>
            <a:endParaRPr lang="en-US"/>
          </a:p>
        </p:txBody>
      </p:sp>
    </p:spTree>
    <p:extLst>
      <p:ext uri="{BB962C8B-B14F-4D97-AF65-F5344CB8AC3E}">
        <p14:creationId xmlns:p14="http://schemas.microsoft.com/office/powerpoint/2010/main" val="1573547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pPr/>
              <a:t>6</a:t>
            </a:fld>
            <a:endParaRPr lang="en-US"/>
          </a:p>
        </p:txBody>
      </p:sp>
    </p:spTree>
    <p:extLst>
      <p:ext uri="{BB962C8B-B14F-4D97-AF65-F5344CB8AC3E}">
        <p14:creationId xmlns:p14="http://schemas.microsoft.com/office/powerpoint/2010/main" val="561904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pPr/>
              <a:t>7</a:t>
            </a:fld>
            <a:endParaRPr lang="en-US"/>
          </a:p>
        </p:txBody>
      </p:sp>
    </p:spTree>
    <p:extLst>
      <p:ext uri="{BB962C8B-B14F-4D97-AF65-F5344CB8AC3E}">
        <p14:creationId xmlns:p14="http://schemas.microsoft.com/office/powerpoint/2010/main" val="1859695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573547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F9E9E-4906-4A31-B46F-59A2B0AC296F}"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561904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542B23-AF55-4EBC-8099-833D5518C4B5}"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BBC76-3B28-4241-BE45-30BEBCE8A45F}" type="slidenum">
              <a:rPr lang="en-US" smtClean="0"/>
              <a:pPr/>
              <a:t>‹#›</a:t>
            </a:fld>
            <a:endParaRPr lang="en-US"/>
          </a:p>
        </p:txBody>
      </p:sp>
    </p:spTree>
    <p:extLst>
      <p:ext uri="{BB962C8B-B14F-4D97-AF65-F5344CB8AC3E}">
        <p14:creationId xmlns:p14="http://schemas.microsoft.com/office/powerpoint/2010/main" val="1712135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542B23-AF55-4EBC-8099-833D5518C4B5}"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BBC76-3B28-4241-BE45-30BEBCE8A45F}" type="slidenum">
              <a:rPr lang="en-US" smtClean="0"/>
              <a:pPr/>
              <a:t>‹#›</a:t>
            </a:fld>
            <a:endParaRPr lang="en-US"/>
          </a:p>
        </p:txBody>
      </p:sp>
    </p:spTree>
    <p:extLst>
      <p:ext uri="{BB962C8B-B14F-4D97-AF65-F5344CB8AC3E}">
        <p14:creationId xmlns:p14="http://schemas.microsoft.com/office/powerpoint/2010/main" val="53585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542B23-AF55-4EBC-8099-833D5518C4B5}"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BBC76-3B28-4241-BE45-30BEBCE8A45F}" type="slidenum">
              <a:rPr lang="en-US" smtClean="0"/>
              <a:pPr/>
              <a:t>‹#›</a:t>
            </a:fld>
            <a:endParaRPr lang="en-US"/>
          </a:p>
        </p:txBody>
      </p:sp>
    </p:spTree>
    <p:extLst>
      <p:ext uri="{BB962C8B-B14F-4D97-AF65-F5344CB8AC3E}">
        <p14:creationId xmlns:p14="http://schemas.microsoft.com/office/powerpoint/2010/main" val="3877486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542B23-AF55-4EBC-8099-833D5518C4B5}"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BBC76-3B28-4241-BE45-30BEBCE8A45F}" type="slidenum">
              <a:rPr lang="en-US" smtClean="0"/>
              <a:pPr/>
              <a:t>‹#›</a:t>
            </a:fld>
            <a:endParaRPr lang="en-US"/>
          </a:p>
        </p:txBody>
      </p:sp>
    </p:spTree>
    <p:extLst>
      <p:ext uri="{BB962C8B-B14F-4D97-AF65-F5344CB8AC3E}">
        <p14:creationId xmlns:p14="http://schemas.microsoft.com/office/powerpoint/2010/main" val="1128420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542B23-AF55-4EBC-8099-833D5518C4B5}"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BBC76-3B28-4241-BE45-30BEBCE8A45F}" type="slidenum">
              <a:rPr lang="en-US" smtClean="0"/>
              <a:pPr/>
              <a:t>‹#›</a:t>
            </a:fld>
            <a:endParaRPr lang="en-US"/>
          </a:p>
        </p:txBody>
      </p:sp>
    </p:spTree>
    <p:extLst>
      <p:ext uri="{BB962C8B-B14F-4D97-AF65-F5344CB8AC3E}">
        <p14:creationId xmlns:p14="http://schemas.microsoft.com/office/powerpoint/2010/main" val="3198141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542B23-AF55-4EBC-8099-833D5518C4B5}" type="datetimeFigureOut">
              <a:rPr lang="en-US" smtClean="0"/>
              <a:pPr/>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BBC76-3B28-4241-BE45-30BEBCE8A45F}" type="slidenum">
              <a:rPr lang="en-US" smtClean="0"/>
              <a:pPr/>
              <a:t>‹#›</a:t>
            </a:fld>
            <a:endParaRPr lang="en-US"/>
          </a:p>
        </p:txBody>
      </p:sp>
    </p:spTree>
    <p:extLst>
      <p:ext uri="{BB962C8B-B14F-4D97-AF65-F5344CB8AC3E}">
        <p14:creationId xmlns:p14="http://schemas.microsoft.com/office/powerpoint/2010/main" val="4052031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542B23-AF55-4EBC-8099-833D5518C4B5}" type="datetimeFigureOut">
              <a:rPr lang="en-US" smtClean="0"/>
              <a:pPr/>
              <a:t>4/22/2014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CBBC76-3B28-4241-BE45-30BEBCE8A45F}" type="slidenum">
              <a:rPr lang="en-US" smtClean="0"/>
              <a:pPr/>
              <a:t>‹#›</a:t>
            </a:fld>
            <a:endParaRPr lang="en-US"/>
          </a:p>
        </p:txBody>
      </p:sp>
    </p:spTree>
    <p:extLst>
      <p:ext uri="{BB962C8B-B14F-4D97-AF65-F5344CB8AC3E}">
        <p14:creationId xmlns:p14="http://schemas.microsoft.com/office/powerpoint/2010/main" val="2932717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542B23-AF55-4EBC-8099-833D5518C4B5}" type="datetimeFigureOut">
              <a:rPr lang="en-US" smtClean="0"/>
              <a:pPr/>
              <a:t>4/22/2014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CBBC76-3B28-4241-BE45-30BEBCE8A45F}" type="slidenum">
              <a:rPr lang="en-US" smtClean="0"/>
              <a:pPr/>
              <a:t>‹#›</a:t>
            </a:fld>
            <a:endParaRPr lang="en-US"/>
          </a:p>
        </p:txBody>
      </p:sp>
    </p:spTree>
    <p:extLst>
      <p:ext uri="{BB962C8B-B14F-4D97-AF65-F5344CB8AC3E}">
        <p14:creationId xmlns:p14="http://schemas.microsoft.com/office/powerpoint/2010/main" val="3371885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542B23-AF55-4EBC-8099-833D5518C4B5}" type="datetimeFigureOut">
              <a:rPr lang="en-US" smtClean="0"/>
              <a:pPr/>
              <a:t>4/22/2014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CBBC76-3B28-4241-BE45-30BEBCE8A45F}" type="slidenum">
              <a:rPr lang="en-US" smtClean="0"/>
              <a:pPr/>
              <a:t>‹#›</a:t>
            </a:fld>
            <a:endParaRPr lang="en-US"/>
          </a:p>
        </p:txBody>
      </p:sp>
    </p:spTree>
    <p:extLst>
      <p:ext uri="{BB962C8B-B14F-4D97-AF65-F5344CB8AC3E}">
        <p14:creationId xmlns:p14="http://schemas.microsoft.com/office/powerpoint/2010/main" val="2394135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542B23-AF55-4EBC-8099-833D5518C4B5}" type="datetimeFigureOut">
              <a:rPr lang="en-US" smtClean="0"/>
              <a:pPr/>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BBC76-3B28-4241-BE45-30BEBCE8A45F}" type="slidenum">
              <a:rPr lang="en-US" smtClean="0"/>
              <a:pPr/>
              <a:t>‹#›</a:t>
            </a:fld>
            <a:endParaRPr lang="en-US"/>
          </a:p>
        </p:txBody>
      </p:sp>
    </p:spTree>
    <p:extLst>
      <p:ext uri="{BB962C8B-B14F-4D97-AF65-F5344CB8AC3E}">
        <p14:creationId xmlns:p14="http://schemas.microsoft.com/office/powerpoint/2010/main" val="2123304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542B23-AF55-4EBC-8099-833D5518C4B5}" type="datetimeFigureOut">
              <a:rPr lang="en-US" smtClean="0"/>
              <a:pPr/>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BBC76-3B28-4241-BE45-30BEBCE8A45F}" type="slidenum">
              <a:rPr lang="en-US" smtClean="0"/>
              <a:pPr/>
              <a:t>‹#›</a:t>
            </a:fld>
            <a:endParaRPr lang="en-US"/>
          </a:p>
        </p:txBody>
      </p:sp>
    </p:spTree>
    <p:extLst>
      <p:ext uri="{BB962C8B-B14F-4D97-AF65-F5344CB8AC3E}">
        <p14:creationId xmlns:p14="http://schemas.microsoft.com/office/powerpoint/2010/main" val="210351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1E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542B23-AF55-4EBC-8099-833D5518C4B5}" type="datetimeFigureOut">
              <a:rPr lang="en-US" smtClean="0"/>
              <a:pPr/>
              <a:t>4/22/2014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CBBC76-3B28-4241-BE45-30BEBCE8A45F}" type="slidenum">
              <a:rPr lang="en-US" smtClean="0"/>
              <a:pPr/>
              <a:t>‹#›</a:t>
            </a:fld>
            <a:endParaRPr lang="en-US"/>
          </a:p>
        </p:txBody>
      </p:sp>
    </p:spTree>
    <p:extLst>
      <p:ext uri="{BB962C8B-B14F-4D97-AF65-F5344CB8AC3E}">
        <p14:creationId xmlns:p14="http://schemas.microsoft.com/office/powerpoint/2010/main" val="2083475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normAutofit fontScale="90000"/>
          </a:bodyPr>
          <a:lstStyle/>
          <a:p>
            <a:r>
              <a:rPr lang="en-US" b="1" dirty="0" smtClean="0">
                <a:solidFill>
                  <a:schemeClr val="tx2"/>
                </a:solidFill>
                <a:latin typeface="Californian FB" panose="0207040306080B030204" pitchFamily="18" charset="0"/>
              </a:rPr>
              <a:t>AILA Spring Conference 2014</a:t>
            </a:r>
            <a:br>
              <a:rPr lang="en-US" b="1" dirty="0" smtClean="0">
                <a:solidFill>
                  <a:schemeClr val="tx2"/>
                </a:solidFill>
                <a:latin typeface="Californian FB" panose="0207040306080B030204" pitchFamily="18" charset="0"/>
              </a:rPr>
            </a:br>
            <a:r>
              <a:rPr lang="en-US" b="1" dirty="0" smtClean="0">
                <a:solidFill>
                  <a:schemeClr val="tx2"/>
                </a:solidFill>
                <a:latin typeface="Californian FB" panose="0207040306080B030204" pitchFamily="18" charset="0"/>
              </a:rPr>
              <a:t>Texas, New Mexico &amp; Oklahoma</a:t>
            </a:r>
            <a:endParaRPr lang="en-US" b="1" dirty="0">
              <a:solidFill>
                <a:schemeClr val="tx2"/>
              </a:solidFill>
              <a:latin typeface="Californian FB" panose="0207040306080B030204" pitchFamily="18" charset="0"/>
            </a:endParaRPr>
          </a:p>
        </p:txBody>
      </p:sp>
      <p:sp>
        <p:nvSpPr>
          <p:cNvPr id="3" name="Subtitle 2"/>
          <p:cNvSpPr>
            <a:spLocks noGrp="1"/>
          </p:cNvSpPr>
          <p:nvPr>
            <p:ph type="subTitle" idx="1"/>
          </p:nvPr>
        </p:nvSpPr>
        <p:spPr>
          <a:xfrm>
            <a:off x="1371600" y="3581400"/>
            <a:ext cx="6400800" cy="2667000"/>
          </a:xfrm>
        </p:spPr>
        <p:txBody>
          <a:bodyPr>
            <a:noAutofit/>
          </a:bodyPr>
          <a:lstStyle/>
          <a:p>
            <a:r>
              <a:rPr lang="en-US" sz="2500" b="1" dirty="0" smtClean="0">
                <a:solidFill>
                  <a:schemeClr val="tx2"/>
                </a:solidFill>
                <a:latin typeface="Californian FB" panose="0207040306080B030204" pitchFamily="18" charset="0"/>
              </a:rPr>
              <a:t>Presented by Susan Bond</a:t>
            </a:r>
          </a:p>
          <a:p>
            <a:r>
              <a:rPr lang="en-US" sz="2500" b="1" dirty="0" smtClean="0">
                <a:solidFill>
                  <a:schemeClr val="tx2"/>
                </a:solidFill>
                <a:latin typeface="Californian FB" panose="0207040306080B030204" pitchFamily="18" charset="0"/>
              </a:rPr>
              <a:t>Susan Bond, PC </a:t>
            </a:r>
          </a:p>
          <a:p>
            <a:r>
              <a:rPr lang="en-US" sz="2500" b="1" dirty="0">
                <a:solidFill>
                  <a:schemeClr val="tx2"/>
                </a:solidFill>
                <a:latin typeface="Californian FB" panose="0207040306080B030204" pitchFamily="18" charset="0"/>
              </a:rPr>
              <a:t>&amp;</a:t>
            </a:r>
            <a:endParaRPr lang="en-US" sz="2500" b="1" dirty="0" smtClean="0">
              <a:solidFill>
                <a:schemeClr val="tx2"/>
              </a:solidFill>
              <a:latin typeface="Californian FB" panose="0207040306080B030204" pitchFamily="18" charset="0"/>
            </a:endParaRPr>
          </a:p>
          <a:p>
            <a:r>
              <a:rPr lang="en-US" sz="2500" b="1" dirty="0" smtClean="0">
                <a:solidFill>
                  <a:schemeClr val="tx2"/>
                </a:solidFill>
                <a:latin typeface="Californian FB" panose="0207040306080B030204" pitchFamily="18" charset="0"/>
              </a:rPr>
              <a:t>Noaman Azhar </a:t>
            </a:r>
            <a:endParaRPr lang="en-US" sz="2500" b="1" dirty="0">
              <a:solidFill>
                <a:schemeClr val="tx2"/>
              </a:solidFill>
              <a:latin typeface="Californian FB" panose="0207040306080B030204" pitchFamily="18" charset="0"/>
            </a:endParaRPr>
          </a:p>
          <a:p>
            <a:r>
              <a:rPr lang="en-US" sz="2500" b="1" dirty="0" smtClean="0">
                <a:solidFill>
                  <a:schemeClr val="tx2"/>
                </a:solidFill>
                <a:latin typeface="Californian FB" panose="0207040306080B030204" pitchFamily="18" charset="0"/>
              </a:rPr>
              <a:t>Azhar &amp; Azhar Law Firm</a:t>
            </a:r>
            <a:endParaRPr lang="en-US" sz="2500" b="1" dirty="0">
              <a:solidFill>
                <a:schemeClr val="tx2"/>
              </a:solidFill>
              <a:latin typeface="Californian FB" panose="0207040306080B030204" pitchFamily="18" charset="0"/>
            </a:endParaRPr>
          </a:p>
        </p:txBody>
      </p:sp>
    </p:spTree>
    <p:extLst>
      <p:ext uri="{BB962C8B-B14F-4D97-AF65-F5344CB8AC3E}">
        <p14:creationId xmlns:p14="http://schemas.microsoft.com/office/powerpoint/2010/main" val="337046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3041" y="914400"/>
            <a:ext cx="7772400" cy="707886"/>
          </a:xfrm>
          <a:prstGeom prst="rect">
            <a:avLst/>
          </a:prstGeom>
          <a:noFill/>
        </p:spPr>
        <p:txBody>
          <a:bodyPr wrap="square" rtlCol="0">
            <a:spAutoFit/>
          </a:bodyPr>
          <a:lstStyle/>
          <a:p>
            <a:pPr algn="ctr"/>
            <a:r>
              <a:rPr lang="en-US" sz="4000" b="1" dirty="0">
                <a:solidFill>
                  <a:schemeClr val="tx2"/>
                </a:solidFill>
                <a:latin typeface="Californian FB" panose="0207040306080B030204" pitchFamily="18" charset="0"/>
              </a:rPr>
              <a:t>Initial Analysis</a:t>
            </a:r>
          </a:p>
        </p:txBody>
      </p:sp>
      <p:sp>
        <p:nvSpPr>
          <p:cNvPr id="4" name="Title 3"/>
          <p:cNvSpPr>
            <a:spLocks noGrp="1"/>
          </p:cNvSpPr>
          <p:nvPr>
            <p:ph type="title"/>
          </p:nvPr>
        </p:nvSpPr>
        <p:spPr>
          <a:xfrm>
            <a:off x="304800" y="1447800"/>
            <a:ext cx="8447161" cy="4953000"/>
          </a:xfrm>
        </p:spPr>
        <p:txBody>
          <a:bodyPr>
            <a:normAutofit/>
          </a:bodyPr>
          <a:lstStyle/>
          <a:p>
            <a:r>
              <a:rPr lang="en-US" sz="2800" dirty="0" smtClean="0">
                <a:solidFill>
                  <a:schemeClr val="tx2"/>
                </a:solidFill>
                <a:latin typeface="Californian FB" panose="0207040306080B030204" pitchFamily="18" charset="0"/>
              </a:rPr>
              <a:t>Under no circumstances may an employer seek or receive any payment of any kind for any activity related to obtaining permanent labor certification.  </a:t>
            </a:r>
            <a:r>
              <a:rPr lang="en-US" sz="2800" dirty="0" smtClean="0">
                <a:solidFill>
                  <a:schemeClr val="tx2"/>
                </a:solidFill>
              </a:rPr>
              <a:t/>
            </a:r>
            <a:br>
              <a:rPr lang="en-US" sz="2800" dirty="0" smtClean="0">
                <a:solidFill>
                  <a:schemeClr val="tx2"/>
                </a:solidFill>
              </a:rPr>
            </a:br>
            <a:r>
              <a:rPr lang="en-US" sz="2800" dirty="0" smtClean="0">
                <a:solidFill>
                  <a:schemeClr val="tx2"/>
                </a:solidFill>
              </a:rPr>
              <a:t/>
            </a:r>
            <a:br>
              <a:rPr lang="en-US" sz="2800" dirty="0" smtClean="0">
                <a:solidFill>
                  <a:schemeClr val="tx2"/>
                </a:solidFill>
              </a:rPr>
            </a:br>
            <a:r>
              <a:rPr lang="en-US" sz="2800" dirty="0" smtClean="0">
                <a:solidFill>
                  <a:schemeClr val="tx2"/>
                </a:solidFill>
                <a:latin typeface="Californian FB" panose="0207040306080B030204" pitchFamily="18" charset="0"/>
              </a:rPr>
              <a:t>20 C.F.R.§ 656.12</a:t>
            </a:r>
            <a:br>
              <a:rPr lang="en-US" sz="2800" dirty="0" smtClean="0">
                <a:solidFill>
                  <a:schemeClr val="tx2"/>
                </a:solidFill>
                <a:latin typeface="Californian FB" panose="0207040306080B030204" pitchFamily="18" charset="0"/>
              </a:rPr>
            </a:br>
            <a:r>
              <a:rPr lang="en-US" sz="2800" dirty="0" smtClean="0">
                <a:solidFill>
                  <a:schemeClr val="tx2"/>
                </a:solidFill>
                <a:latin typeface="Californian FB" panose="0207040306080B030204" pitchFamily="18" charset="0"/>
              </a:rPr>
              <a:t/>
            </a:r>
            <a:br>
              <a:rPr lang="en-US" sz="2800" dirty="0" smtClean="0">
                <a:solidFill>
                  <a:schemeClr val="tx2"/>
                </a:solidFill>
                <a:latin typeface="Californian FB" panose="0207040306080B030204" pitchFamily="18" charset="0"/>
              </a:rPr>
            </a:br>
            <a:r>
              <a:rPr lang="en-US" sz="2800" dirty="0" smtClean="0">
                <a:solidFill>
                  <a:schemeClr val="tx2"/>
                </a:solidFill>
                <a:latin typeface="Californian FB" panose="0207040306080B030204" pitchFamily="18" charset="0"/>
              </a:rPr>
              <a:t>Remember,  the employer, the foreign national and attorney must attest to this on the ETA 9089, and audit responses may request additional affirmations that no money has changed hands for the process.</a:t>
            </a:r>
            <a:endParaRPr lang="en-US" sz="2800" dirty="0">
              <a:solidFill>
                <a:schemeClr val="tx2"/>
              </a:solidFill>
              <a:latin typeface="Californian FB" panose="0207040306080B030204" pitchFamily="18" charset="0"/>
            </a:endParaRPr>
          </a:p>
        </p:txBody>
      </p:sp>
    </p:spTree>
    <p:extLst>
      <p:ext uri="{BB962C8B-B14F-4D97-AF65-F5344CB8AC3E}">
        <p14:creationId xmlns:p14="http://schemas.microsoft.com/office/powerpoint/2010/main" val="3558616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001000" cy="793750"/>
          </a:xfrm>
        </p:spPr>
        <p:txBody>
          <a:bodyPr>
            <a:normAutofit/>
          </a:bodyPr>
          <a:lstStyle/>
          <a:p>
            <a:pPr algn="ctr"/>
            <a:r>
              <a:rPr lang="en-US" sz="4000" dirty="0" smtClean="0">
                <a:solidFill>
                  <a:schemeClr val="tx2"/>
                </a:solidFill>
                <a:latin typeface="Californian FB" panose="0207040306080B030204" pitchFamily="18" charset="0"/>
              </a:rPr>
              <a:t>Scenario #3 </a:t>
            </a:r>
            <a:endParaRPr lang="en-US" sz="4000" dirty="0">
              <a:solidFill>
                <a:schemeClr val="tx2"/>
              </a:solidFill>
              <a:latin typeface="Californian FB" panose="0207040306080B030204" pitchFamily="18" charset="0"/>
            </a:endParaRPr>
          </a:p>
        </p:txBody>
      </p:sp>
      <p:sp>
        <p:nvSpPr>
          <p:cNvPr id="4" name="Text Placeholder 3"/>
          <p:cNvSpPr>
            <a:spLocks noGrp="1"/>
          </p:cNvSpPr>
          <p:nvPr>
            <p:ph type="body" sz="half" idx="2"/>
          </p:nvPr>
        </p:nvSpPr>
        <p:spPr>
          <a:xfrm>
            <a:off x="457200" y="1219200"/>
            <a:ext cx="8001000" cy="5257799"/>
          </a:xfrm>
        </p:spPr>
        <p:txBody>
          <a:bodyPr anchor="ctr">
            <a:normAutofit/>
          </a:bodyPr>
          <a:lstStyle/>
          <a:p>
            <a:pPr lvl="0" algn="just"/>
            <a:r>
              <a:rPr lang="en-US" sz="2500" dirty="0">
                <a:solidFill>
                  <a:schemeClr val="tx2"/>
                </a:solidFill>
                <a:latin typeface="Californian FB" panose="0207040306080B030204" pitchFamily="18" charset="0"/>
              </a:rPr>
              <a:t>The employer contacts the attorney to let her know that the company is ready to proceed with labor certifications on behalf of 3 of its best workers, who are all currently in H-1B status.  The company also discloses that the company is on the verge of bankruptcy but has opened several new contracts that will put them back in the black financially.  </a:t>
            </a:r>
            <a:endParaRPr lang="en-US" sz="2500" dirty="0" smtClean="0">
              <a:solidFill>
                <a:schemeClr val="tx2"/>
              </a:solidFill>
              <a:latin typeface="Californian FB" panose="0207040306080B030204" pitchFamily="18" charset="0"/>
            </a:endParaRPr>
          </a:p>
          <a:p>
            <a:pPr lvl="0" algn="just"/>
            <a:r>
              <a:rPr lang="en-US" sz="2500" dirty="0" smtClean="0">
                <a:solidFill>
                  <a:schemeClr val="tx2"/>
                </a:solidFill>
                <a:latin typeface="Californian FB" panose="0207040306080B030204" pitchFamily="18" charset="0"/>
              </a:rPr>
              <a:t>However, </a:t>
            </a:r>
            <a:r>
              <a:rPr lang="en-US" sz="2500" dirty="0">
                <a:solidFill>
                  <a:schemeClr val="tx2"/>
                </a:solidFill>
                <a:latin typeface="Californian FB" panose="0207040306080B030204" pitchFamily="18" charset="0"/>
              </a:rPr>
              <a:t>if the foreign national workers learn of this financial situation, they would likely </a:t>
            </a:r>
            <a:r>
              <a:rPr lang="en-US" sz="2500" dirty="0" smtClean="0">
                <a:solidFill>
                  <a:schemeClr val="tx2"/>
                </a:solidFill>
                <a:latin typeface="Californian FB" panose="0207040306080B030204" pitchFamily="18" charset="0"/>
              </a:rPr>
              <a:t>resign.  This would jeopardize the company’s </a:t>
            </a:r>
            <a:r>
              <a:rPr lang="en-US" sz="2500" dirty="0">
                <a:solidFill>
                  <a:schemeClr val="tx2"/>
                </a:solidFill>
                <a:latin typeface="Californian FB" panose="0207040306080B030204" pitchFamily="18" charset="0"/>
              </a:rPr>
              <a:t>financial </a:t>
            </a:r>
            <a:r>
              <a:rPr lang="en-US" sz="2500" dirty="0" smtClean="0">
                <a:solidFill>
                  <a:schemeClr val="tx2"/>
                </a:solidFill>
                <a:latin typeface="Californian FB" panose="0207040306080B030204" pitchFamily="18" charset="0"/>
              </a:rPr>
              <a:t>recovery, </a:t>
            </a:r>
            <a:r>
              <a:rPr lang="en-US" sz="2500" dirty="0">
                <a:solidFill>
                  <a:schemeClr val="tx2"/>
                </a:solidFill>
                <a:latin typeface="Californian FB" panose="0207040306080B030204" pitchFamily="18" charset="0"/>
              </a:rPr>
              <a:t>as all of the </a:t>
            </a:r>
            <a:r>
              <a:rPr lang="en-US" sz="2500" dirty="0" smtClean="0">
                <a:solidFill>
                  <a:schemeClr val="tx2"/>
                </a:solidFill>
                <a:latin typeface="Californian FB" panose="0207040306080B030204" pitchFamily="18" charset="0"/>
              </a:rPr>
              <a:t>workers </a:t>
            </a:r>
            <a:r>
              <a:rPr lang="en-US" sz="2500" dirty="0">
                <a:solidFill>
                  <a:schemeClr val="tx2"/>
                </a:solidFill>
                <a:latin typeface="Californian FB" panose="0207040306080B030204" pitchFamily="18" charset="0"/>
              </a:rPr>
              <a:t>hold jobs in high demand and are of course in the fifth year of H-1B </a:t>
            </a:r>
            <a:r>
              <a:rPr lang="en-US" sz="2500" dirty="0" smtClean="0">
                <a:solidFill>
                  <a:schemeClr val="tx2"/>
                </a:solidFill>
                <a:latin typeface="Californian FB" panose="0207040306080B030204" pitchFamily="18" charset="0"/>
              </a:rPr>
              <a:t>status, </a:t>
            </a:r>
            <a:r>
              <a:rPr lang="en-US" sz="2500" dirty="0">
                <a:solidFill>
                  <a:schemeClr val="tx2"/>
                </a:solidFill>
                <a:latin typeface="Californian FB" panose="0207040306080B030204" pitchFamily="18" charset="0"/>
              </a:rPr>
              <a:t>which you filed on their behalf. </a:t>
            </a:r>
          </a:p>
          <a:p>
            <a:endParaRPr lang="en-US" dirty="0">
              <a:solidFill>
                <a:schemeClr val="tx2"/>
              </a:solidFill>
            </a:endParaRPr>
          </a:p>
        </p:txBody>
      </p:sp>
    </p:spTree>
    <p:extLst>
      <p:ext uri="{BB962C8B-B14F-4D97-AF65-F5344CB8AC3E}">
        <p14:creationId xmlns:p14="http://schemas.microsoft.com/office/powerpoint/2010/main" val="2809361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62000"/>
            <a:ext cx="8001000" cy="7937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tx2"/>
                </a:solidFill>
                <a:latin typeface="Californian FB" panose="0207040306080B030204" pitchFamily="18" charset="0"/>
              </a:rPr>
              <a:t>Issues Raised</a:t>
            </a:r>
            <a:endParaRPr lang="en-US" sz="4000" b="1" dirty="0">
              <a:solidFill>
                <a:schemeClr val="tx2"/>
              </a:solidFill>
              <a:latin typeface="Californian FB" panose="0207040306080B030204" pitchFamily="18" charset="0"/>
            </a:endParaRPr>
          </a:p>
        </p:txBody>
      </p:sp>
      <p:sp>
        <p:nvSpPr>
          <p:cNvPr id="8" name="TextBox 7"/>
          <p:cNvSpPr txBox="1"/>
          <p:nvPr/>
        </p:nvSpPr>
        <p:spPr>
          <a:xfrm>
            <a:off x="661231" y="2209800"/>
            <a:ext cx="7759581" cy="3970318"/>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solidFill>
                  <a:schemeClr val="tx2"/>
                </a:solidFill>
                <a:latin typeface="Californian FB" panose="0207040306080B030204" pitchFamily="18" charset="0"/>
              </a:rPr>
              <a:t>Does the financial viability of the company raise issues for the labor certification process?  </a:t>
            </a:r>
          </a:p>
          <a:p>
            <a:pPr marL="457200" indent="-457200">
              <a:buFont typeface="Arial" panose="020B0604020202020204" pitchFamily="34" charset="0"/>
              <a:buChar char="•"/>
            </a:pPr>
            <a:r>
              <a:rPr lang="en-US" sz="2800" dirty="0" smtClean="0">
                <a:solidFill>
                  <a:schemeClr val="tx2"/>
                </a:solidFill>
                <a:latin typeface="Californian FB" panose="0207040306080B030204" pitchFamily="18" charset="0"/>
              </a:rPr>
              <a:t>If the company can’t proceed with the labor certification, does the attorney have an ethical obligation to disclose to the employee the reasons they can’t proceed, or will disclosure that the process can’t proceed be sufficient to discharge the attorney’s duties?</a:t>
            </a:r>
          </a:p>
          <a:p>
            <a:endParaRPr lang="en-US" sz="2800" dirty="0" smtClean="0">
              <a:solidFill>
                <a:schemeClr val="tx2"/>
              </a:solidFill>
            </a:endParaRPr>
          </a:p>
        </p:txBody>
      </p:sp>
    </p:spTree>
    <p:extLst>
      <p:ext uri="{BB962C8B-B14F-4D97-AF65-F5344CB8AC3E}">
        <p14:creationId xmlns:p14="http://schemas.microsoft.com/office/powerpoint/2010/main" val="2091822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533400"/>
            <a:ext cx="8001000" cy="7937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tx2"/>
                </a:solidFill>
                <a:latin typeface="Californian FB" panose="0207040306080B030204" pitchFamily="18" charset="0"/>
              </a:rPr>
              <a:t>Initial Analysis</a:t>
            </a:r>
            <a:endParaRPr lang="en-US" sz="4000" b="1" dirty="0">
              <a:solidFill>
                <a:schemeClr val="tx2"/>
              </a:solidFill>
              <a:latin typeface="Californian FB" panose="0207040306080B030204" pitchFamily="18" charset="0"/>
            </a:endParaRPr>
          </a:p>
        </p:txBody>
      </p:sp>
      <p:sp>
        <p:nvSpPr>
          <p:cNvPr id="8" name="TextBox 7"/>
          <p:cNvSpPr txBox="1"/>
          <p:nvPr/>
        </p:nvSpPr>
        <p:spPr>
          <a:xfrm>
            <a:off x="649251" y="1219200"/>
            <a:ext cx="7811212" cy="3554819"/>
          </a:xfrm>
          <a:prstGeom prst="rect">
            <a:avLst/>
          </a:prstGeom>
          <a:noFill/>
        </p:spPr>
        <p:txBody>
          <a:bodyPr wrap="square" rtlCol="0">
            <a:spAutoFit/>
          </a:bodyPr>
          <a:lstStyle/>
          <a:p>
            <a:pPr marL="457200" indent="-457200" algn="just">
              <a:buFont typeface="Arial" panose="020B0604020202020204" pitchFamily="34" charset="0"/>
              <a:buChar char="•"/>
            </a:pPr>
            <a:r>
              <a:rPr lang="en-US" sz="2500" dirty="0" smtClean="0">
                <a:solidFill>
                  <a:schemeClr val="tx2"/>
                </a:solidFill>
                <a:latin typeface="Californian FB" panose="0207040306080B030204" pitchFamily="18" charset="0"/>
              </a:rPr>
              <a:t>The employer must prove that it has the ability to pay the offered wage to the beneficiary, from the time that the ETA 9089 is submitted, until the adjudication of the I-485 adjustment of status application.  The attorney must review the petitioner’s financial documents and determine if, based on a preponderance of the evidence, it meets this standard. </a:t>
            </a:r>
          </a:p>
          <a:p>
            <a:pPr algn="ctr"/>
            <a:r>
              <a:rPr lang="en-US" sz="2500" dirty="0" smtClean="0">
                <a:solidFill>
                  <a:schemeClr val="tx2"/>
                </a:solidFill>
                <a:latin typeface="Californian FB" panose="0207040306080B030204" pitchFamily="18" charset="0"/>
              </a:rPr>
              <a:t>8 C.F.R. 204.5(g)(2)</a:t>
            </a:r>
          </a:p>
          <a:p>
            <a:pPr algn="ctr"/>
            <a:endParaRPr lang="en-US" sz="2500" dirty="0">
              <a:solidFill>
                <a:srgbClr val="FF0000"/>
              </a:solidFill>
            </a:endParaRPr>
          </a:p>
        </p:txBody>
      </p:sp>
    </p:spTree>
    <p:extLst>
      <p:ext uri="{BB962C8B-B14F-4D97-AF65-F5344CB8AC3E}">
        <p14:creationId xmlns:p14="http://schemas.microsoft.com/office/powerpoint/2010/main" val="19847890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533400"/>
            <a:ext cx="8001000" cy="7937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tx2"/>
                </a:solidFill>
                <a:latin typeface="Californian FB" panose="0207040306080B030204" pitchFamily="18" charset="0"/>
              </a:rPr>
              <a:t>Initial Analysis, cont.</a:t>
            </a:r>
            <a:endParaRPr lang="en-US" sz="4000" b="1" dirty="0">
              <a:solidFill>
                <a:schemeClr val="tx2"/>
              </a:solidFill>
              <a:latin typeface="Californian FB" panose="0207040306080B030204" pitchFamily="18" charset="0"/>
            </a:endParaRPr>
          </a:p>
        </p:txBody>
      </p:sp>
      <p:sp>
        <p:nvSpPr>
          <p:cNvPr id="8" name="TextBox 7"/>
          <p:cNvSpPr txBox="1"/>
          <p:nvPr/>
        </p:nvSpPr>
        <p:spPr>
          <a:xfrm>
            <a:off x="649251" y="1219200"/>
            <a:ext cx="7811212" cy="2785378"/>
          </a:xfrm>
          <a:prstGeom prst="rect">
            <a:avLst/>
          </a:prstGeom>
          <a:noFill/>
        </p:spPr>
        <p:txBody>
          <a:bodyPr wrap="square" rtlCol="0">
            <a:spAutoFit/>
          </a:bodyPr>
          <a:lstStyle/>
          <a:p>
            <a:pPr marL="342900" indent="-342900" algn="just">
              <a:buFont typeface="Arial" panose="020B0604020202020204" pitchFamily="34" charset="0"/>
              <a:buChar char="•"/>
            </a:pPr>
            <a:r>
              <a:rPr lang="en-US" sz="2500" dirty="0" smtClean="0">
                <a:solidFill>
                  <a:schemeClr val="tx2"/>
                </a:solidFill>
                <a:latin typeface="Californian FB" panose="0207040306080B030204" pitchFamily="18" charset="0"/>
              </a:rPr>
              <a:t>Whether or not a duty has been created to the employee will be fact specific. As determining the ability to pay the wages is part of the attorney assessing the case and determining whether to proceed, it is not likely the attorney owes any disclosures regarding the reasons for not proceeding.</a:t>
            </a:r>
          </a:p>
          <a:p>
            <a:pPr algn="ctr"/>
            <a:endParaRPr lang="en-US" sz="2500" dirty="0">
              <a:solidFill>
                <a:schemeClr val="tx2"/>
              </a:solidFill>
            </a:endParaRPr>
          </a:p>
        </p:txBody>
      </p:sp>
    </p:spTree>
    <p:extLst>
      <p:ext uri="{BB962C8B-B14F-4D97-AF65-F5344CB8AC3E}">
        <p14:creationId xmlns:p14="http://schemas.microsoft.com/office/powerpoint/2010/main" val="13501905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01000" cy="793750"/>
          </a:xfrm>
        </p:spPr>
        <p:txBody>
          <a:bodyPr>
            <a:normAutofit/>
          </a:bodyPr>
          <a:lstStyle/>
          <a:p>
            <a:pPr algn="ctr"/>
            <a:r>
              <a:rPr lang="en-US" sz="4000" dirty="0" smtClean="0">
                <a:solidFill>
                  <a:schemeClr val="tx2"/>
                </a:solidFill>
                <a:latin typeface="Californian FB" panose="0207040306080B030204" pitchFamily="18" charset="0"/>
              </a:rPr>
              <a:t>Scenario #4</a:t>
            </a:r>
            <a:r>
              <a:rPr lang="en-US" sz="4000" dirty="0" smtClean="0">
                <a:latin typeface="Californian FB" panose="0207040306080B030204" pitchFamily="18" charset="0"/>
              </a:rPr>
              <a:t> </a:t>
            </a:r>
            <a:endParaRPr lang="en-US" sz="4000" dirty="0">
              <a:latin typeface="Californian FB" panose="0207040306080B030204" pitchFamily="18" charset="0"/>
            </a:endParaRPr>
          </a:p>
        </p:txBody>
      </p:sp>
      <p:sp>
        <p:nvSpPr>
          <p:cNvPr id="4" name="Text Placeholder 3"/>
          <p:cNvSpPr>
            <a:spLocks noGrp="1"/>
          </p:cNvSpPr>
          <p:nvPr>
            <p:ph type="body" sz="half" idx="2"/>
          </p:nvPr>
        </p:nvSpPr>
        <p:spPr>
          <a:xfrm>
            <a:off x="457200" y="1219200"/>
            <a:ext cx="8001000" cy="5029199"/>
          </a:xfrm>
        </p:spPr>
        <p:txBody>
          <a:bodyPr anchor="ctr">
            <a:normAutofit/>
          </a:bodyPr>
          <a:lstStyle/>
          <a:p>
            <a:pPr lvl="0" algn="just"/>
            <a:r>
              <a:rPr lang="en-US" sz="2700" dirty="0">
                <a:solidFill>
                  <a:schemeClr val="tx2"/>
                </a:solidFill>
                <a:latin typeface="Californian FB" panose="0207040306080B030204" pitchFamily="18" charset="0"/>
              </a:rPr>
              <a:t>The final certification of the ETA 9089 has been received, and the company is ready to proceed with filing the I-140 immigrant petition for the company’s employee, who holds H-1B status.  The employee contacts your </a:t>
            </a:r>
            <a:r>
              <a:rPr lang="en-US" sz="2700" dirty="0" smtClean="0">
                <a:solidFill>
                  <a:schemeClr val="tx2"/>
                </a:solidFill>
                <a:latin typeface="Californian FB" panose="0207040306080B030204" pitchFamily="18" charset="0"/>
              </a:rPr>
              <a:t>office </a:t>
            </a:r>
            <a:r>
              <a:rPr lang="en-US" sz="2700" dirty="0">
                <a:solidFill>
                  <a:schemeClr val="tx2"/>
                </a:solidFill>
                <a:latin typeface="Californian FB" panose="0207040306080B030204" pitchFamily="18" charset="0"/>
              </a:rPr>
              <a:t>to ask you if the company will file the I-140 via premium processing, so that the priority date will be locked in upon approval. The foreign national employee expresses his concern over rumors about the company’s financial troubles and is </a:t>
            </a:r>
            <a:r>
              <a:rPr lang="en-US" sz="2700" dirty="0" smtClean="0">
                <a:solidFill>
                  <a:schemeClr val="tx2"/>
                </a:solidFill>
                <a:latin typeface="Californian FB" panose="0207040306080B030204" pitchFamily="18" charset="0"/>
              </a:rPr>
              <a:t>worried </a:t>
            </a:r>
            <a:r>
              <a:rPr lang="en-US" sz="2700" dirty="0">
                <a:solidFill>
                  <a:schemeClr val="tx2"/>
                </a:solidFill>
                <a:latin typeface="Californian FB" panose="0207040306080B030204" pitchFamily="18" charset="0"/>
              </a:rPr>
              <a:t>about his status and upcoming 6 year end </a:t>
            </a:r>
            <a:r>
              <a:rPr lang="en-US" sz="2700" dirty="0" smtClean="0">
                <a:solidFill>
                  <a:schemeClr val="tx2"/>
                </a:solidFill>
                <a:latin typeface="Californian FB" panose="0207040306080B030204" pitchFamily="18" charset="0"/>
              </a:rPr>
              <a:t>date, and hints that he has thoughts of leaving the company.  </a:t>
            </a:r>
            <a:endParaRPr lang="en-US" sz="2700" dirty="0">
              <a:solidFill>
                <a:schemeClr val="tx2"/>
              </a:solidFill>
              <a:latin typeface="Californian FB" panose="0207040306080B030204" pitchFamily="18" charset="0"/>
            </a:endParaRPr>
          </a:p>
          <a:p>
            <a:pPr algn="ctr"/>
            <a:endParaRPr lang="en-US" dirty="0">
              <a:solidFill>
                <a:schemeClr val="tx2"/>
              </a:solidFill>
            </a:endParaRPr>
          </a:p>
        </p:txBody>
      </p:sp>
    </p:spTree>
    <p:extLst>
      <p:ext uri="{BB962C8B-B14F-4D97-AF65-F5344CB8AC3E}">
        <p14:creationId xmlns:p14="http://schemas.microsoft.com/office/powerpoint/2010/main" val="42099016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62000"/>
            <a:ext cx="8001000" cy="7937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tx2"/>
                </a:solidFill>
                <a:latin typeface="Californian FB" panose="0207040306080B030204" pitchFamily="18" charset="0"/>
              </a:rPr>
              <a:t>Issues Raised</a:t>
            </a:r>
            <a:endParaRPr lang="en-US" sz="4000" b="1" dirty="0">
              <a:solidFill>
                <a:schemeClr val="tx2"/>
              </a:solidFill>
              <a:latin typeface="Californian FB" panose="0207040306080B030204" pitchFamily="18" charset="0"/>
            </a:endParaRPr>
          </a:p>
        </p:txBody>
      </p:sp>
      <p:sp>
        <p:nvSpPr>
          <p:cNvPr id="8" name="TextBox 7"/>
          <p:cNvSpPr txBox="1"/>
          <p:nvPr/>
        </p:nvSpPr>
        <p:spPr>
          <a:xfrm>
            <a:off x="685800" y="1828800"/>
            <a:ext cx="7772400" cy="3939540"/>
          </a:xfrm>
          <a:prstGeom prst="rect">
            <a:avLst/>
          </a:prstGeom>
          <a:noFill/>
        </p:spPr>
        <p:txBody>
          <a:bodyPr wrap="square" rtlCol="0">
            <a:spAutoFit/>
          </a:bodyPr>
          <a:lstStyle/>
          <a:p>
            <a:pPr marL="457200" indent="-457200">
              <a:buFont typeface="Arial" panose="020B0604020202020204" pitchFamily="34" charset="0"/>
              <a:buChar char="•"/>
            </a:pPr>
            <a:r>
              <a:rPr lang="en-US" sz="2500" dirty="0">
                <a:solidFill>
                  <a:schemeClr val="tx2"/>
                </a:solidFill>
                <a:latin typeface="Californian FB" panose="0207040306080B030204" pitchFamily="18" charset="0"/>
              </a:rPr>
              <a:t>Does the attorney have an obligation to notify the employer regarding the foreign national’s implied intention to leave the company as soon as the I-140 is approved?  </a:t>
            </a:r>
            <a:endParaRPr lang="en-US" sz="2500" dirty="0" smtClean="0">
              <a:solidFill>
                <a:schemeClr val="tx2"/>
              </a:solidFill>
              <a:latin typeface="Californian FB" panose="0207040306080B030204" pitchFamily="18" charset="0"/>
            </a:endParaRPr>
          </a:p>
          <a:p>
            <a:pPr marL="457200" indent="-457200">
              <a:buFont typeface="Arial" panose="020B0604020202020204" pitchFamily="34" charset="0"/>
              <a:buChar char="•"/>
            </a:pPr>
            <a:endParaRPr lang="en-US" sz="2500" dirty="0" smtClean="0">
              <a:solidFill>
                <a:schemeClr val="tx2"/>
              </a:solidFill>
              <a:latin typeface="Californian FB" panose="0207040306080B030204" pitchFamily="18" charset="0"/>
            </a:endParaRPr>
          </a:p>
          <a:p>
            <a:pPr marL="457200" indent="-457200">
              <a:buFont typeface="Arial" panose="020B0604020202020204" pitchFamily="34" charset="0"/>
              <a:buChar char="•"/>
            </a:pPr>
            <a:r>
              <a:rPr lang="en-US" sz="2500" dirty="0" smtClean="0">
                <a:solidFill>
                  <a:schemeClr val="tx2"/>
                </a:solidFill>
                <a:latin typeface="Californian FB" panose="0207040306080B030204" pitchFamily="18" charset="0"/>
              </a:rPr>
              <a:t>Would </a:t>
            </a:r>
            <a:r>
              <a:rPr lang="en-US" sz="2500" dirty="0">
                <a:solidFill>
                  <a:schemeClr val="tx2"/>
                </a:solidFill>
                <a:latin typeface="Californian FB" panose="0207040306080B030204" pitchFamily="18" charset="0"/>
              </a:rPr>
              <a:t>the fact that the employer paid all fees related to the PERM process and H-1B, but the foreign national worker will pay the filing fees and legal fees for the I-140, including the fees for premium processing change your opinion?</a:t>
            </a:r>
          </a:p>
        </p:txBody>
      </p:sp>
    </p:spTree>
    <p:extLst>
      <p:ext uri="{BB962C8B-B14F-4D97-AF65-F5344CB8AC3E}">
        <p14:creationId xmlns:p14="http://schemas.microsoft.com/office/powerpoint/2010/main" val="13011292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14400"/>
            <a:ext cx="7772400" cy="707886"/>
          </a:xfrm>
          <a:prstGeom prst="rect">
            <a:avLst/>
          </a:prstGeom>
          <a:noFill/>
        </p:spPr>
        <p:txBody>
          <a:bodyPr wrap="square" rtlCol="0">
            <a:spAutoFit/>
          </a:bodyPr>
          <a:lstStyle/>
          <a:p>
            <a:pPr algn="ctr"/>
            <a:r>
              <a:rPr lang="en-US" sz="4000" b="1" dirty="0">
                <a:solidFill>
                  <a:schemeClr val="tx2"/>
                </a:solidFill>
                <a:latin typeface="Californian FB" panose="0207040306080B030204" pitchFamily="18" charset="0"/>
              </a:rPr>
              <a:t>Initial Analysis</a:t>
            </a:r>
          </a:p>
        </p:txBody>
      </p:sp>
      <p:sp>
        <p:nvSpPr>
          <p:cNvPr id="3" name="TextBox 2"/>
          <p:cNvSpPr txBox="1"/>
          <p:nvPr/>
        </p:nvSpPr>
        <p:spPr>
          <a:xfrm>
            <a:off x="381000" y="1828800"/>
            <a:ext cx="8229600" cy="5216813"/>
          </a:xfrm>
          <a:prstGeom prst="rect">
            <a:avLst/>
          </a:prstGeom>
          <a:noFill/>
        </p:spPr>
        <p:txBody>
          <a:bodyPr wrap="square" rtlCol="0">
            <a:spAutoFit/>
          </a:bodyPr>
          <a:lstStyle/>
          <a:p>
            <a:pPr marL="457200" indent="-457200" algn="just">
              <a:buFont typeface="Arial" panose="020B0604020202020204" pitchFamily="34" charset="0"/>
              <a:buChar char="•"/>
            </a:pPr>
            <a:r>
              <a:rPr lang="en-US" sz="2800" dirty="0">
                <a:solidFill>
                  <a:schemeClr val="tx2"/>
                </a:solidFill>
                <a:latin typeface="Californian FB" panose="0207040306080B030204" pitchFamily="18" charset="0"/>
              </a:rPr>
              <a:t>Whether disclosures </a:t>
            </a:r>
            <a:r>
              <a:rPr lang="en-US" sz="2800" dirty="0" smtClean="0">
                <a:solidFill>
                  <a:schemeClr val="tx2"/>
                </a:solidFill>
                <a:latin typeface="Californian FB" panose="0207040306080B030204" pitchFamily="18" charset="0"/>
              </a:rPr>
              <a:t>are required, </a:t>
            </a:r>
            <a:r>
              <a:rPr lang="en-US" sz="2800" dirty="0">
                <a:solidFill>
                  <a:schemeClr val="tx2"/>
                </a:solidFill>
                <a:latin typeface="Californian FB" panose="0207040306080B030204" pitchFamily="18" charset="0"/>
              </a:rPr>
              <a:t>or a withdrawal is </a:t>
            </a:r>
            <a:r>
              <a:rPr lang="en-US" sz="2800" dirty="0" smtClean="0">
                <a:solidFill>
                  <a:schemeClr val="tx2"/>
                </a:solidFill>
                <a:latin typeface="Californian FB" panose="0207040306080B030204" pitchFamily="18" charset="0"/>
              </a:rPr>
              <a:t>required, </a:t>
            </a:r>
            <a:r>
              <a:rPr lang="en-US" sz="2800" dirty="0">
                <a:solidFill>
                  <a:schemeClr val="tx2"/>
                </a:solidFill>
                <a:latin typeface="Californian FB" panose="0207040306080B030204" pitchFamily="18" charset="0"/>
              </a:rPr>
              <a:t>would depend </a:t>
            </a:r>
            <a:r>
              <a:rPr lang="en-US" sz="2800" dirty="0" smtClean="0">
                <a:solidFill>
                  <a:schemeClr val="tx2"/>
                </a:solidFill>
                <a:latin typeface="Californian FB" panose="0207040306080B030204" pitchFamily="18" charset="0"/>
              </a:rPr>
              <a:t>on several </a:t>
            </a:r>
            <a:r>
              <a:rPr lang="en-US" sz="2800" dirty="0">
                <a:solidFill>
                  <a:schemeClr val="tx2"/>
                </a:solidFill>
                <a:latin typeface="Californian FB" panose="0207040306080B030204" pitchFamily="18" charset="0"/>
              </a:rPr>
              <a:t>factors. Has the attorney clearly outlined the terms of dual-representation? Has the attorney discussed issues openly with all parties prior to this scenario? </a:t>
            </a:r>
            <a:endParaRPr lang="en-US" sz="2800" dirty="0" smtClean="0">
              <a:solidFill>
                <a:schemeClr val="tx2"/>
              </a:solidFill>
              <a:latin typeface="Californian FB" panose="0207040306080B030204" pitchFamily="18" charset="0"/>
            </a:endParaRPr>
          </a:p>
          <a:p>
            <a:pPr algn="just"/>
            <a:endParaRPr lang="en-US" sz="2800" dirty="0" smtClean="0">
              <a:solidFill>
                <a:schemeClr val="tx2"/>
              </a:solidFill>
              <a:latin typeface="Californian FB" panose="0207040306080B030204" pitchFamily="18" charset="0"/>
            </a:endParaRPr>
          </a:p>
          <a:p>
            <a:pPr marL="457200" indent="-457200" algn="just">
              <a:buFont typeface="Arial" panose="020B0604020202020204" pitchFamily="34" charset="0"/>
              <a:buChar char="•"/>
            </a:pPr>
            <a:r>
              <a:rPr lang="en-US" sz="2800" dirty="0" smtClean="0">
                <a:solidFill>
                  <a:schemeClr val="tx2"/>
                </a:solidFill>
                <a:latin typeface="Californian FB" panose="0207040306080B030204" pitchFamily="18" charset="0"/>
              </a:rPr>
              <a:t>An attorney’s </a:t>
            </a:r>
            <a:r>
              <a:rPr lang="en-US" sz="2800" dirty="0">
                <a:solidFill>
                  <a:schemeClr val="tx2"/>
                </a:solidFill>
                <a:latin typeface="Californian FB" panose="0207040306080B030204" pitchFamily="18" charset="0"/>
              </a:rPr>
              <a:t>ethical duties do not depend on which party paid the attorney’s </a:t>
            </a:r>
            <a:r>
              <a:rPr lang="en-US" sz="2800" dirty="0" smtClean="0">
                <a:solidFill>
                  <a:schemeClr val="tx2"/>
                </a:solidFill>
                <a:latin typeface="Californian FB" panose="0207040306080B030204" pitchFamily="18" charset="0"/>
              </a:rPr>
              <a:t>fees, but </a:t>
            </a:r>
            <a:r>
              <a:rPr lang="en-US" sz="2800" dirty="0">
                <a:solidFill>
                  <a:schemeClr val="tx2"/>
                </a:solidFill>
                <a:latin typeface="Californian FB" panose="0207040306080B030204" pitchFamily="18" charset="0"/>
              </a:rPr>
              <a:t>rather on whether or not the client has a reasonable expectation that there exists an attorney/client relationship</a:t>
            </a:r>
            <a:r>
              <a:rPr lang="en-US" sz="2800" dirty="0" smtClean="0">
                <a:solidFill>
                  <a:schemeClr val="tx2"/>
                </a:solidFill>
                <a:latin typeface="Californian FB" panose="0207040306080B030204" pitchFamily="18" charset="0"/>
              </a:rPr>
              <a:t>.</a:t>
            </a:r>
          </a:p>
          <a:p>
            <a:pPr marL="457200" indent="-457200" algn="just">
              <a:buFont typeface="Arial" panose="020B0604020202020204" pitchFamily="34" charset="0"/>
              <a:buChar char="•"/>
            </a:pPr>
            <a:endParaRPr lang="en-US" sz="2800" dirty="0">
              <a:solidFill>
                <a:schemeClr val="tx2"/>
              </a:solidFill>
            </a:endParaRPr>
          </a:p>
          <a:p>
            <a:pPr marL="457200" indent="-457200" algn="just">
              <a:buFont typeface="Arial" panose="020B0604020202020204" pitchFamily="34" charset="0"/>
              <a:buChar char="•"/>
            </a:pPr>
            <a:endParaRPr lang="en-US" sz="2500" dirty="0">
              <a:solidFill>
                <a:schemeClr val="tx2"/>
              </a:solidFill>
            </a:endParaRPr>
          </a:p>
        </p:txBody>
      </p:sp>
    </p:spTree>
    <p:extLst>
      <p:ext uri="{BB962C8B-B14F-4D97-AF65-F5344CB8AC3E}">
        <p14:creationId xmlns:p14="http://schemas.microsoft.com/office/powerpoint/2010/main" val="16554609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01000" cy="793750"/>
          </a:xfrm>
        </p:spPr>
        <p:txBody>
          <a:bodyPr>
            <a:normAutofit/>
          </a:bodyPr>
          <a:lstStyle/>
          <a:p>
            <a:pPr algn="ctr"/>
            <a:r>
              <a:rPr lang="en-US" sz="4000" dirty="0" smtClean="0">
                <a:solidFill>
                  <a:schemeClr val="tx2"/>
                </a:solidFill>
                <a:latin typeface="Californian FB" panose="0207040306080B030204" pitchFamily="18" charset="0"/>
              </a:rPr>
              <a:t>Scenario #5 </a:t>
            </a:r>
            <a:endParaRPr lang="en-US" sz="4000" dirty="0">
              <a:solidFill>
                <a:schemeClr val="tx2"/>
              </a:solidFill>
              <a:latin typeface="Californian FB" panose="0207040306080B030204" pitchFamily="18" charset="0"/>
            </a:endParaRPr>
          </a:p>
        </p:txBody>
      </p:sp>
      <p:sp>
        <p:nvSpPr>
          <p:cNvPr id="4" name="Text Placeholder 3"/>
          <p:cNvSpPr>
            <a:spLocks noGrp="1"/>
          </p:cNvSpPr>
          <p:nvPr>
            <p:ph type="body" sz="half" idx="2"/>
          </p:nvPr>
        </p:nvSpPr>
        <p:spPr>
          <a:xfrm>
            <a:off x="457200" y="1219200"/>
            <a:ext cx="8001000" cy="5029199"/>
          </a:xfrm>
        </p:spPr>
        <p:txBody>
          <a:bodyPr anchor="ctr">
            <a:normAutofit/>
          </a:bodyPr>
          <a:lstStyle/>
          <a:p>
            <a:pPr lvl="0" algn="ctr"/>
            <a:r>
              <a:rPr lang="en-US" sz="2800" dirty="0">
                <a:solidFill>
                  <a:schemeClr val="tx2"/>
                </a:solidFill>
                <a:latin typeface="Californian FB" panose="0207040306080B030204" pitchFamily="18" charset="0"/>
              </a:rPr>
              <a:t>One of your best corporate clients just lost its HR Manager and has requested that you review the resumes received in connection with the PERM process and draft emails for applicants who are not qualified.</a:t>
            </a:r>
          </a:p>
          <a:p>
            <a:pPr algn="ctr"/>
            <a:endParaRPr lang="en-US" dirty="0"/>
          </a:p>
        </p:txBody>
      </p:sp>
    </p:spTree>
    <p:extLst>
      <p:ext uri="{BB962C8B-B14F-4D97-AF65-F5344CB8AC3E}">
        <p14:creationId xmlns:p14="http://schemas.microsoft.com/office/powerpoint/2010/main" val="1470859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62000"/>
            <a:ext cx="8001000" cy="7937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tx2"/>
                </a:solidFill>
                <a:latin typeface="Californian FB" panose="0207040306080B030204" pitchFamily="18" charset="0"/>
              </a:rPr>
              <a:t>Issues Raised</a:t>
            </a:r>
            <a:endParaRPr lang="en-US" sz="4000" b="1" dirty="0">
              <a:solidFill>
                <a:schemeClr val="tx2"/>
              </a:solidFill>
              <a:latin typeface="Californian FB" panose="0207040306080B030204" pitchFamily="18" charset="0"/>
            </a:endParaRPr>
          </a:p>
        </p:txBody>
      </p:sp>
      <p:sp>
        <p:nvSpPr>
          <p:cNvPr id="8" name="TextBox 7"/>
          <p:cNvSpPr txBox="1"/>
          <p:nvPr/>
        </p:nvSpPr>
        <p:spPr>
          <a:xfrm>
            <a:off x="685800" y="2057400"/>
            <a:ext cx="7772400" cy="1815882"/>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tx2"/>
                </a:solidFill>
                <a:latin typeface="Californian FB" panose="0207040306080B030204" pitchFamily="18" charset="0"/>
              </a:rPr>
              <a:t>Would it be acceptable to perform an initial review </a:t>
            </a:r>
            <a:r>
              <a:rPr lang="en-US" sz="2800" dirty="0" smtClean="0">
                <a:solidFill>
                  <a:schemeClr val="tx2"/>
                </a:solidFill>
                <a:latin typeface="Californian FB" panose="0207040306080B030204" pitchFamily="18" charset="0"/>
              </a:rPr>
              <a:t>of the </a:t>
            </a:r>
            <a:r>
              <a:rPr lang="en-US" sz="2800" dirty="0">
                <a:solidFill>
                  <a:schemeClr val="tx2"/>
                </a:solidFill>
                <a:latin typeface="Californian FB" panose="0207040306080B030204" pitchFamily="18" charset="0"/>
              </a:rPr>
              <a:t>resumes in connection with the PERM process, if the company would have the final decision on interviewing the applicant?</a:t>
            </a:r>
          </a:p>
        </p:txBody>
      </p:sp>
    </p:spTree>
    <p:extLst>
      <p:ext uri="{BB962C8B-B14F-4D97-AF65-F5344CB8AC3E}">
        <p14:creationId xmlns:p14="http://schemas.microsoft.com/office/powerpoint/2010/main" val="3728873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lstStyle/>
          <a:p>
            <a:r>
              <a:rPr lang="en-US" dirty="0">
                <a:solidFill>
                  <a:schemeClr val="tx2"/>
                </a:solidFill>
                <a:latin typeface="Californian FB" panose="0207040306080B030204" pitchFamily="18" charset="0"/>
              </a:rPr>
              <a:t>Beyond the Basics &amp; </a:t>
            </a:r>
            <a:br>
              <a:rPr lang="en-US" dirty="0">
                <a:solidFill>
                  <a:schemeClr val="tx2"/>
                </a:solidFill>
                <a:latin typeface="Californian FB" panose="0207040306080B030204" pitchFamily="18" charset="0"/>
              </a:rPr>
            </a:br>
            <a:r>
              <a:rPr lang="en-US" dirty="0">
                <a:solidFill>
                  <a:schemeClr val="tx2"/>
                </a:solidFill>
                <a:latin typeface="Californian FB" panose="0207040306080B030204" pitchFamily="18" charset="0"/>
              </a:rPr>
              <a:t>    </a:t>
            </a:r>
            <a:r>
              <a:rPr lang="en-US" dirty="0" smtClean="0">
                <a:solidFill>
                  <a:schemeClr val="tx2"/>
                </a:solidFill>
                <a:latin typeface="Californian FB" panose="0207040306080B030204" pitchFamily="18" charset="0"/>
              </a:rPr>
              <a:t>  Ethical </a:t>
            </a:r>
            <a:r>
              <a:rPr lang="en-US" dirty="0">
                <a:solidFill>
                  <a:schemeClr val="tx2"/>
                </a:solidFill>
                <a:latin typeface="Californian FB" panose="0207040306080B030204" pitchFamily="18" charset="0"/>
              </a:rPr>
              <a:t>Quagmires</a:t>
            </a:r>
            <a:r>
              <a:rPr lang="en-US" dirty="0">
                <a:solidFill>
                  <a:schemeClr val="tx2"/>
                </a:solidFill>
              </a:rPr>
              <a:t>	</a:t>
            </a:r>
          </a:p>
        </p:txBody>
      </p:sp>
      <p:sp>
        <p:nvSpPr>
          <p:cNvPr id="3" name="Subtitle 2"/>
          <p:cNvSpPr>
            <a:spLocks noGrp="1"/>
          </p:cNvSpPr>
          <p:nvPr>
            <p:ph type="subTitle" idx="1"/>
          </p:nvPr>
        </p:nvSpPr>
        <p:spPr>
          <a:xfrm>
            <a:off x="1371600" y="3124200"/>
            <a:ext cx="6400800" cy="1752600"/>
          </a:xfrm>
        </p:spPr>
        <p:txBody>
          <a:bodyPr/>
          <a:lstStyle/>
          <a:p>
            <a:r>
              <a:rPr lang="en-US" dirty="0">
                <a:solidFill>
                  <a:schemeClr val="tx2"/>
                </a:solidFill>
                <a:latin typeface="Californian FB" panose="0207040306080B030204" pitchFamily="18" charset="0"/>
              </a:rPr>
              <a:t>Permanent Residence through PERM</a:t>
            </a:r>
            <a:br>
              <a:rPr lang="en-US" dirty="0">
                <a:solidFill>
                  <a:schemeClr val="tx2"/>
                </a:solidFill>
                <a:latin typeface="Californian FB" panose="0207040306080B030204" pitchFamily="18" charset="0"/>
              </a:rPr>
            </a:br>
            <a:r>
              <a:rPr lang="en-US" dirty="0">
                <a:solidFill>
                  <a:schemeClr val="tx2"/>
                </a:solidFill>
                <a:latin typeface="Californian FB" panose="0207040306080B030204" pitchFamily="18" charset="0"/>
              </a:rPr>
              <a:t>Program Electronic Review Management</a:t>
            </a:r>
          </a:p>
          <a:p>
            <a:endParaRPr lang="en-US" dirty="0"/>
          </a:p>
        </p:txBody>
      </p:sp>
    </p:spTree>
    <p:extLst>
      <p:ext uri="{BB962C8B-B14F-4D97-AF65-F5344CB8AC3E}">
        <p14:creationId xmlns:p14="http://schemas.microsoft.com/office/powerpoint/2010/main" val="12799520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5148" y="685800"/>
            <a:ext cx="7772400" cy="707886"/>
          </a:xfrm>
          <a:prstGeom prst="rect">
            <a:avLst/>
          </a:prstGeom>
          <a:noFill/>
        </p:spPr>
        <p:txBody>
          <a:bodyPr wrap="square" rtlCol="0">
            <a:spAutoFit/>
          </a:bodyPr>
          <a:lstStyle/>
          <a:p>
            <a:pPr algn="ctr"/>
            <a:r>
              <a:rPr lang="en-US" sz="4000" b="1" dirty="0">
                <a:solidFill>
                  <a:schemeClr val="tx2"/>
                </a:solidFill>
                <a:latin typeface="Californian FB" panose="0207040306080B030204" pitchFamily="18" charset="0"/>
              </a:rPr>
              <a:t>Initial Analysis</a:t>
            </a:r>
          </a:p>
        </p:txBody>
      </p:sp>
      <p:sp>
        <p:nvSpPr>
          <p:cNvPr id="3" name="TextBox 2"/>
          <p:cNvSpPr txBox="1"/>
          <p:nvPr/>
        </p:nvSpPr>
        <p:spPr>
          <a:xfrm>
            <a:off x="522006" y="1676400"/>
            <a:ext cx="8229600" cy="3970318"/>
          </a:xfrm>
          <a:prstGeom prst="rect">
            <a:avLst/>
          </a:prstGeom>
          <a:noFill/>
        </p:spPr>
        <p:txBody>
          <a:bodyPr wrap="square" rtlCol="0">
            <a:spAutoFit/>
          </a:bodyPr>
          <a:lstStyle/>
          <a:p>
            <a:r>
              <a:rPr lang="en-US" sz="2800" dirty="0" smtClean="0">
                <a:solidFill>
                  <a:schemeClr val="tx2"/>
                </a:solidFill>
                <a:latin typeface="Californian FB" panose="0207040306080B030204" pitchFamily="18" charset="0"/>
              </a:rPr>
              <a:t>Attorneys cannot </a:t>
            </a:r>
            <a:r>
              <a:rPr lang="en-US" sz="2800" dirty="0">
                <a:solidFill>
                  <a:schemeClr val="tx2"/>
                </a:solidFill>
                <a:latin typeface="Californian FB" panose="0207040306080B030204" pitchFamily="18" charset="0"/>
              </a:rPr>
              <a:t>be involved </a:t>
            </a:r>
            <a:r>
              <a:rPr lang="en-US" sz="2800" dirty="0" smtClean="0">
                <a:solidFill>
                  <a:schemeClr val="tx2"/>
                </a:solidFill>
                <a:latin typeface="Californian FB" panose="0207040306080B030204" pitchFamily="18" charset="0"/>
              </a:rPr>
              <a:t>in </a:t>
            </a:r>
            <a:r>
              <a:rPr lang="en-US" sz="2800" dirty="0">
                <a:solidFill>
                  <a:schemeClr val="tx2"/>
                </a:solidFill>
                <a:latin typeface="Californian FB" panose="0207040306080B030204" pitchFamily="18" charset="0"/>
              </a:rPr>
              <a:t>the interview process or have influence over the applicants considered for the position.  To maintain integrity throughout the </a:t>
            </a:r>
            <a:r>
              <a:rPr lang="en-US" sz="2800" dirty="0" smtClean="0">
                <a:solidFill>
                  <a:schemeClr val="tx2"/>
                </a:solidFill>
                <a:latin typeface="Californian FB" panose="0207040306080B030204" pitchFamily="18" charset="0"/>
              </a:rPr>
              <a:t>process, </a:t>
            </a:r>
            <a:r>
              <a:rPr lang="en-US" sz="2800" dirty="0">
                <a:solidFill>
                  <a:schemeClr val="tx2"/>
                </a:solidFill>
                <a:latin typeface="Californian FB" panose="0207040306080B030204" pitchFamily="18" charset="0"/>
              </a:rPr>
              <a:t>the attorney should offer guidance and legal advice throughout the </a:t>
            </a:r>
            <a:r>
              <a:rPr lang="en-US" sz="2800" dirty="0" smtClean="0">
                <a:solidFill>
                  <a:schemeClr val="tx2"/>
                </a:solidFill>
                <a:latin typeface="Californian FB" panose="0207040306080B030204" pitchFamily="18" charset="0"/>
              </a:rPr>
              <a:t>process </a:t>
            </a:r>
            <a:r>
              <a:rPr lang="en-US" sz="2800" dirty="0">
                <a:solidFill>
                  <a:schemeClr val="tx2"/>
                </a:solidFill>
                <a:latin typeface="Californian FB" panose="0207040306080B030204" pitchFamily="18" charset="0"/>
              </a:rPr>
              <a:t>to ensure the employer is following the recruitment procedures pursuant to the </a:t>
            </a:r>
            <a:r>
              <a:rPr lang="en-US" sz="2800" dirty="0" smtClean="0">
                <a:solidFill>
                  <a:schemeClr val="tx2"/>
                </a:solidFill>
                <a:latin typeface="Californian FB" panose="0207040306080B030204" pitchFamily="18" charset="0"/>
              </a:rPr>
              <a:t>regulations. However, the attorney should </a:t>
            </a:r>
            <a:r>
              <a:rPr lang="en-US" sz="2800" dirty="0">
                <a:solidFill>
                  <a:schemeClr val="tx2"/>
                </a:solidFill>
                <a:latin typeface="Californian FB" panose="0207040306080B030204" pitchFamily="18" charset="0"/>
              </a:rPr>
              <a:t>not be involved in the vetting of applicants</a:t>
            </a:r>
            <a:r>
              <a:rPr lang="en-US" sz="2800" dirty="0" smtClean="0">
                <a:solidFill>
                  <a:schemeClr val="tx2"/>
                </a:solidFill>
                <a:latin typeface="Californian FB" panose="0207040306080B030204" pitchFamily="18" charset="0"/>
              </a:rPr>
              <a:t>.</a:t>
            </a:r>
          </a:p>
          <a:p>
            <a:pPr algn="ctr"/>
            <a:r>
              <a:rPr lang="en-US" sz="2800" dirty="0">
                <a:solidFill>
                  <a:schemeClr val="tx2"/>
                </a:solidFill>
                <a:latin typeface="Californian FB" panose="0207040306080B030204" pitchFamily="18" charset="0"/>
              </a:rPr>
              <a:t>20 C.F.R. § 656.10 (b)(2)(i)</a:t>
            </a:r>
          </a:p>
        </p:txBody>
      </p:sp>
    </p:spTree>
    <p:extLst>
      <p:ext uri="{BB962C8B-B14F-4D97-AF65-F5344CB8AC3E}">
        <p14:creationId xmlns:p14="http://schemas.microsoft.com/office/powerpoint/2010/main" val="20999363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01000" cy="793750"/>
          </a:xfrm>
        </p:spPr>
        <p:txBody>
          <a:bodyPr>
            <a:normAutofit/>
          </a:bodyPr>
          <a:lstStyle/>
          <a:p>
            <a:pPr algn="ctr"/>
            <a:r>
              <a:rPr lang="en-US" sz="4000" dirty="0" smtClean="0">
                <a:solidFill>
                  <a:schemeClr val="tx2"/>
                </a:solidFill>
                <a:latin typeface="Californian FB" panose="0207040306080B030204" pitchFamily="18" charset="0"/>
              </a:rPr>
              <a:t>Scenario #6 </a:t>
            </a:r>
            <a:endParaRPr lang="en-US" sz="4000" dirty="0">
              <a:solidFill>
                <a:schemeClr val="tx2"/>
              </a:solidFill>
              <a:latin typeface="Californian FB" panose="0207040306080B030204" pitchFamily="18" charset="0"/>
            </a:endParaRPr>
          </a:p>
        </p:txBody>
      </p:sp>
      <p:sp>
        <p:nvSpPr>
          <p:cNvPr id="4" name="Text Placeholder 3"/>
          <p:cNvSpPr>
            <a:spLocks noGrp="1"/>
          </p:cNvSpPr>
          <p:nvPr>
            <p:ph type="body" sz="half" idx="2"/>
          </p:nvPr>
        </p:nvSpPr>
        <p:spPr>
          <a:xfrm>
            <a:off x="457200" y="1219200"/>
            <a:ext cx="8001000" cy="5029199"/>
          </a:xfrm>
        </p:spPr>
        <p:txBody>
          <a:bodyPr anchor="ctr">
            <a:normAutofit fontScale="85000" lnSpcReduction="20000"/>
          </a:bodyPr>
          <a:lstStyle/>
          <a:p>
            <a:pPr lvl="0" algn="just"/>
            <a:r>
              <a:rPr lang="en-US" sz="2800" dirty="0">
                <a:solidFill>
                  <a:schemeClr val="tx2"/>
                </a:solidFill>
                <a:latin typeface="Californian FB" panose="0207040306080B030204" pitchFamily="18" charset="0"/>
              </a:rPr>
              <a:t>You have an approved labor certification and are gathering the information and evidence for the I-140 immigrant petition.  Due to time </a:t>
            </a:r>
            <a:r>
              <a:rPr lang="en-US" sz="2800" dirty="0" smtClean="0">
                <a:solidFill>
                  <a:schemeClr val="tx2"/>
                </a:solidFill>
                <a:latin typeface="Californian FB" panose="0207040306080B030204" pitchFamily="18" charset="0"/>
              </a:rPr>
              <a:t>constraints and other factors, </a:t>
            </a:r>
            <a:r>
              <a:rPr lang="en-US" sz="2800" dirty="0">
                <a:solidFill>
                  <a:schemeClr val="tx2"/>
                </a:solidFill>
                <a:latin typeface="Californian FB" panose="0207040306080B030204" pitchFamily="18" charset="0"/>
              </a:rPr>
              <a:t>you failed to determine whether or not the foreign national met the minimum requirements in the PERM advertisements prior to submitting the ETA </a:t>
            </a:r>
            <a:r>
              <a:rPr lang="en-US" sz="2800" dirty="0" smtClean="0">
                <a:solidFill>
                  <a:schemeClr val="tx2"/>
                </a:solidFill>
                <a:latin typeface="Californian FB" panose="0207040306080B030204" pitchFamily="18" charset="0"/>
              </a:rPr>
              <a:t>9089. The </a:t>
            </a:r>
            <a:r>
              <a:rPr lang="en-US" sz="2800" dirty="0">
                <a:solidFill>
                  <a:schemeClr val="tx2"/>
                </a:solidFill>
                <a:latin typeface="Californian FB" panose="0207040306080B030204" pitchFamily="18" charset="0"/>
              </a:rPr>
              <a:t>foreign national has now disclosed to you that he only holds a 3 year bachelor’s degree from his home country of India, and he knows that he is not qualified for the position in the EB2 category, as the requirements for the position are a Bachelor’s degree or the equivalent, and 5 years of experience.  The foreign national has asked you to submit the I-140 as </a:t>
            </a:r>
            <a:r>
              <a:rPr lang="en-US" sz="2800" dirty="0" smtClean="0">
                <a:solidFill>
                  <a:schemeClr val="tx2"/>
                </a:solidFill>
                <a:latin typeface="Californian FB" panose="0207040306080B030204" pitchFamily="18" charset="0"/>
              </a:rPr>
              <a:t>EB-2</a:t>
            </a:r>
            <a:r>
              <a:rPr lang="en-US" sz="2800" dirty="0">
                <a:solidFill>
                  <a:schemeClr val="tx2"/>
                </a:solidFill>
                <a:latin typeface="Californian FB" panose="0207040306080B030204" pitchFamily="18" charset="0"/>
              </a:rPr>
              <a:t>, and is willing to pay the legal fees and filing fees, knowing the case may be denied.  The company has agreed to this course of action and is willing to waive any liabilities in the event the I-140 is </a:t>
            </a:r>
            <a:r>
              <a:rPr lang="en-US" sz="2800" dirty="0" smtClean="0">
                <a:solidFill>
                  <a:schemeClr val="tx2"/>
                </a:solidFill>
                <a:latin typeface="Californian FB" panose="0207040306080B030204" pitchFamily="18" charset="0"/>
              </a:rPr>
              <a:t>denied.</a:t>
            </a:r>
            <a:endParaRPr lang="en-US" dirty="0">
              <a:solidFill>
                <a:schemeClr val="tx2"/>
              </a:solidFill>
              <a:latin typeface="Californian FB" panose="0207040306080B030204" pitchFamily="18" charset="0"/>
            </a:endParaRPr>
          </a:p>
        </p:txBody>
      </p:sp>
    </p:spTree>
    <p:extLst>
      <p:ext uri="{BB962C8B-B14F-4D97-AF65-F5344CB8AC3E}">
        <p14:creationId xmlns:p14="http://schemas.microsoft.com/office/powerpoint/2010/main" val="14708599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62000"/>
            <a:ext cx="8001000" cy="7937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tx2"/>
                </a:solidFill>
                <a:latin typeface="Californian FB" panose="0207040306080B030204" pitchFamily="18" charset="0"/>
              </a:rPr>
              <a:t>Issues Raised</a:t>
            </a:r>
            <a:endParaRPr lang="en-US" sz="4000" b="1" dirty="0">
              <a:solidFill>
                <a:schemeClr val="tx2"/>
              </a:solidFill>
              <a:latin typeface="Californian FB" panose="0207040306080B030204" pitchFamily="18" charset="0"/>
            </a:endParaRPr>
          </a:p>
        </p:txBody>
      </p:sp>
      <p:sp>
        <p:nvSpPr>
          <p:cNvPr id="8" name="TextBox 7"/>
          <p:cNvSpPr txBox="1"/>
          <p:nvPr/>
        </p:nvSpPr>
        <p:spPr>
          <a:xfrm>
            <a:off x="685800" y="2057400"/>
            <a:ext cx="7772400" cy="2246769"/>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tx2"/>
                </a:solidFill>
                <a:latin typeface="Californian FB" panose="0207040306080B030204" pitchFamily="18" charset="0"/>
              </a:rPr>
              <a:t>Do you submit the I-140 immigrant </a:t>
            </a:r>
            <a:r>
              <a:rPr lang="en-US" sz="2800" dirty="0" smtClean="0">
                <a:solidFill>
                  <a:schemeClr val="tx2"/>
                </a:solidFill>
                <a:latin typeface="Californian FB" panose="0207040306080B030204" pitchFamily="18" charset="0"/>
              </a:rPr>
              <a:t>petition in the EB-2 category?  </a:t>
            </a:r>
          </a:p>
          <a:p>
            <a:pPr marL="457200" indent="-457200">
              <a:buFont typeface="Arial" panose="020B0604020202020204" pitchFamily="34" charset="0"/>
              <a:buChar char="•"/>
            </a:pPr>
            <a:endParaRPr lang="en-US" sz="2800" dirty="0" smtClean="0">
              <a:solidFill>
                <a:schemeClr val="tx2"/>
              </a:solidFill>
              <a:latin typeface="Californian FB" panose="0207040306080B030204" pitchFamily="18" charset="0"/>
            </a:endParaRPr>
          </a:p>
          <a:p>
            <a:pPr marL="457200" indent="-457200">
              <a:buFont typeface="Arial" panose="020B0604020202020204" pitchFamily="34" charset="0"/>
              <a:buChar char="•"/>
            </a:pPr>
            <a:r>
              <a:rPr lang="en-US" sz="2800" dirty="0" smtClean="0">
                <a:solidFill>
                  <a:schemeClr val="tx2"/>
                </a:solidFill>
                <a:latin typeface="Californian FB" panose="0207040306080B030204" pitchFamily="18" charset="0"/>
              </a:rPr>
              <a:t>What </a:t>
            </a:r>
            <a:r>
              <a:rPr lang="en-US" sz="2800" dirty="0">
                <a:solidFill>
                  <a:schemeClr val="tx2"/>
                </a:solidFill>
                <a:latin typeface="Californian FB" panose="0207040306080B030204" pitchFamily="18" charset="0"/>
              </a:rPr>
              <a:t>considerations or issues may arise choosing this strategy?</a:t>
            </a:r>
          </a:p>
        </p:txBody>
      </p:sp>
    </p:spTree>
    <p:extLst>
      <p:ext uri="{BB962C8B-B14F-4D97-AF65-F5344CB8AC3E}">
        <p14:creationId xmlns:p14="http://schemas.microsoft.com/office/powerpoint/2010/main" val="37288736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14400"/>
            <a:ext cx="7772400" cy="707886"/>
          </a:xfrm>
          <a:prstGeom prst="rect">
            <a:avLst/>
          </a:prstGeom>
          <a:noFill/>
        </p:spPr>
        <p:txBody>
          <a:bodyPr wrap="square" rtlCol="0">
            <a:spAutoFit/>
          </a:bodyPr>
          <a:lstStyle/>
          <a:p>
            <a:pPr algn="ctr"/>
            <a:r>
              <a:rPr lang="en-US" sz="4000" b="1" dirty="0">
                <a:solidFill>
                  <a:schemeClr val="tx2"/>
                </a:solidFill>
                <a:latin typeface="Californian FB" panose="0207040306080B030204" pitchFamily="18" charset="0"/>
              </a:rPr>
              <a:t>Initial Analysis</a:t>
            </a:r>
          </a:p>
        </p:txBody>
      </p:sp>
      <p:sp>
        <p:nvSpPr>
          <p:cNvPr id="3" name="TextBox 2"/>
          <p:cNvSpPr txBox="1"/>
          <p:nvPr/>
        </p:nvSpPr>
        <p:spPr>
          <a:xfrm>
            <a:off x="533400" y="1524000"/>
            <a:ext cx="8229600" cy="5632311"/>
          </a:xfrm>
          <a:prstGeom prst="rect">
            <a:avLst/>
          </a:prstGeom>
          <a:noFill/>
        </p:spPr>
        <p:txBody>
          <a:bodyPr wrap="square" rtlCol="0">
            <a:spAutoFit/>
          </a:bodyPr>
          <a:lstStyle/>
          <a:p>
            <a:pPr lvl="1" algn="just"/>
            <a:r>
              <a:rPr lang="en-US" sz="2400" dirty="0" smtClean="0">
                <a:solidFill>
                  <a:schemeClr val="tx2"/>
                </a:solidFill>
                <a:latin typeface="Californian FB" panose="0207040306080B030204" pitchFamily="18" charset="0"/>
              </a:rPr>
              <a:t>The Texas Rules of Professional Conduct prohibit frivolous claims and require truthfulness in all statements.</a:t>
            </a:r>
          </a:p>
          <a:p>
            <a:pPr lvl="1" algn="just"/>
            <a:endParaRPr lang="en-US" sz="2400" dirty="0" smtClean="0">
              <a:solidFill>
                <a:schemeClr val="tx2"/>
              </a:solidFill>
              <a:latin typeface="Californian FB" panose="0207040306080B030204" pitchFamily="18" charset="0"/>
            </a:endParaRPr>
          </a:p>
          <a:p>
            <a:pPr lvl="1" algn="just">
              <a:buFont typeface="Arial" pitchFamily="34" charset="0"/>
              <a:buChar char="•"/>
            </a:pPr>
            <a:r>
              <a:rPr lang="en-US" sz="2400" dirty="0" smtClean="0">
                <a:solidFill>
                  <a:schemeClr val="tx2"/>
                </a:solidFill>
                <a:latin typeface="Californian FB" panose="0207040306080B030204" pitchFamily="18" charset="0"/>
              </a:rPr>
              <a:t>	</a:t>
            </a:r>
            <a:r>
              <a:rPr lang="en-US" sz="2400" u="sng" dirty="0" smtClean="0">
                <a:solidFill>
                  <a:schemeClr val="tx2"/>
                </a:solidFill>
                <a:latin typeface="Californian FB" panose="0207040306080B030204" pitchFamily="18" charset="0"/>
              </a:rPr>
              <a:t>Rule 4.01 Truthfulness in Statements to Others </a:t>
            </a:r>
            <a:endParaRPr lang="en-US" sz="2400" dirty="0" smtClean="0">
              <a:solidFill>
                <a:schemeClr val="tx2"/>
              </a:solidFill>
              <a:latin typeface="Californian FB" panose="0207040306080B030204" pitchFamily="18" charset="0"/>
            </a:endParaRPr>
          </a:p>
          <a:p>
            <a:pPr lvl="2" algn="just">
              <a:buFont typeface="Arial" pitchFamily="34" charset="0"/>
              <a:buChar char="•"/>
            </a:pPr>
            <a:r>
              <a:rPr lang="en-US" sz="2400" dirty="0" smtClean="0">
                <a:solidFill>
                  <a:schemeClr val="tx2"/>
                </a:solidFill>
                <a:latin typeface="Californian FB" panose="0207040306080B030204" pitchFamily="18" charset="0"/>
              </a:rPr>
              <a:t> In the course of representing a client a lawyer shall not knowingly make a false statement of material fact or law to a third person.</a:t>
            </a:r>
          </a:p>
          <a:p>
            <a:pPr lvl="2" algn="just"/>
            <a:endParaRPr lang="en-US" sz="2400" dirty="0" smtClean="0">
              <a:solidFill>
                <a:schemeClr val="tx2"/>
              </a:solidFill>
              <a:latin typeface="Californian FB" panose="0207040306080B030204" pitchFamily="18" charset="0"/>
            </a:endParaRPr>
          </a:p>
          <a:p>
            <a:pPr lvl="1" algn="just">
              <a:buFont typeface="Arial" pitchFamily="34" charset="0"/>
              <a:buChar char="•"/>
            </a:pPr>
            <a:r>
              <a:rPr lang="en-US" sz="2400" dirty="0" smtClean="0">
                <a:solidFill>
                  <a:schemeClr val="tx2"/>
                </a:solidFill>
                <a:latin typeface="Californian FB" panose="0207040306080B030204" pitchFamily="18" charset="0"/>
              </a:rPr>
              <a:t>	</a:t>
            </a:r>
            <a:r>
              <a:rPr lang="en-US" sz="2400" u="sng" dirty="0" smtClean="0">
                <a:solidFill>
                  <a:schemeClr val="tx2"/>
                </a:solidFill>
                <a:latin typeface="Californian FB" panose="0207040306080B030204" pitchFamily="18" charset="0"/>
              </a:rPr>
              <a:t>Rule 3.01 Meritorious Claims and Contentions </a:t>
            </a:r>
            <a:endParaRPr lang="en-US" sz="2400" dirty="0" smtClean="0">
              <a:solidFill>
                <a:schemeClr val="tx2"/>
              </a:solidFill>
              <a:latin typeface="Californian FB" panose="0207040306080B030204" pitchFamily="18" charset="0"/>
            </a:endParaRPr>
          </a:p>
          <a:p>
            <a:pPr lvl="2" algn="just">
              <a:buFont typeface="Arial" pitchFamily="34" charset="0"/>
              <a:buChar char="•"/>
            </a:pPr>
            <a:r>
              <a:rPr lang="en-US" sz="2400" dirty="0" smtClean="0">
                <a:solidFill>
                  <a:schemeClr val="tx2"/>
                </a:solidFill>
                <a:latin typeface="Californian FB" panose="0207040306080B030204" pitchFamily="18" charset="0"/>
              </a:rPr>
              <a:t> A lawyer shall not bring or defend a proceeding, or assert or controvert an issue therein, unless the lawyer reasonably believes that there is a basis for doing so that is not frivolous.</a:t>
            </a:r>
          </a:p>
          <a:p>
            <a:pPr lvl="2">
              <a:buFont typeface="Arial" pitchFamily="34" charset="0"/>
              <a:buChar char="•"/>
            </a:pPr>
            <a:endParaRPr lang="en-US" sz="2400" dirty="0" smtClean="0"/>
          </a:p>
          <a:p>
            <a:pPr lvl="1"/>
            <a:endParaRPr lang="en-US" sz="2400" dirty="0">
              <a:solidFill>
                <a:schemeClr val="tx2"/>
              </a:solidFill>
            </a:endParaRPr>
          </a:p>
        </p:txBody>
      </p:sp>
    </p:spTree>
    <p:extLst>
      <p:ext uri="{BB962C8B-B14F-4D97-AF65-F5344CB8AC3E}">
        <p14:creationId xmlns:p14="http://schemas.microsoft.com/office/powerpoint/2010/main" val="20999363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01000" cy="793750"/>
          </a:xfrm>
        </p:spPr>
        <p:txBody>
          <a:bodyPr>
            <a:normAutofit/>
          </a:bodyPr>
          <a:lstStyle/>
          <a:p>
            <a:pPr algn="ctr"/>
            <a:r>
              <a:rPr lang="en-US" sz="4000" dirty="0" smtClean="0">
                <a:solidFill>
                  <a:schemeClr val="tx2"/>
                </a:solidFill>
                <a:latin typeface="Californian FB" panose="0207040306080B030204" pitchFamily="18" charset="0"/>
              </a:rPr>
              <a:t>Scenario #7</a:t>
            </a:r>
            <a:r>
              <a:rPr lang="en-US" sz="4000" dirty="0" smtClean="0">
                <a:latin typeface="Californian FB" panose="0207040306080B030204" pitchFamily="18" charset="0"/>
              </a:rPr>
              <a:t> </a:t>
            </a:r>
            <a:endParaRPr lang="en-US" sz="4000" dirty="0">
              <a:latin typeface="Californian FB" panose="0207040306080B030204" pitchFamily="18" charset="0"/>
            </a:endParaRPr>
          </a:p>
        </p:txBody>
      </p:sp>
      <p:sp>
        <p:nvSpPr>
          <p:cNvPr id="4" name="Text Placeholder 3"/>
          <p:cNvSpPr>
            <a:spLocks noGrp="1"/>
          </p:cNvSpPr>
          <p:nvPr>
            <p:ph type="body" sz="half" idx="2"/>
          </p:nvPr>
        </p:nvSpPr>
        <p:spPr>
          <a:xfrm>
            <a:off x="457200" y="1219200"/>
            <a:ext cx="8001000" cy="5029199"/>
          </a:xfrm>
        </p:spPr>
        <p:txBody>
          <a:bodyPr anchor="ctr">
            <a:normAutofit fontScale="92500" lnSpcReduction="10000"/>
          </a:bodyPr>
          <a:lstStyle/>
          <a:p>
            <a:pPr lvl="0" algn="just"/>
            <a:r>
              <a:rPr lang="en-US" sz="2800" dirty="0">
                <a:solidFill>
                  <a:schemeClr val="tx2"/>
                </a:solidFill>
                <a:latin typeface="Californian FB" panose="0207040306080B030204" pitchFamily="18" charset="0"/>
              </a:rPr>
              <a:t>The ETA 9089 and the I-140 </a:t>
            </a:r>
            <a:r>
              <a:rPr lang="en-US" sz="2800" dirty="0" smtClean="0">
                <a:solidFill>
                  <a:schemeClr val="tx2"/>
                </a:solidFill>
                <a:latin typeface="Californian FB" panose="0207040306080B030204" pitchFamily="18" charset="0"/>
              </a:rPr>
              <a:t>immigrant </a:t>
            </a:r>
            <a:r>
              <a:rPr lang="en-US" sz="2800" dirty="0">
                <a:solidFill>
                  <a:schemeClr val="tx2"/>
                </a:solidFill>
                <a:latin typeface="Californian FB" panose="0207040306080B030204" pitchFamily="18" charset="0"/>
              </a:rPr>
              <a:t>p</a:t>
            </a:r>
            <a:r>
              <a:rPr lang="en-US" sz="2800" dirty="0" smtClean="0">
                <a:solidFill>
                  <a:schemeClr val="tx2"/>
                </a:solidFill>
                <a:latin typeface="Californian FB" panose="0207040306080B030204" pitchFamily="18" charset="0"/>
              </a:rPr>
              <a:t>etition filed by your corporate client have </a:t>
            </a:r>
            <a:r>
              <a:rPr lang="en-US" sz="2800" dirty="0">
                <a:solidFill>
                  <a:schemeClr val="tx2"/>
                </a:solidFill>
                <a:latin typeface="Californian FB" panose="0207040306080B030204" pitchFamily="18" charset="0"/>
              </a:rPr>
              <a:t>been </a:t>
            </a:r>
            <a:r>
              <a:rPr lang="en-US" sz="2800" dirty="0" smtClean="0">
                <a:solidFill>
                  <a:schemeClr val="tx2"/>
                </a:solidFill>
                <a:latin typeface="Californian FB" panose="0207040306080B030204" pitchFamily="18" charset="0"/>
              </a:rPr>
              <a:t>approved, </a:t>
            </a:r>
            <a:r>
              <a:rPr lang="en-US" sz="2800" dirty="0">
                <a:solidFill>
                  <a:schemeClr val="tx2"/>
                </a:solidFill>
                <a:latin typeface="Californian FB" panose="0207040306080B030204" pitchFamily="18" charset="0"/>
              </a:rPr>
              <a:t>the foreign national has been working for the corporate client </a:t>
            </a:r>
            <a:r>
              <a:rPr lang="en-US" sz="2800" dirty="0" smtClean="0">
                <a:solidFill>
                  <a:schemeClr val="tx2"/>
                </a:solidFill>
                <a:latin typeface="Californian FB" panose="0207040306080B030204" pitchFamily="18" charset="0"/>
              </a:rPr>
              <a:t>in H-1B </a:t>
            </a:r>
            <a:r>
              <a:rPr lang="en-US" sz="2800" dirty="0">
                <a:solidFill>
                  <a:schemeClr val="tx2"/>
                </a:solidFill>
                <a:latin typeface="Californian FB" panose="0207040306080B030204" pitchFamily="18" charset="0"/>
              </a:rPr>
              <a:t>status for over five years, and </a:t>
            </a:r>
            <a:r>
              <a:rPr lang="en-US" sz="2800" dirty="0" smtClean="0">
                <a:solidFill>
                  <a:schemeClr val="tx2"/>
                </a:solidFill>
                <a:latin typeface="Californian FB" panose="0207040306080B030204" pitchFamily="18" charset="0"/>
              </a:rPr>
              <a:t>his </a:t>
            </a:r>
            <a:r>
              <a:rPr lang="en-US" sz="2800" dirty="0">
                <a:solidFill>
                  <a:schemeClr val="tx2"/>
                </a:solidFill>
                <a:latin typeface="Californian FB" panose="0207040306080B030204" pitchFamily="18" charset="0"/>
              </a:rPr>
              <a:t>family is </a:t>
            </a:r>
            <a:r>
              <a:rPr lang="en-US" sz="2800" dirty="0" smtClean="0">
                <a:solidFill>
                  <a:schemeClr val="tx2"/>
                </a:solidFill>
                <a:latin typeface="Californian FB" panose="0207040306080B030204" pitchFamily="18" charset="0"/>
              </a:rPr>
              <a:t>in </a:t>
            </a:r>
            <a:r>
              <a:rPr lang="en-US" sz="2800" dirty="0">
                <a:solidFill>
                  <a:schemeClr val="tx2"/>
                </a:solidFill>
                <a:latin typeface="Californian FB" panose="0207040306080B030204" pitchFamily="18" charset="0"/>
              </a:rPr>
              <a:t>H-4 status.  You have represented all parties throughout the process.  The foreign national has </a:t>
            </a:r>
            <a:r>
              <a:rPr lang="en-US" sz="2800" dirty="0" smtClean="0">
                <a:solidFill>
                  <a:schemeClr val="tx2"/>
                </a:solidFill>
                <a:latin typeface="Californian FB" panose="0207040306080B030204" pitchFamily="18" charset="0"/>
              </a:rPr>
              <a:t>now accepted a </a:t>
            </a:r>
            <a:r>
              <a:rPr lang="en-US" sz="2800" dirty="0">
                <a:solidFill>
                  <a:schemeClr val="tx2"/>
                </a:solidFill>
                <a:latin typeface="Californian FB" panose="0207040306080B030204" pitchFamily="18" charset="0"/>
              </a:rPr>
              <a:t>job offer with another company, and the corporate client, very unhappy that they have spent thousands of dollars on this process, requests that you </a:t>
            </a:r>
            <a:r>
              <a:rPr lang="en-US" sz="2800" dirty="0" smtClean="0">
                <a:solidFill>
                  <a:schemeClr val="tx2"/>
                </a:solidFill>
                <a:latin typeface="Californian FB" panose="0207040306080B030204" pitchFamily="18" charset="0"/>
              </a:rPr>
              <a:t>notify </a:t>
            </a:r>
            <a:r>
              <a:rPr lang="en-US" sz="2800" dirty="0">
                <a:solidFill>
                  <a:schemeClr val="tx2"/>
                </a:solidFill>
                <a:latin typeface="Californian FB" panose="0207040306080B030204" pitchFamily="18" charset="0"/>
              </a:rPr>
              <a:t>USCIS that the employee is no longer employed pursuant to H-1B </a:t>
            </a:r>
            <a:r>
              <a:rPr lang="en-US" sz="2800" dirty="0" smtClean="0">
                <a:solidFill>
                  <a:schemeClr val="tx2"/>
                </a:solidFill>
                <a:latin typeface="Californian FB" panose="0207040306080B030204" pitchFamily="18" charset="0"/>
              </a:rPr>
              <a:t>status. The company further tells you that it </a:t>
            </a:r>
            <a:r>
              <a:rPr lang="en-US" sz="2800" dirty="0">
                <a:solidFill>
                  <a:schemeClr val="tx2"/>
                </a:solidFill>
                <a:latin typeface="Californian FB" panose="0207040306080B030204" pitchFamily="18" charset="0"/>
              </a:rPr>
              <a:t>will not keep the job offer open, and </a:t>
            </a:r>
            <a:r>
              <a:rPr lang="en-US" sz="2800" dirty="0" smtClean="0">
                <a:solidFill>
                  <a:schemeClr val="tx2"/>
                </a:solidFill>
                <a:latin typeface="Californian FB" panose="0207040306080B030204" pitchFamily="18" charset="0"/>
              </a:rPr>
              <a:t>requests </a:t>
            </a:r>
            <a:r>
              <a:rPr lang="en-US" sz="2800" dirty="0">
                <a:solidFill>
                  <a:schemeClr val="tx2"/>
                </a:solidFill>
                <a:latin typeface="Californian FB" panose="0207040306080B030204" pitchFamily="18" charset="0"/>
              </a:rPr>
              <a:t>you also notify </a:t>
            </a:r>
            <a:r>
              <a:rPr lang="en-US" sz="2800" dirty="0" smtClean="0">
                <a:solidFill>
                  <a:schemeClr val="tx2"/>
                </a:solidFill>
                <a:latin typeface="Californian FB" panose="0207040306080B030204" pitchFamily="18" charset="0"/>
              </a:rPr>
              <a:t>USCIS </a:t>
            </a:r>
            <a:r>
              <a:rPr lang="en-US" sz="2800" dirty="0">
                <a:solidFill>
                  <a:schemeClr val="tx2"/>
                </a:solidFill>
                <a:latin typeface="Californian FB" panose="0207040306080B030204" pitchFamily="18" charset="0"/>
              </a:rPr>
              <a:t>that </a:t>
            </a:r>
            <a:r>
              <a:rPr lang="en-US" sz="2800" dirty="0" smtClean="0">
                <a:solidFill>
                  <a:schemeClr val="tx2"/>
                </a:solidFill>
                <a:latin typeface="Californian FB" panose="0207040306080B030204" pitchFamily="18" charset="0"/>
              </a:rPr>
              <a:t>it </a:t>
            </a:r>
            <a:r>
              <a:rPr lang="en-US" sz="2800" dirty="0">
                <a:solidFill>
                  <a:schemeClr val="tx2"/>
                </a:solidFill>
                <a:latin typeface="Californian FB" panose="0207040306080B030204" pitchFamily="18" charset="0"/>
              </a:rPr>
              <a:t>will not use the I-140 i</a:t>
            </a:r>
            <a:r>
              <a:rPr lang="en-US" sz="2800" dirty="0" smtClean="0">
                <a:solidFill>
                  <a:schemeClr val="tx2"/>
                </a:solidFill>
                <a:latin typeface="Californian FB" panose="0207040306080B030204" pitchFamily="18" charset="0"/>
              </a:rPr>
              <a:t>mmigrant petition</a:t>
            </a:r>
            <a:r>
              <a:rPr lang="en-US" sz="2800" dirty="0">
                <a:solidFill>
                  <a:schemeClr val="tx2"/>
                </a:solidFill>
                <a:latin typeface="Californian FB" panose="0207040306080B030204" pitchFamily="18" charset="0"/>
              </a:rPr>
              <a:t>.</a:t>
            </a:r>
          </a:p>
          <a:p>
            <a:pPr algn="ctr"/>
            <a:endParaRPr lang="en-US" dirty="0"/>
          </a:p>
        </p:txBody>
      </p:sp>
    </p:spTree>
    <p:extLst>
      <p:ext uri="{BB962C8B-B14F-4D97-AF65-F5344CB8AC3E}">
        <p14:creationId xmlns:p14="http://schemas.microsoft.com/office/powerpoint/2010/main" val="14708599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400732"/>
            <a:ext cx="8001000" cy="7937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tx2"/>
                </a:solidFill>
                <a:latin typeface="Californian FB" panose="0207040306080B030204" pitchFamily="18" charset="0"/>
              </a:rPr>
              <a:t>Issues Raised</a:t>
            </a:r>
            <a:endParaRPr lang="en-US" sz="4000" b="1" dirty="0">
              <a:solidFill>
                <a:schemeClr val="tx2"/>
              </a:solidFill>
              <a:latin typeface="Californian FB" panose="0207040306080B030204" pitchFamily="18" charset="0"/>
            </a:endParaRPr>
          </a:p>
        </p:txBody>
      </p:sp>
      <p:sp>
        <p:nvSpPr>
          <p:cNvPr id="8" name="TextBox 7"/>
          <p:cNvSpPr txBox="1"/>
          <p:nvPr/>
        </p:nvSpPr>
        <p:spPr>
          <a:xfrm>
            <a:off x="685800" y="1295400"/>
            <a:ext cx="7772400" cy="4832092"/>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tx2"/>
                </a:solidFill>
                <a:latin typeface="Californian FB" panose="0207040306080B030204" pitchFamily="18" charset="0"/>
              </a:rPr>
              <a:t>What consequences may follow the notification </a:t>
            </a:r>
            <a:r>
              <a:rPr lang="en-US" sz="2800" dirty="0" smtClean="0">
                <a:solidFill>
                  <a:schemeClr val="tx2"/>
                </a:solidFill>
                <a:latin typeface="Californian FB" panose="0207040306080B030204" pitchFamily="18" charset="0"/>
              </a:rPr>
              <a:t>to USCIS that </a:t>
            </a:r>
            <a:r>
              <a:rPr lang="en-US" sz="2800" dirty="0">
                <a:solidFill>
                  <a:schemeClr val="tx2"/>
                </a:solidFill>
                <a:latin typeface="Californian FB" panose="0207040306080B030204" pitchFamily="18" charset="0"/>
              </a:rPr>
              <a:t>the company will not utilize the I-140 Immigrant Petition?  </a:t>
            </a:r>
            <a:endParaRPr lang="en-US" sz="2800" dirty="0" smtClean="0">
              <a:solidFill>
                <a:schemeClr val="tx2"/>
              </a:solidFill>
              <a:latin typeface="Californian FB" panose="0207040306080B030204" pitchFamily="18" charset="0"/>
            </a:endParaRPr>
          </a:p>
          <a:p>
            <a:pPr marL="457200" indent="-457200">
              <a:buFont typeface="Arial" panose="020B0604020202020204" pitchFamily="34" charset="0"/>
              <a:buChar char="•"/>
            </a:pPr>
            <a:endParaRPr lang="en-US" sz="2800" dirty="0" smtClean="0">
              <a:solidFill>
                <a:schemeClr val="tx2"/>
              </a:solidFill>
              <a:latin typeface="Californian FB" panose="0207040306080B030204" pitchFamily="18" charset="0"/>
            </a:endParaRPr>
          </a:p>
          <a:p>
            <a:pPr marL="457200" indent="-457200">
              <a:buFont typeface="Arial" panose="020B0604020202020204" pitchFamily="34" charset="0"/>
              <a:buChar char="•"/>
            </a:pPr>
            <a:r>
              <a:rPr lang="en-US" sz="2800" dirty="0" smtClean="0">
                <a:solidFill>
                  <a:schemeClr val="tx2"/>
                </a:solidFill>
                <a:latin typeface="Californian FB" panose="0207040306080B030204" pitchFamily="18" charset="0"/>
              </a:rPr>
              <a:t>Is </a:t>
            </a:r>
            <a:r>
              <a:rPr lang="en-US" sz="2800" dirty="0">
                <a:solidFill>
                  <a:schemeClr val="tx2"/>
                </a:solidFill>
                <a:latin typeface="Californian FB" panose="0207040306080B030204" pitchFamily="18" charset="0"/>
              </a:rPr>
              <a:t>the attorney required to notify </a:t>
            </a:r>
            <a:r>
              <a:rPr lang="en-US" sz="2800" dirty="0" smtClean="0">
                <a:solidFill>
                  <a:schemeClr val="tx2"/>
                </a:solidFill>
                <a:latin typeface="Californian FB" panose="0207040306080B030204" pitchFamily="18" charset="0"/>
              </a:rPr>
              <a:t>USCIS </a:t>
            </a:r>
            <a:r>
              <a:rPr lang="en-US" sz="2800" dirty="0">
                <a:solidFill>
                  <a:schemeClr val="tx2"/>
                </a:solidFill>
                <a:latin typeface="Californian FB" panose="0207040306080B030204" pitchFamily="18" charset="0"/>
              </a:rPr>
              <a:t>that an employer has no intention of holding a permanent job offer open for the foreign national? </a:t>
            </a:r>
            <a:endParaRPr lang="en-US" sz="2800" dirty="0" smtClean="0">
              <a:solidFill>
                <a:schemeClr val="tx2"/>
              </a:solidFill>
              <a:latin typeface="Californian FB" panose="0207040306080B030204" pitchFamily="18" charset="0"/>
            </a:endParaRPr>
          </a:p>
          <a:p>
            <a:pPr marL="457200" indent="-457200">
              <a:buFont typeface="Arial" panose="020B0604020202020204" pitchFamily="34" charset="0"/>
              <a:buChar char="•"/>
            </a:pPr>
            <a:endParaRPr lang="en-US" sz="2800" dirty="0" smtClean="0">
              <a:solidFill>
                <a:schemeClr val="tx2"/>
              </a:solidFill>
              <a:latin typeface="Californian FB" panose="0207040306080B030204" pitchFamily="18" charset="0"/>
            </a:endParaRPr>
          </a:p>
          <a:p>
            <a:pPr marL="457200" indent="-457200">
              <a:buFont typeface="Arial" panose="020B0604020202020204" pitchFamily="34" charset="0"/>
              <a:buChar char="•"/>
            </a:pPr>
            <a:r>
              <a:rPr lang="en-US" sz="2800" dirty="0">
                <a:solidFill>
                  <a:schemeClr val="tx2"/>
                </a:solidFill>
                <a:latin typeface="Californian FB" panose="0207040306080B030204" pitchFamily="18" charset="0"/>
              </a:rPr>
              <a:t>Does the foreign national have a protected interest in the I-140?</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37288736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40697"/>
            <a:ext cx="7772400" cy="707886"/>
          </a:xfrm>
          <a:prstGeom prst="rect">
            <a:avLst/>
          </a:prstGeom>
          <a:noFill/>
        </p:spPr>
        <p:txBody>
          <a:bodyPr wrap="square" rtlCol="0">
            <a:spAutoFit/>
          </a:bodyPr>
          <a:lstStyle/>
          <a:p>
            <a:pPr algn="ctr"/>
            <a:r>
              <a:rPr lang="en-US" sz="4000" b="1" dirty="0">
                <a:solidFill>
                  <a:schemeClr val="tx2"/>
                </a:solidFill>
                <a:latin typeface="Californian FB" panose="0207040306080B030204" pitchFamily="18" charset="0"/>
              </a:rPr>
              <a:t>Initial Analysis</a:t>
            </a:r>
          </a:p>
        </p:txBody>
      </p:sp>
      <p:sp>
        <p:nvSpPr>
          <p:cNvPr id="3" name="TextBox 2"/>
          <p:cNvSpPr txBox="1"/>
          <p:nvPr/>
        </p:nvSpPr>
        <p:spPr>
          <a:xfrm>
            <a:off x="381000" y="1066800"/>
            <a:ext cx="8534400" cy="4324261"/>
          </a:xfrm>
          <a:prstGeom prst="rect">
            <a:avLst/>
          </a:prstGeom>
          <a:noFill/>
        </p:spPr>
        <p:txBody>
          <a:bodyPr wrap="square" rtlCol="0">
            <a:spAutoFit/>
          </a:bodyPr>
          <a:lstStyle/>
          <a:p>
            <a:pPr marL="342900" indent="-342900">
              <a:buFont typeface="Arial" panose="020B0604020202020204" pitchFamily="34" charset="0"/>
              <a:buChar char="•"/>
            </a:pPr>
            <a:r>
              <a:rPr lang="en-US" sz="2500" dirty="0">
                <a:solidFill>
                  <a:schemeClr val="tx2"/>
                </a:solidFill>
                <a:latin typeface="Californian FB" panose="0207040306080B030204" pitchFamily="18" charset="0"/>
              </a:rPr>
              <a:t>Unlike the requirement that the petitioner </a:t>
            </a:r>
            <a:r>
              <a:rPr lang="en-US" sz="2500" dirty="0" smtClean="0">
                <a:solidFill>
                  <a:schemeClr val="tx2"/>
                </a:solidFill>
                <a:latin typeface="Californian FB" panose="0207040306080B030204" pitchFamily="18" charset="0"/>
              </a:rPr>
              <a:t>notify </a:t>
            </a:r>
            <a:r>
              <a:rPr lang="en-US" sz="2500" dirty="0">
                <a:solidFill>
                  <a:schemeClr val="tx2"/>
                </a:solidFill>
                <a:latin typeface="Californian FB" panose="0207040306080B030204" pitchFamily="18" charset="0"/>
              </a:rPr>
              <a:t>USCIS of changes in terms and conditions of H-1B </a:t>
            </a:r>
            <a:r>
              <a:rPr lang="en-US" sz="2500" dirty="0" smtClean="0">
                <a:solidFill>
                  <a:schemeClr val="tx2"/>
                </a:solidFill>
                <a:latin typeface="Californian FB" panose="0207040306080B030204" pitchFamily="18" charset="0"/>
              </a:rPr>
              <a:t>employment, there </a:t>
            </a:r>
            <a:r>
              <a:rPr lang="en-US" sz="2500" dirty="0">
                <a:solidFill>
                  <a:schemeClr val="tx2"/>
                </a:solidFill>
                <a:latin typeface="Californian FB" panose="0207040306080B030204" pitchFamily="18" charset="0"/>
              </a:rPr>
              <a:t>is no legal requirement that the petitioner notify </a:t>
            </a:r>
            <a:r>
              <a:rPr lang="en-US" sz="2500" dirty="0" smtClean="0">
                <a:solidFill>
                  <a:schemeClr val="tx2"/>
                </a:solidFill>
                <a:latin typeface="Californian FB" panose="0207040306080B030204" pitchFamily="18" charset="0"/>
              </a:rPr>
              <a:t>USCIS </a:t>
            </a:r>
            <a:r>
              <a:rPr lang="en-US" sz="2500" dirty="0">
                <a:solidFill>
                  <a:schemeClr val="tx2"/>
                </a:solidFill>
                <a:latin typeface="Californian FB" panose="0207040306080B030204" pitchFamily="18" charset="0"/>
              </a:rPr>
              <a:t>that an employee who has a pending or approved I-140 immigrant is no longer with the sponsoring company.  </a:t>
            </a:r>
            <a:endParaRPr lang="en-US" sz="2500" dirty="0" smtClean="0">
              <a:solidFill>
                <a:schemeClr val="tx2"/>
              </a:solidFill>
              <a:latin typeface="Californian FB" panose="0207040306080B030204" pitchFamily="18" charset="0"/>
            </a:endParaRPr>
          </a:p>
          <a:p>
            <a:pPr marL="342900" indent="-342900">
              <a:buFont typeface="Arial" panose="020B0604020202020204" pitchFamily="34" charset="0"/>
              <a:buChar char="•"/>
            </a:pPr>
            <a:endParaRPr lang="en-US" sz="2500" dirty="0">
              <a:solidFill>
                <a:schemeClr val="tx2"/>
              </a:solidFill>
              <a:latin typeface="Californian FB" panose="0207040306080B030204" pitchFamily="18" charset="0"/>
            </a:endParaRPr>
          </a:p>
          <a:p>
            <a:pPr marL="342900" indent="-342900">
              <a:buFont typeface="Arial" panose="020B0604020202020204" pitchFamily="34" charset="0"/>
              <a:buChar char="•"/>
            </a:pPr>
            <a:r>
              <a:rPr lang="en-US" sz="2500" dirty="0">
                <a:solidFill>
                  <a:schemeClr val="tx2"/>
                </a:solidFill>
                <a:latin typeface="Californian FB" panose="0207040306080B030204" pitchFamily="18" charset="0"/>
              </a:rPr>
              <a:t>The company may believe there is a compelling reason to request </a:t>
            </a:r>
            <a:r>
              <a:rPr lang="en-US" sz="2500" dirty="0" smtClean="0">
                <a:solidFill>
                  <a:schemeClr val="tx2"/>
                </a:solidFill>
                <a:latin typeface="Californian FB" panose="0207040306080B030204" pitchFamily="18" charset="0"/>
              </a:rPr>
              <a:t>that </a:t>
            </a:r>
            <a:r>
              <a:rPr lang="en-US" sz="2500" dirty="0">
                <a:solidFill>
                  <a:schemeClr val="tx2"/>
                </a:solidFill>
                <a:latin typeface="Californian FB" panose="0207040306080B030204" pitchFamily="18" charset="0"/>
              </a:rPr>
              <a:t>USCIS be notified in the event a foreign national is no longer </a:t>
            </a:r>
            <a:r>
              <a:rPr lang="en-US" sz="2500" dirty="0" smtClean="0">
                <a:solidFill>
                  <a:schemeClr val="tx2"/>
                </a:solidFill>
                <a:latin typeface="Californian FB" panose="0207040306080B030204" pitchFamily="18" charset="0"/>
              </a:rPr>
              <a:t>employed. In general, this will be true only if the company’s ability to pay will be in question if and when </a:t>
            </a:r>
            <a:r>
              <a:rPr lang="en-US" sz="2500" dirty="0">
                <a:solidFill>
                  <a:schemeClr val="tx2"/>
                </a:solidFill>
                <a:latin typeface="Californian FB" panose="0207040306080B030204" pitchFamily="18" charset="0"/>
              </a:rPr>
              <a:t>they sponsor other </a:t>
            </a:r>
            <a:r>
              <a:rPr lang="en-US" sz="2500" dirty="0" smtClean="0">
                <a:solidFill>
                  <a:schemeClr val="tx2"/>
                </a:solidFill>
                <a:latin typeface="Californian FB" panose="0207040306080B030204" pitchFamily="18" charset="0"/>
              </a:rPr>
              <a:t>employees for permanent residence</a:t>
            </a:r>
            <a:endParaRPr lang="en-US" sz="2500" dirty="0">
              <a:solidFill>
                <a:schemeClr val="tx2"/>
              </a:solidFill>
              <a:latin typeface="Californian FB" panose="0207040306080B030204" pitchFamily="18" charset="0"/>
            </a:endParaRPr>
          </a:p>
        </p:txBody>
      </p:sp>
    </p:spTree>
    <p:extLst>
      <p:ext uri="{BB962C8B-B14F-4D97-AF65-F5344CB8AC3E}">
        <p14:creationId xmlns:p14="http://schemas.microsoft.com/office/powerpoint/2010/main" val="20999363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6572" y="240697"/>
            <a:ext cx="7772400" cy="707886"/>
          </a:xfrm>
          <a:prstGeom prst="rect">
            <a:avLst/>
          </a:prstGeom>
          <a:noFill/>
        </p:spPr>
        <p:txBody>
          <a:bodyPr wrap="square" rtlCol="0">
            <a:spAutoFit/>
          </a:bodyPr>
          <a:lstStyle/>
          <a:p>
            <a:pPr algn="ctr"/>
            <a:r>
              <a:rPr lang="en-US" sz="4000" b="1" dirty="0" smtClean="0">
                <a:solidFill>
                  <a:schemeClr val="tx2"/>
                </a:solidFill>
                <a:latin typeface="Californian FB" panose="0207040306080B030204" pitchFamily="18" charset="0"/>
              </a:rPr>
              <a:t>Initial Analysis, </a:t>
            </a:r>
            <a:r>
              <a:rPr lang="en-US" sz="4000" b="1" dirty="0" smtClean="0">
                <a:solidFill>
                  <a:schemeClr val="tx2"/>
                </a:solidFill>
                <a:latin typeface="Californian FB" panose="0207040306080B030204" pitchFamily="18" charset="0"/>
              </a:rPr>
              <a:t>cont’d</a:t>
            </a:r>
            <a:endParaRPr lang="en-US" sz="4000" b="1" dirty="0">
              <a:solidFill>
                <a:schemeClr val="tx2"/>
              </a:solidFill>
              <a:latin typeface="Californian FB" panose="0207040306080B030204" pitchFamily="18" charset="0"/>
            </a:endParaRPr>
          </a:p>
        </p:txBody>
      </p:sp>
      <p:sp>
        <p:nvSpPr>
          <p:cNvPr id="3" name="TextBox 2"/>
          <p:cNvSpPr txBox="1"/>
          <p:nvPr/>
        </p:nvSpPr>
        <p:spPr>
          <a:xfrm>
            <a:off x="609600" y="1600200"/>
            <a:ext cx="7620000" cy="5093702"/>
          </a:xfrm>
          <a:prstGeom prst="rect">
            <a:avLst/>
          </a:prstGeom>
          <a:noFill/>
        </p:spPr>
        <p:txBody>
          <a:bodyPr wrap="square" rtlCol="0">
            <a:spAutoFit/>
          </a:bodyPr>
          <a:lstStyle/>
          <a:p>
            <a:r>
              <a:rPr lang="en-US" sz="2500" dirty="0" smtClean="0">
                <a:solidFill>
                  <a:schemeClr val="tx2"/>
                </a:solidFill>
                <a:latin typeface="Californian FB" panose="0207040306080B030204" pitchFamily="18" charset="0"/>
              </a:rPr>
              <a:t>The </a:t>
            </a:r>
            <a:r>
              <a:rPr lang="en-US" sz="2500" dirty="0">
                <a:solidFill>
                  <a:schemeClr val="tx2"/>
                </a:solidFill>
                <a:latin typeface="Californian FB" panose="0207040306080B030204" pitchFamily="18" charset="0"/>
              </a:rPr>
              <a:t>company may </a:t>
            </a:r>
            <a:r>
              <a:rPr lang="en-US" sz="2500" dirty="0" smtClean="0">
                <a:solidFill>
                  <a:schemeClr val="tx2"/>
                </a:solidFill>
                <a:latin typeface="Californian FB" panose="0207040306080B030204" pitchFamily="18" charset="0"/>
              </a:rPr>
              <a:t>need to </a:t>
            </a:r>
            <a:r>
              <a:rPr lang="en-US" sz="2500" dirty="0">
                <a:solidFill>
                  <a:schemeClr val="tx2"/>
                </a:solidFill>
                <a:latin typeface="Californian FB" panose="0207040306080B030204" pitchFamily="18" charset="0"/>
              </a:rPr>
              <a:t>balance its interests in future filings with the impact of notifying </a:t>
            </a:r>
            <a:r>
              <a:rPr lang="en-US" sz="2500" dirty="0" smtClean="0">
                <a:solidFill>
                  <a:schemeClr val="tx2"/>
                </a:solidFill>
                <a:latin typeface="Californian FB" panose="0207040306080B030204" pitchFamily="18" charset="0"/>
              </a:rPr>
              <a:t>USCIS </a:t>
            </a:r>
            <a:r>
              <a:rPr lang="en-US" sz="2500" dirty="0">
                <a:solidFill>
                  <a:schemeClr val="tx2"/>
                </a:solidFill>
                <a:latin typeface="Californian FB" panose="0207040306080B030204" pitchFamily="18" charset="0"/>
              </a:rPr>
              <a:t>that the previous employee is no longer employed.  </a:t>
            </a:r>
            <a:endParaRPr lang="en-US" sz="2500" dirty="0" smtClean="0">
              <a:solidFill>
                <a:schemeClr val="tx2"/>
              </a:solidFill>
              <a:latin typeface="Californian FB" panose="0207040306080B030204" pitchFamily="18" charset="0"/>
            </a:endParaRPr>
          </a:p>
          <a:p>
            <a:endParaRPr lang="en-US" sz="2500" dirty="0" smtClean="0">
              <a:solidFill>
                <a:schemeClr val="tx2"/>
              </a:solidFill>
              <a:latin typeface="Californian FB" panose="0207040306080B030204" pitchFamily="18" charset="0"/>
            </a:endParaRPr>
          </a:p>
          <a:p>
            <a:r>
              <a:rPr lang="en-US" sz="2500" dirty="0" smtClean="0">
                <a:solidFill>
                  <a:schemeClr val="tx2"/>
                </a:solidFill>
                <a:latin typeface="Californian FB" panose="0207040306080B030204" pitchFamily="18" charset="0"/>
              </a:rPr>
              <a:t>If </a:t>
            </a:r>
            <a:r>
              <a:rPr lang="en-US" sz="2500" dirty="0">
                <a:solidFill>
                  <a:schemeClr val="tx2"/>
                </a:solidFill>
                <a:latin typeface="Californian FB" panose="0207040306080B030204" pitchFamily="18" charset="0"/>
              </a:rPr>
              <a:t>in fact the employer is determined to notify the USCIS, </a:t>
            </a:r>
            <a:r>
              <a:rPr lang="en-US" sz="2500" dirty="0" smtClean="0">
                <a:solidFill>
                  <a:schemeClr val="tx2"/>
                </a:solidFill>
                <a:latin typeface="Californian FB" panose="0207040306080B030204" pitchFamily="18" charset="0"/>
              </a:rPr>
              <a:t>in general the </a:t>
            </a:r>
            <a:r>
              <a:rPr lang="en-US" sz="2500" dirty="0">
                <a:solidFill>
                  <a:schemeClr val="tx2"/>
                </a:solidFill>
                <a:latin typeface="Californian FB" panose="0207040306080B030204" pitchFamily="18" charset="0"/>
              </a:rPr>
              <a:t>attorney should not be involved in this transaction, aside from notifying the foreign national and company of the consequences of such action. </a:t>
            </a:r>
          </a:p>
          <a:p>
            <a:endParaRPr lang="en-US" sz="2500" dirty="0">
              <a:solidFill>
                <a:schemeClr val="tx2"/>
              </a:solidFill>
              <a:latin typeface="Californian FB" panose="0207040306080B030204" pitchFamily="18" charset="0"/>
            </a:endParaRPr>
          </a:p>
          <a:p>
            <a:r>
              <a:rPr lang="en-US" sz="2500" dirty="0" smtClean="0">
                <a:solidFill>
                  <a:schemeClr val="tx2"/>
                </a:solidFill>
                <a:latin typeface="Californian FB" panose="0207040306080B030204" pitchFamily="18" charset="0"/>
              </a:rPr>
              <a:t>If all parties agree in writing at the outset that the I-140 may be withdrawn if the employee departs before obtaining permanent residence, and that you may submit the withdrawal request on behalf of the company.</a:t>
            </a:r>
            <a:endParaRPr lang="en-US" sz="2500" dirty="0">
              <a:solidFill>
                <a:schemeClr val="tx2"/>
              </a:solidFill>
              <a:latin typeface="Californian FB" panose="0207040306080B030204" pitchFamily="18" charset="0"/>
            </a:endParaRPr>
          </a:p>
        </p:txBody>
      </p:sp>
    </p:spTree>
    <p:extLst>
      <p:ext uri="{BB962C8B-B14F-4D97-AF65-F5344CB8AC3E}">
        <p14:creationId xmlns:p14="http://schemas.microsoft.com/office/powerpoint/2010/main" val="28886820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01000" cy="793750"/>
          </a:xfrm>
        </p:spPr>
        <p:txBody>
          <a:bodyPr>
            <a:normAutofit/>
          </a:bodyPr>
          <a:lstStyle/>
          <a:p>
            <a:pPr algn="ctr"/>
            <a:r>
              <a:rPr lang="en-US" sz="4000" dirty="0" smtClean="0">
                <a:solidFill>
                  <a:schemeClr val="tx2"/>
                </a:solidFill>
                <a:latin typeface="Californian FB" panose="0207040306080B030204" pitchFamily="18" charset="0"/>
              </a:rPr>
              <a:t>Scenario #8 </a:t>
            </a:r>
            <a:endParaRPr lang="en-US" sz="4000" dirty="0">
              <a:solidFill>
                <a:schemeClr val="tx2"/>
              </a:solidFill>
              <a:latin typeface="Californian FB" panose="0207040306080B030204" pitchFamily="18" charset="0"/>
            </a:endParaRPr>
          </a:p>
        </p:txBody>
      </p:sp>
      <p:sp>
        <p:nvSpPr>
          <p:cNvPr id="4" name="Text Placeholder 3"/>
          <p:cNvSpPr>
            <a:spLocks noGrp="1"/>
          </p:cNvSpPr>
          <p:nvPr>
            <p:ph type="body" sz="half" idx="2"/>
          </p:nvPr>
        </p:nvSpPr>
        <p:spPr>
          <a:xfrm>
            <a:off x="457200" y="1371600"/>
            <a:ext cx="8001000" cy="4876799"/>
          </a:xfrm>
        </p:spPr>
        <p:txBody>
          <a:bodyPr anchor="ctr">
            <a:normAutofit fontScale="92500"/>
          </a:bodyPr>
          <a:lstStyle/>
          <a:p>
            <a:pPr lvl="0" algn="just"/>
            <a:r>
              <a:rPr lang="en-US" sz="2800" dirty="0">
                <a:solidFill>
                  <a:schemeClr val="tx2"/>
                </a:solidFill>
                <a:latin typeface="Californian FB" panose="0207040306080B030204" pitchFamily="18" charset="0"/>
              </a:rPr>
              <a:t>Your firm is approached by a potential corporate client that owns a small construction company.  The company </a:t>
            </a:r>
            <a:r>
              <a:rPr lang="en-US" sz="2800" dirty="0" smtClean="0">
                <a:solidFill>
                  <a:schemeClr val="tx2"/>
                </a:solidFill>
                <a:latin typeface="Californian FB" panose="0207040306080B030204" pitchFamily="18" charset="0"/>
              </a:rPr>
              <a:t>knows </a:t>
            </a:r>
            <a:r>
              <a:rPr lang="en-US" sz="2800" dirty="0">
                <a:solidFill>
                  <a:schemeClr val="tx2"/>
                </a:solidFill>
                <a:latin typeface="Californian FB" panose="0207040306080B030204" pitchFamily="18" charset="0"/>
              </a:rPr>
              <a:t>that many of its employees do not have work authorization but </a:t>
            </a:r>
            <a:r>
              <a:rPr lang="en-US" sz="2800" dirty="0" smtClean="0">
                <a:solidFill>
                  <a:schemeClr val="tx2"/>
                </a:solidFill>
                <a:latin typeface="Californian FB" panose="0207040306080B030204" pitchFamily="18" charset="0"/>
              </a:rPr>
              <a:t>is </a:t>
            </a:r>
            <a:r>
              <a:rPr lang="en-US" sz="2800" dirty="0">
                <a:solidFill>
                  <a:schemeClr val="tx2"/>
                </a:solidFill>
                <a:latin typeface="Californian FB" panose="0207040306080B030204" pitchFamily="18" charset="0"/>
              </a:rPr>
              <a:t>willing to sponsor the employees to get them lawful </a:t>
            </a:r>
            <a:r>
              <a:rPr lang="en-US" sz="2800" dirty="0" smtClean="0">
                <a:solidFill>
                  <a:schemeClr val="tx2"/>
                </a:solidFill>
                <a:latin typeface="Californian FB" panose="0207040306080B030204" pitchFamily="18" charset="0"/>
              </a:rPr>
              <a:t>status</a:t>
            </a:r>
            <a:r>
              <a:rPr lang="en-US" sz="2800" dirty="0">
                <a:solidFill>
                  <a:schemeClr val="tx2"/>
                </a:solidFill>
                <a:latin typeface="Californian FB" panose="0207040306080B030204" pitchFamily="18" charset="0"/>
              </a:rPr>
              <a:t>;</a:t>
            </a:r>
            <a:r>
              <a:rPr lang="en-US" sz="2800" dirty="0" smtClean="0">
                <a:solidFill>
                  <a:schemeClr val="tx2"/>
                </a:solidFill>
                <a:latin typeface="Californian FB" panose="0207040306080B030204" pitchFamily="18" charset="0"/>
              </a:rPr>
              <a:t> the </a:t>
            </a:r>
            <a:r>
              <a:rPr lang="en-US" sz="2800" dirty="0">
                <a:solidFill>
                  <a:schemeClr val="tx2"/>
                </a:solidFill>
                <a:latin typeface="Californian FB" panose="0207040306080B030204" pitchFamily="18" charset="0"/>
              </a:rPr>
              <a:t>employees are like family and the business could not operate without them.  The company is ready to pay you for the PERM process, and if needed, the I-140 and I-485 fees, and let your firm take care of each and every step in the process.  In fact, the company would prefer to remain ignorant of each of the employee’s </a:t>
            </a:r>
            <a:r>
              <a:rPr lang="en-US" sz="2800" dirty="0" smtClean="0">
                <a:solidFill>
                  <a:schemeClr val="tx2"/>
                </a:solidFill>
                <a:latin typeface="Californian FB" panose="0207040306080B030204" pitchFamily="18" charset="0"/>
              </a:rPr>
              <a:t>status </a:t>
            </a:r>
            <a:r>
              <a:rPr lang="en-US" sz="2800" dirty="0">
                <a:solidFill>
                  <a:schemeClr val="tx2"/>
                </a:solidFill>
                <a:latin typeface="Californian FB" panose="0207040306080B030204" pitchFamily="18" charset="0"/>
              </a:rPr>
              <a:t>until they all have work </a:t>
            </a:r>
            <a:r>
              <a:rPr lang="en-US" sz="2800" dirty="0" smtClean="0">
                <a:solidFill>
                  <a:schemeClr val="tx2"/>
                </a:solidFill>
                <a:latin typeface="Californian FB" panose="0207040306080B030204" pitchFamily="18" charset="0"/>
              </a:rPr>
              <a:t>authorization </a:t>
            </a:r>
            <a:r>
              <a:rPr lang="en-US" sz="2800" dirty="0">
                <a:solidFill>
                  <a:schemeClr val="tx2"/>
                </a:solidFill>
                <a:latin typeface="Californian FB" panose="0207040306080B030204" pitchFamily="18" charset="0"/>
              </a:rPr>
              <a:t>or hell freezes </a:t>
            </a:r>
            <a:r>
              <a:rPr lang="en-US" sz="2800" dirty="0" smtClean="0">
                <a:solidFill>
                  <a:schemeClr val="tx2"/>
                </a:solidFill>
                <a:latin typeface="Californian FB" panose="0207040306080B030204" pitchFamily="18" charset="0"/>
              </a:rPr>
              <a:t>over, whichever comes first.</a:t>
            </a:r>
            <a:endParaRPr lang="en-US" sz="2800" dirty="0">
              <a:solidFill>
                <a:schemeClr val="tx2"/>
              </a:solidFill>
              <a:latin typeface="Californian FB" panose="0207040306080B030204" pitchFamily="18" charset="0"/>
            </a:endParaRPr>
          </a:p>
          <a:p>
            <a:pPr algn="ctr"/>
            <a:endParaRPr lang="en-US" dirty="0">
              <a:solidFill>
                <a:schemeClr val="tx2"/>
              </a:solidFill>
            </a:endParaRPr>
          </a:p>
        </p:txBody>
      </p:sp>
    </p:spTree>
    <p:extLst>
      <p:ext uri="{BB962C8B-B14F-4D97-AF65-F5344CB8AC3E}">
        <p14:creationId xmlns:p14="http://schemas.microsoft.com/office/powerpoint/2010/main" val="14708599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45093" y="366549"/>
            <a:ext cx="8001000" cy="7937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tx2"/>
                </a:solidFill>
                <a:latin typeface="Californian FB" panose="0207040306080B030204" pitchFamily="18" charset="0"/>
              </a:rPr>
              <a:t>Issues Raised</a:t>
            </a:r>
            <a:endParaRPr lang="en-US" sz="4000" b="1" dirty="0">
              <a:solidFill>
                <a:schemeClr val="tx2"/>
              </a:solidFill>
              <a:latin typeface="Californian FB" panose="0207040306080B030204" pitchFamily="18" charset="0"/>
            </a:endParaRPr>
          </a:p>
        </p:txBody>
      </p:sp>
      <p:sp>
        <p:nvSpPr>
          <p:cNvPr id="8" name="TextBox 7"/>
          <p:cNvSpPr txBox="1"/>
          <p:nvPr/>
        </p:nvSpPr>
        <p:spPr>
          <a:xfrm>
            <a:off x="381000" y="1371599"/>
            <a:ext cx="8470306" cy="3554819"/>
          </a:xfrm>
          <a:prstGeom prst="rect">
            <a:avLst/>
          </a:prstGeom>
          <a:noFill/>
        </p:spPr>
        <p:txBody>
          <a:bodyPr wrap="square" rtlCol="0">
            <a:spAutoFit/>
          </a:bodyPr>
          <a:lstStyle/>
          <a:p>
            <a:pPr marL="342900" indent="-342900">
              <a:buFont typeface="Arial" panose="020B0604020202020204" pitchFamily="34" charset="0"/>
              <a:buChar char="•"/>
            </a:pPr>
            <a:r>
              <a:rPr lang="en-US" sz="2500" dirty="0">
                <a:solidFill>
                  <a:schemeClr val="tx2"/>
                </a:solidFill>
                <a:latin typeface="Californian FB" panose="0207040306080B030204" pitchFamily="18" charset="0"/>
              </a:rPr>
              <a:t>Can you ethically represent the company or the worker, or </a:t>
            </a:r>
            <a:r>
              <a:rPr lang="en-US" sz="2500" dirty="0" smtClean="0">
                <a:solidFill>
                  <a:schemeClr val="tx2"/>
                </a:solidFill>
                <a:latin typeface="Californian FB" panose="0207040306080B030204" pitchFamily="18" charset="0"/>
              </a:rPr>
              <a:t>both in </a:t>
            </a:r>
            <a:r>
              <a:rPr lang="en-US" sz="2500" dirty="0">
                <a:solidFill>
                  <a:schemeClr val="tx2"/>
                </a:solidFill>
                <a:latin typeface="Californian FB" panose="0207040306080B030204" pitchFamily="18" charset="0"/>
              </a:rPr>
              <a:t>this situation?  </a:t>
            </a:r>
            <a:endParaRPr lang="en-US" sz="2500" dirty="0" smtClean="0">
              <a:solidFill>
                <a:schemeClr val="tx2"/>
              </a:solidFill>
              <a:latin typeface="Californian FB" panose="0207040306080B030204" pitchFamily="18" charset="0"/>
            </a:endParaRPr>
          </a:p>
          <a:p>
            <a:endParaRPr lang="en-US" sz="2500" dirty="0" smtClean="0">
              <a:solidFill>
                <a:schemeClr val="tx2"/>
              </a:solidFill>
              <a:latin typeface="Californian FB" panose="0207040306080B030204" pitchFamily="18" charset="0"/>
            </a:endParaRPr>
          </a:p>
          <a:p>
            <a:pPr marL="342900" indent="-342900">
              <a:buFont typeface="Arial" panose="020B0604020202020204" pitchFamily="34" charset="0"/>
              <a:buChar char="•"/>
            </a:pPr>
            <a:r>
              <a:rPr lang="en-US" sz="2500" dirty="0" smtClean="0">
                <a:solidFill>
                  <a:schemeClr val="tx2"/>
                </a:solidFill>
                <a:latin typeface="Californian FB" panose="0207040306080B030204" pitchFamily="18" charset="0"/>
              </a:rPr>
              <a:t>Could </a:t>
            </a:r>
            <a:r>
              <a:rPr lang="en-US" sz="2500" dirty="0">
                <a:solidFill>
                  <a:schemeClr val="tx2"/>
                </a:solidFill>
                <a:latin typeface="Californian FB" panose="0207040306080B030204" pitchFamily="18" charset="0"/>
              </a:rPr>
              <a:t>representing the company or employee give rise to any criminal charges, either for the law firm or the client(s)?  </a:t>
            </a:r>
            <a:endParaRPr lang="en-US" sz="2500" dirty="0" smtClean="0">
              <a:solidFill>
                <a:schemeClr val="tx2"/>
              </a:solidFill>
              <a:latin typeface="Californian FB" panose="0207040306080B030204" pitchFamily="18" charset="0"/>
            </a:endParaRPr>
          </a:p>
          <a:p>
            <a:pPr marL="342900" indent="-342900">
              <a:buFont typeface="Arial" panose="020B0604020202020204" pitchFamily="34" charset="0"/>
              <a:buChar char="•"/>
            </a:pPr>
            <a:endParaRPr lang="en-US" sz="2500" dirty="0" smtClean="0">
              <a:solidFill>
                <a:schemeClr val="tx2"/>
              </a:solidFill>
              <a:latin typeface="Californian FB" panose="0207040306080B030204" pitchFamily="18" charset="0"/>
            </a:endParaRPr>
          </a:p>
          <a:p>
            <a:pPr marL="342900" indent="-342900">
              <a:buFont typeface="Arial" panose="020B0604020202020204" pitchFamily="34" charset="0"/>
              <a:buChar char="•"/>
            </a:pPr>
            <a:r>
              <a:rPr lang="en-US" sz="2500" dirty="0" smtClean="0">
                <a:solidFill>
                  <a:schemeClr val="tx2"/>
                </a:solidFill>
                <a:latin typeface="Californian FB" panose="0207040306080B030204" pitchFamily="18" charset="0"/>
              </a:rPr>
              <a:t>Does </a:t>
            </a:r>
            <a:r>
              <a:rPr lang="en-US" sz="2500" dirty="0">
                <a:solidFill>
                  <a:schemeClr val="tx2"/>
                </a:solidFill>
                <a:latin typeface="Californian FB" panose="0207040306080B030204" pitchFamily="18" charset="0"/>
              </a:rPr>
              <a:t>the attorney have a duty to discuss the possibility of inadmissibility at this point, or is the only obligation regarding the PERM process? </a:t>
            </a:r>
          </a:p>
        </p:txBody>
      </p:sp>
    </p:spTree>
    <p:extLst>
      <p:ext uri="{BB962C8B-B14F-4D97-AF65-F5344CB8AC3E}">
        <p14:creationId xmlns:p14="http://schemas.microsoft.com/office/powerpoint/2010/main" val="3728873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en-US" sz="3500" dirty="0">
                <a:solidFill>
                  <a:schemeClr val="tx2"/>
                </a:solidFill>
                <a:latin typeface="Californian FB" panose="0207040306080B030204" pitchFamily="18" charset="0"/>
              </a:rPr>
              <a:t>The ethical considerations posed </a:t>
            </a:r>
            <a:r>
              <a:rPr lang="en-US" sz="3500" dirty="0" smtClean="0">
                <a:solidFill>
                  <a:schemeClr val="tx2"/>
                </a:solidFill>
                <a:latin typeface="Californian FB" panose="0207040306080B030204" pitchFamily="18" charset="0"/>
              </a:rPr>
              <a:t>here </a:t>
            </a:r>
            <a:r>
              <a:rPr lang="en-US" sz="3500" dirty="0">
                <a:solidFill>
                  <a:schemeClr val="tx2"/>
                </a:solidFill>
                <a:latin typeface="Californian FB" panose="0207040306080B030204" pitchFamily="18" charset="0"/>
              </a:rPr>
              <a:t>will include </a:t>
            </a:r>
            <a:r>
              <a:rPr lang="en-US" sz="3500" dirty="0" smtClean="0">
                <a:solidFill>
                  <a:schemeClr val="tx2"/>
                </a:solidFill>
                <a:latin typeface="Californian FB" panose="0207040306080B030204" pitchFamily="18" charset="0"/>
              </a:rPr>
              <a:t>scenarios frequently </a:t>
            </a:r>
            <a:r>
              <a:rPr lang="en-US" sz="3500" dirty="0">
                <a:solidFill>
                  <a:schemeClr val="tx2"/>
                </a:solidFill>
                <a:latin typeface="Californian FB" panose="0207040306080B030204" pitchFamily="18" charset="0"/>
              </a:rPr>
              <a:t>encountered </a:t>
            </a:r>
            <a:r>
              <a:rPr lang="en-US" sz="3500" dirty="0" smtClean="0">
                <a:solidFill>
                  <a:schemeClr val="tx2"/>
                </a:solidFill>
                <a:latin typeface="Californian FB" panose="0207040306080B030204" pitchFamily="18" charset="0"/>
              </a:rPr>
              <a:t>in the course of pursuing </a:t>
            </a:r>
            <a:r>
              <a:rPr lang="en-US" sz="3500" dirty="0">
                <a:solidFill>
                  <a:schemeClr val="tx2"/>
                </a:solidFill>
                <a:latin typeface="Californian FB" panose="0207040306080B030204" pitchFamily="18" charset="0"/>
              </a:rPr>
              <a:t>permanent residence through the labor certification process, or PERM, and will attempt to address these issues as related to dual representation.  </a:t>
            </a:r>
            <a:endParaRPr lang="en-US" sz="3500" dirty="0" smtClean="0">
              <a:solidFill>
                <a:schemeClr val="tx2"/>
              </a:solidFill>
              <a:latin typeface="Californian FB" panose="0207040306080B030204" pitchFamily="18" charset="0"/>
            </a:endParaRPr>
          </a:p>
          <a:p>
            <a:pPr marL="0" indent="0">
              <a:buNone/>
            </a:pPr>
            <a:endParaRPr lang="en-US" dirty="0">
              <a:solidFill>
                <a:schemeClr val="tx2"/>
              </a:solidFill>
            </a:endParaRPr>
          </a:p>
        </p:txBody>
      </p:sp>
    </p:spTree>
    <p:extLst>
      <p:ext uri="{BB962C8B-B14F-4D97-AF65-F5344CB8AC3E}">
        <p14:creationId xmlns:p14="http://schemas.microsoft.com/office/powerpoint/2010/main" val="34808600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45093" y="366549"/>
            <a:ext cx="8001000" cy="7937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tx2"/>
                </a:solidFill>
                <a:latin typeface="Californian FB" panose="0207040306080B030204" pitchFamily="18" charset="0"/>
              </a:rPr>
              <a:t>Initial Analysis</a:t>
            </a:r>
            <a:endParaRPr lang="en-US" sz="4000" b="1" dirty="0">
              <a:solidFill>
                <a:schemeClr val="tx2"/>
              </a:solidFill>
              <a:latin typeface="Californian FB" panose="0207040306080B030204" pitchFamily="18" charset="0"/>
            </a:endParaRPr>
          </a:p>
        </p:txBody>
      </p:sp>
      <p:sp>
        <p:nvSpPr>
          <p:cNvPr id="8" name="TextBox 7"/>
          <p:cNvSpPr txBox="1"/>
          <p:nvPr/>
        </p:nvSpPr>
        <p:spPr>
          <a:xfrm>
            <a:off x="228600" y="1447800"/>
            <a:ext cx="8470306" cy="5062924"/>
          </a:xfrm>
          <a:prstGeom prst="rect">
            <a:avLst/>
          </a:prstGeom>
          <a:noFill/>
        </p:spPr>
        <p:txBody>
          <a:bodyPr wrap="square" rtlCol="0">
            <a:spAutoFit/>
          </a:bodyPr>
          <a:lstStyle/>
          <a:p>
            <a:pPr marL="342900" indent="-342900" algn="just">
              <a:buFont typeface="Arial" panose="020B0604020202020204" pitchFamily="34" charset="0"/>
              <a:buChar char="•"/>
            </a:pPr>
            <a:r>
              <a:rPr lang="en-US" dirty="0" smtClean="0">
                <a:solidFill>
                  <a:schemeClr val="tx2"/>
                </a:solidFill>
                <a:latin typeface="Californian FB" panose="0207040306080B030204" pitchFamily="18" charset="0"/>
              </a:rPr>
              <a:t>An attorney can ethically represent both parties but full disclosure is required as the employer has to be apprised that they will be disclosing on the PERM application they are employing an alien who does not have lawful work authorization.</a:t>
            </a:r>
          </a:p>
          <a:p>
            <a:pPr marL="800100" lvl="1" indent="-342900" algn="just">
              <a:buFont typeface="Arial" panose="020B0604020202020204" pitchFamily="34" charset="0"/>
              <a:buChar char="•"/>
            </a:pPr>
            <a:r>
              <a:rPr lang="en-US" u="sng" dirty="0" smtClean="0">
                <a:solidFill>
                  <a:schemeClr val="tx2"/>
                </a:solidFill>
                <a:latin typeface="Californian FB" panose="0207040306080B030204" pitchFamily="18" charset="0"/>
              </a:rPr>
              <a:t>Texas Rules of Professional Conduct 1.03 (b) Communication</a:t>
            </a:r>
            <a:endParaRPr lang="en-US" dirty="0" smtClean="0">
              <a:solidFill>
                <a:schemeClr val="tx2"/>
              </a:solidFill>
              <a:latin typeface="Californian FB" panose="0207040306080B030204" pitchFamily="18" charset="0"/>
            </a:endParaRPr>
          </a:p>
          <a:p>
            <a:pPr marL="1257300" lvl="2" indent="-342900" algn="just">
              <a:buFont typeface="Arial" panose="020B0604020202020204" pitchFamily="34" charset="0"/>
              <a:buChar char="•"/>
            </a:pPr>
            <a:r>
              <a:rPr lang="en-US" dirty="0" smtClean="0">
                <a:solidFill>
                  <a:schemeClr val="tx2"/>
                </a:solidFill>
                <a:latin typeface="Californian FB" panose="0207040306080B030204" pitchFamily="18" charset="0"/>
              </a:rPr>
              <a:t>A lawyer shall explain a matter to the extent reasonably necessary to permit the client to make informed decisions regarding the representation.</a:t>
            </a:r>
          </a:p>
          <a:p>
            <a:pPr marL="342900" indent="-342900" algn="just">
              <a:buFont typeface="Arial" panose="020B0604020202020204" pitchFamily="34" charset="0"/>
              <a:buChar char="•"/>
            </a:pPr>
            <a:r>
              <a:rPr lang="en-US" dirty="0" smtClean="0">
                <a:solidFill>
                  <a:schemeClr val="tx2"/>
                </a:solidFill>
                <a:latin typeface="Californian FB" panose="0207040306080B030204" pitchFamily="18" charset="0"/>
              </a:rPr>
              <a:t>The client could subject themselves to criminal charges and/or fines for employing illegal workers.</a:t>
            </a:r>
          </a:p>
          <a:p>
            <a:pPr marL="800100" lvl="1" indent="-342900" algn="just">
              <a:buFont typeface="Arial" panose="020B0604020202020204" pitchFamily="34" charset="0"/>
              <a:buChar char="•"/>
            </a:pPr>
            <a:r>
              <a:rPr lang="en-US" dirty="0" smtClean="0">
                <a:solidFill>
                  <a:schemeClr val="tx2"/>
                </a:solidFill>
                <a:latin typeface="Californian FB" panose="0207040306080B030204" pitchFamily="18" charset="0"/>
              </a:rPr>
              <a:t>The employment of unauthorized aliens is unlawful.  </a:t>
            </a:r>
            <a:r>
              <a:rPr lang="en-US" u="sng" dirty="0" smtClean="0">
                <a:solidFill>
                  <a:schemeClr val="tx2"/>
                </a:solidFill>
                <a:latin typeface="Californian FB" panose="0207040306080B030204" pitchFamily="18" charset="0"/>
              </a:rPr>
              <a:t>8 U.S. Code § 1324a(1).  </a:t>
            </a:r>
            <a:endParaRPr lang="en-US" dirty="0" smtClean="0">
              <a:solidFill>
                <a:schemeClr val="tx2"/>
              </a:solidFill>
              <a:latin typeface="Californian FB" panose="0207040306080B030204" pitchFamily="18" charset="0"/>
            </a:endParaRPr>
          </a:p>
          <a:p>
            <a:pPr marL="342900" indent="-342900" algn="just">
              <a:buFont typeface="Arial" panose="020B0604020202020204" pitchFamily="34" charset="0"/>
              <a:buChar char="•"/>
            </a:pPr>
            <a:r>
              <a:rPr lang="en-US" dirty="0" smtClean="0">
                <a:solidFill>
                  <a:schemeClr val="tx2"/>
                </a:solidFill>
                <a:latin typeface="Californian FB" panose="0207040306080B030204" pitchFamily="18" charset="0"/>
              </a:rPr>
              <a:t> The attorney does have an obligation to address inadmissibility and any other potential hurdles from the initiation of the PERM process through permanent residency so the client can make an informed decision regarding proceeding</a:t>
            </a:r>
            <a:r>
              <a:rPr lang="en-US" b="1" dirty="0" smtClean="0">
                <a:solidFill>
                  <a:schemeClr val="tx2"/>
                </a:solidFill>
                <a:latin typeface="Californian FB" panose="0207040306080B030204" pitchFamily="18" charset="0"/>
              </a:rPr>
              <a:t>. </a:t>
            </a:r>
          </a:p>
          <a:p>
            <a:pPr marL="800100" lvl="1" indent="-342900" algn="just">
              <a:buFont typeface="Arial" panose="020B0604020202020204" pitchFamily="34" charset="0"/>
              <a:buChar char="•"/>
            </a:pPr>
            <a:r>
              <a:rPr lang="en-US" u="sng" dirty="0" smtClean="0">
                <a:solidFill>
                  <a:schemeClr val="tx2"/>
                </a:solidFill>
                <a:latin typeface="Californian FB" panose="0207040306080B030204" pitchFamily="18" charset="0"/>
              </a:rPr>
              <a:t>Texas Rules of Professional Conduct 1.03 (b) Communication</a:t>
            </a:r>
            <a:endParaRPr lang="en-US" dirty="0" smtClean="0">
              <a:solidFill>
                <a:schemeClr val="tx2"/>
              </a:solidFill>
              <a:latin typeface="Californian FB" panose="0207040306080B030204" pitchFamily="18" charset="0"/>
            </a:endParaRPr>
          </a:p>
          <a:p>
            <a:pPr marL="1257300" lvl="2" indent="-342900" algn="just">
              <a:buFont typeface="Arial" panose="020B0604020202020204" pitchFamily="34" charset="0"/>
              <a:buChar char="•"/>
            </a:pPr>
            <a:r>
              <a:rPr lang="en-US" dirty="0" smtClean="0">
                <a:solidFill>
                  <a:schemeClr val="tx2"/>
                </a:solidFill>
                <a:latin typeface="Californian FB" panose="0207040306080B030204" pitchFamily="18" charset="0"/>
              </a:rPr>
              <a:t>A lawyer shall explain a matter to the extent reasonably necessary to permit the client to make informed decisions regarding the representation</a:t>
            </a:r>
            <a:r>
              <a:rPr lang="en-US" dirty="0" smtClean="0">
                <a:solidFill>
                  <a:schemeClr val="tx2"/>
                </a:solidFill>
              </a:rPr>
              <a:t>.</a:t>
            </a:r>
          </a:p>
          <a:p>
            <a:pPr marL="342900" indent="-342900" algn="just">
              <a:buFont typeface="Arial" panose="020B0604020202020204" pitchFamily="34" charset="0"/>
              <a:buChar char="•"/>
            </a:pPr>
            <a:endParaRPr lang="en-US" sz="2800" b="1" dirty="0" smtClean="0"/>
          </a:p>
          <a:p>
            <a:pPr marL="800100" lvl="1" indent="-342900">
              <a:buFont typeface="Arial" panose="020B0604020202020204" pitchFamily="34" charset="0"/>
              <a:buChar char="•"/>
            </a:pPr>
            <a:endParaRPr lang="en-US" sz="2500" dirty="0">
              <a:solidFill>
                <a:schemeClr val="tx2"/>
              </a:solidFill>
            </a:endParaRPr>
          </a:p>
        </p:txBody>
      </p:sp>
    </p:spTree>
    <p:extLst>
      <p:ext uri="{BB962C8B-B14F-4D97-AF65-F5344CB8AC3E}">
        <p14:creationId xmlns:p14="http://schemas.microsoft.com/office/powerpoint/2010/main" val="25119143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01000" cy="793750"/>
          </a:xfrm>
        </p:spPr>
        <p:txBody>
          <a:bodyPr>
            <a:normAutofit/>
          </a:bodyPr>
          <a:lstStyle/>
          <a:p>
            <a:pPr algn="ctr"/>
            <a:r>
              <a:rPr lang="en-US" sz="4000" dirty="0" smtClean="0">
                <a:solidFill>
                  <a:schemeClr val="tx2"/>
                </a:solidFill>
                <a:latin typeface="Californian FB" panose="0207040306080B030204" pitchFamily="18" charset="0"/>
              </a:rPr>
              <a:t>Scenario #9 </a:t>
            </a:r>
            <a:endParaRPr lang="en-US" sz="4000" dirty="0">
              <a:solidFill>
                <a:schemeClr val="tx2"/>
              </a:solidFill>
              <a:latin typeface="Californian FB" panose="0207040306080B030204" pitchFamily="18" charset="0"/>
            </a:endParaRPr>
          </a:p>
        </p:txBody>
      </p:sp>
      <p:sp>
        <p:nvSpPr>
          <p:cNvPr id="4" name="Text Placeholder 3"/>
          <p:cNvSpPr>
            <a:spLocks noGrp="1"/>
          </p:cNvSpPr>
          <p:nvPr>
            <p:ph type="body" sz="half" idx="2"/>
          </p:nvPr>
        </p:nvSpPr>
        <p:spPr>
          <a:xfrm>
            <a:off x="685800" y="1219200"/>
            <a:ext cx="7543800" cy="4267200"/>
          </a:xfrm>
        </p:spPr>
        <p:txBody>
          <a:bodyPr anchor="ctr">
            <a:normAutofit/>
          </a:bodyPr>
          <a:lstStyle/>
          <a:p>
            <a:pPr lvl="0" algn="ctr"/>
            <a:r>
              <a:rPr lang="en-US" sz="2800" dirty="0">
                <a:solidFill>
                  <a:schemeClr val="tx2"/>
                </a:solidFill>
                <a:latin typeface="Californian FB" panose="0207040306080B030204" pitchFamily="18" charset="0"/>
              </a:rPr>
              <a:t>You have been asked to represent a small company that wants to file a labor certification on behalf of the director of operations, who is the owner’s uncle.</a:t>
            </a:r>
          </a:p>
          <a:p>
            <a:pPr algn="ctr"/>
            <a:endParaRPr lang="en-US" dirty="0"/>
          </a:p>
        </p:txBody>
      </p:sp>
    </p:spTree>
    <p:extLst>
      <p:ext uri="{BB962C8B-B14F-4D97-AF65-F5344CB8AC3E}">
        <p14:creationId xmlns:p14="http://schemas.microsoft.com/office/powerpoint/2010/main" val="39126642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14471" y="914400"/>
            <a:ext cx="8001000" cy="7937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tx2"/>
                </a:solidFill>
                <a:latin typeface="Californian FB" panose="0207040306080B030204" pitchFamily="18" charset="0"/>
              </a:rPr>
              <a:t>Issues Raised</a:t>
            </a:r>
            <a:endParaRPr lang="en-US" sz="4000" b="1" dirty="0">
              <a:solidFill>
                <a:schemeClr val="tx2"/>
              </a:solidFill>
              <a:latin typeface="Californian FB" panose="0207040306080B030204" pitchFamily="18" charset="0"/>
            </a:endParaRPr>
          </a:p>
        </p:txBody>
      </p:sp>
      <p:sp>
        <p:nvSpPr>
          <p:cNvPr id="8" name="TextBox 7"/>
          <p:cNvSpPr txBox="1"/>
          <p:nvPr/>
        </p:nvSpPr>
        <p:spPr>
          <a:xfrm>
            <a:off x="1012676" y="2514600"/>
            <a:ext cx="7467600" cy="954107"/>
          </a:xfrm>
          <a:prstGeom prst="rect">
            <a:avLst/>
          </a:prstGeom>
          <a:noFill/>
        </p:spPr>
        <p:txBody>
          <a:bodyPr wrap="square" rtlCol="0">
            <a:spAutoFit/>
          </a:bodyPr>
          <a:lstStyle/>
          <a:p>
            <a:pPr algn="just"/>
            <a:r>
              <a:rPr lang="en-US" sz="2800" dirty="0">
                <a:solidFill>
                  <a:schemeClr val="tx2"/>
                </a:solidFill>
                <a:latin typeface="Californian FB" panose="0207040306080B030204" pitchFamily="18" charset="0"/>
              </a:rPr>
              <a:t>Can the company pursue the labor </a:t>
            </a:r>
            <a:r>
              <a:rPr lang="en-US" sz="2800" dirty="0" smtClean="0">
                <a:solidFill>
                  <a:schemeClr val="tx2"/>
                </a:solidFill>
                <a:latin typeface="Californian FB" panose="0207040306080B030204" pitchFamily="18" charset="0"/>
              </a:rPr>
              <a:t>certification given the family relationship? </a:t>
            </a:r>
            <a:endParaRPr lang="en-US" sz="2500" dirty="0">
              <a:solidFill>
                <a:schemeClr val="tx2"/>
              </a:solidFill>
              <a:latin typeface="Californian FB" panose="0207040306080B030204" pitchFamily="18" charset="0"/>
            </a:endParaRPr>
          </a:p>
        </p:txBody>
      </p:sp>
    </p:spTree>
    <p:extLst>
      <p:ext uri="{BB962C8B-B14F-4D97-AF65-F5344CB8AC3E}">
        <p14:creationId xmlns:p14="http://schemas.microsoft.com/office/powerpoint/2010/main" val="9323461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77549"/>
            <a:ext cx="7772400" cy="707886"/>
          </a:xfrm>
          <a:prstGeom prst="rect">
            <a:avLst/>
          </a:prstGeom>
          <a:noFill/>
        </p:spPr>
        <p:txBody>
          <a:bodyPr wrap="square" rtlCol="0">
            <a:spAutoFit/>
          </a:bodyPr>
          <a:lstStyle/>
          <a:p>
            <a:pPr algn="ctr"/>
            <a:r>
              <a:rPr lang="en-US" sz="4000" b="1" dirty="0" smtClean="0">
                <a:solidFill>
                  <a:schemeClr val="tx2"/>
                </a:solidFill>
                <a:latin typeface="Californian FB" panose="0207040306080B030204" pitchFamily="18" charset="0"/>
              </a:rPr>
              <a:t>Initial Analysis</a:t>
            </a:r>
            <a:endParaRPr lang="en-US" sz="4000" b="1" dirty="0">
              <a:solidFill>
                <a:schemeClr val="tx2"/>
              </a:solidFill>
              <a:latin typeface="Californian FB" panose="0207040306080B030204" pitchFamily="18" charset="0"/>
            </a:endParaRPr>
          </a:p>
        </p:txBody>
      </p:sp>
      <p:sp>
        <p:nvSpPr>
          <p:cNvPr id="3" name="TextBox 2"/>
          <p:cNvSpPr txBox="1"/>
          <p:nvPr/>
        </p:nvSpPr>
        <p:spPr>
          <a:xfrm>
            <a:off x="508475" y="1447800"/>
            <a:ext cx="8229600" cy="5324535"/>
          </a:xfrm>
          <a:prstGeom prst="rect">
            <a:avLst/>
          </a:prstGeom>
          <a:noFill/>
        </p:spPr>
        <p:txBody>
          <a:bodyPr wrap="square" rtlCol="0">
            <a:spAutoFit/>
          </a:bodyPr>
          <a:lstStyle/>
          <a:p>
            <a:pPr algn="just">
              <a:buFont typeface="Arial" pitchFamily="34" charset="0"/>
              <a:buChar char="•"/>
            </a:pPr>
            <a:r>
              <a:rPr lang="en-US" sz="2000" dirty="0" smtClean="0">
                <a:solidFill>
                  <a:schemeClr val="tx2"/>
                </a:solidFill>
              </a:rPr>
              <a:t> </a:t>
            </a:r>
            <a:r>
              <a:rPr lang="en-US" sz="2000" dirty="0" smtClean="0">
                <a:solidFill>
                  <a:schemeClr val="tx2"/>
                </a:solidFill>
                <a:latin typeface="Californian FB" panose="0207040306080B030204" pitchFamily="18" charset="0"/>
              </a:rPr>
              <a:t>Where </a:t>
            </a:r>
            <a:r>
              <a:rPr lang="en-US" sz="2000" dirty="0">
                <a:solidFill>
                  <a:schemeClr val="tx2"/>
                </a:solidFill>
                <a:latin typeface="Californian FB" panose="0207040306080B030204" pitchFamily="18" charset="0"/>
              </a:rPr>
              <a:t>a familial relationship exists between the stockholders, corporate officers, or partners and the foreign national, the company must disclose the relationship on Form ETA </a:t>
            </a:r>
            <a:r>
              <a:rPr lang="en-US" sz="2000" dirty="0" smtClean="0">
                <a:solidFill>
                  <a:schemeClr val="tx2"/>
                </a:solidFill>
                <a:latin typeface="Californian FB" panose="0207040306080B030204" pitchFamily="18" charset="0"/>
              </a:rPr>
              <a:t>9089, </a:t>
            </a:r>
            <a:r>
              <a:rPr lang="en-US" sz="2000" dirty="0">
                <a:solidFill>
                  <a:schemeClr val="tx2"/>
                </a:solidFill>
                <a:latin typeface="Californian FB" panose="0207040306080B030204" pitchFamily="18" charset="0"/>
              </a:rPr>
              <a:t>and be prepared to provide proof that a bona fide job opportunity exists, and that the foreign national does not have any influence or control over the job opportunity. This may be satisfied by copies of partnership agreements, corporate documents, and financial records including shareholder distributions and investment amounts for each </a:t>
            </a:r>
            <a:r>
              <a:rPr lang="en-US" sz="2000" dirty="0" smtClean="0">
                <a:solidFill>
                  <a:schemeClr val="tx2"/>
                </a:solidFill>
                <a:latin typeface="Californian FB" panose="0207040306080B030204" pitchFamily="18" charset="0"/>
              </a:rPr>
              <a:t>owner.  20 </a:t>
            </a:r>
            <a:r>
              <a:rPr lang="en-US" sz="2000" dirty="0">
                <a:solidFill>
                  <a:schemeClr val="tx2"/>
                </a:solidFill>
                <a:latin typeface="Californian FB" panose="0207040306080B030204" pitchFamily="18" charset="0"/>
              </a:rPr>
              <a:t>C.F.R. § 656.17 (l</a:t>
            </a:r>
            <a:r>
              <a:rPr lang="en-US" sz="2000" dirty="0" smtClean="0">
                <a:solidFill>
                  <a:schemeClr val="tx2"/>
                </a:solidFill>
                <a:latin typeface="Californian FB" panose="0207040306080B030204" pitchFamily="18" charset="0"/>
              </a:rPr>
              <a:t>)</a:t>
            </a:r>
          </a:p>
          <a:p>
            <a:pPr algn="just"/>
            <a:endParaRPr lang="en-US" sz="2000" dirty="0" smtClean="0">
              <a:solidFill>
                <a:schemeClr val="tx2"/>
              </a:solidFill>
              <a:latin typeface="Californian FB" panose="0207040306080B030204" pitchFamily="18" charset="0"/>
            </a:endParaRPr>
          </a:p>
          <a:p>
            <a:pPr algn="just">
              <a:buFont typeface="Arial" pitchFamily="34" charset="0"/>
              <a:buChar char="•"/>
            </a:pPr>
            <a:r>
              <a:rPr lang="en-US" sz="2000" dirty="0" smtClean="0">
                <a:solidFill>
                  <a:schemeClr val="tx2"/>
                </a:solidFill>
                <a:latin typeface="Californian FB" panose="0207040306080B030204" pitchFamily="18" charset="0"/>
              </a:rPr>
              <a:t>Employers are strongly discouraged from sponsoring family members or close friends on PERM applications.  </a:t>
            </a:r>
            <a:r>
              <a:rPr lang="en-US" sz="2000" u="sng" dirty="0" smtClean="0">
                <a:solidFill>
                  <a:schemeClr val="tx2"/>
                </a:solidFill>
                <a:latin typeface="Californian FB" panose="0207040306080B030204" pitchFamily="18" charset="0"/>
              </a:rPr>
              <a:t>20 CFR § 656.17 (L)</a:t>
            </a:r>
            <a:endParaRPr lang="en-US" sz="2000" dirty="0" smtClean="0">
              <a:solidFill>
                <a:schemeClr val="tx2"/>
              </a:solidFill>
              <a:latin typeface="Californian FB" panose="0207040306080B030204" pitchFamily="18" charset="0"/>
            </a:endParaRPr>
          </a:p>
          <a:p>
            <a:pPr lvl="1" algn="just">
              <a:buFont typeface="Arial" pitchFamily="34" charset="0"/>
              <a:buChar char="•"/>
            </a:pPr>
            <a:r>
              <a:rPr lang="en-US" sz="2000" dirty="0" smtClean="0">
                <a:solidFill>
                  <a:schemeClr val="tx2"/>
                </a:solidFill>
                <a:latin typeface="Californian FB" panose="0207040306080B030204" pitchFamily="18" charset="0"/>
              </a:rPr>
              <a:t>A relationship invalidating a bona bide job offer may arise where the beneficiary is related to the petitioner by “blood” or it may “be financial, by marriage, or through friendship.”  </a:t>
            </a:r>
            <a:r>
              <a:rPr lang="en-US" sz="2000" i="1" dirty="0" smtClean="0">
                <a:solidFill>
                  <a:schemeClr val="tx2"/>
                </a:solidFill>
                <a:latin typeface="Californian FB" panose="0207040306080B030204" pitchFamily="18" charset="0"/>
              </a:rPr>
              <a:t>Matter of </a:t>
            </a:r>
            <a:r>
              <a:rPr lang="en-US" sz="2000" i="1" dirty="0" err="1" smtClean="0">
                <a:solidFill>
                  <a:schemeClr val="tx2"/>
                </a:solidFill>
                <a:latin typeface="Californian FB" panose="0207040306080B030204" pitchFamily="18" charset="0"/>
              </a:rPr>
              <a:t>Chamdal</a:t>
            </a:r>
            <a:r>
              <a:rPr lang="en-US" sz="2000" i="1" dirty="0" smtClean="0">
                <a:solidFill>
                  <a:schemeClr val="tx2"/>
                </a:solidFill>
                <a:latin typeface="Californian FB" panose="0207040306080B030204" pitchFamily="18" charset="0"/>
              </a:rPr>
              <a:t> Food Mart</a:t>
            </a:r>
            <a:r>
              <a:rPr lang="en-US" sz="2000" dirty="0" smtClean="0">
                <a:solidFill>
                  <a:schemeClr val="tx2"/>
                </a:solidFill>
                <a:latin typeface="Californian FB" panose="0207040306080B030204" pitchFamily="18" charset="0"/>
              </a:rPr>
              <a:t>, 2000-INA-92 (BALCA May 15, 2000); and </a:t>
            </a:r>
            <a:r>
              <a:rPr lang="en-US" sz="2000" i="1" dirty="0" smtClean="0">
                <a:solidFill>
                  <a:schemeClr val="tx2"/>
                </a:solidFill>
                <a:latin typeface="Californian FB" panose="0207040306080B030204" pitchFamily="18" charset="0"/>
              </a:rPr>
              <a:t>Matter of </a:t>
            </a:r>
            <a:r>
              <a:rPr lang="en-US" sz="2000" i="1" dirty="0" err="1" smtClean="0">
                <a:solidFill>
                  <a:schemeClr val="tx2"/>
                </a:solidFill>
                <a:latin typeface="Californian FB" panose="0207040306080B030204" pitchFamily="18" charset="0"/>
              </a:rPr>
              <a:t>Sunmart</a:t>
            </a:r>
            <a:r>
              <a:rPr lang="en-US" sz="2000" dirty="0" smtClean="0">
                <a:solidFill>
                  <a:schemeClr val="tx2"/>
                </a:solidFill>
                <a:latin typeface="Californian FB" panose="0207040306080B030204" pitchFamily="18" charset="0"/>
              </a:rPr>
              <a:t> 374, 2000-INA-93 (BALCA May 15, 2000) 20 CFR § 656.17 (L)</a:t>
            </a:r>
          </a:p>
          <a:p>
            <a:pPr algn="just">
              <a:buFont typeface="Arial" pitchFamily="34" charset="0"/>
              <a:buChar char="•"/>
            </a:pPr>
            <a:endParaRPr lang="en-US" sz="2000" dirty="0">
              <a:solidFill>
                <a:schemeClr val="tx2"/>
              </a:solidFill>
            </a:endParaRPr>
          </a:p>
        </p:txBody>
      </p:sp>
    </p:spTree>
    <p:extLst>
      <p:ext uri="{BB962C8B-B14F-4D97-AF65-F5344CB8AC3E}">
        <p14:creationId xmlns:p14="http://schemas.microsoft.com/office/powerpoint/2010/main" val="21426314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01000" cy="793750"/>
          </a:xfrm>
        </p:spPr>
        <p:txBody>
          <a:bodyPr>
            <a:normAutofit/>
          </a:bodyPr>
          <a:lstStyle/>
          <a:p>
            <a:pPr algn="ctr"/>
            <a:r>
              <a:rPr lang="en-US" sz="4000" dirty="0" smtClean="0">
                <a:solidFill>
                  <a:schemeClr val="tx2"/>
                </a:solidFill>
                <a:latin typeface="Californian FB" panose="0207040306080B030204" pitchFamily="18" charset="0"/>
              </a:rPr>
              <a:t>Scenario #10</a:t>
            </a:r>
            <a:endParaRPr lang="en-US" sz="4000" dirty="0">
              <a:solidFill>
                <a:schemeClr val="tx2"/>
              </a:solidFill>
              <a:latin typeface="Californian FB" panose="0207040306080B030204" pitchFamily="18" charset="0"/>
            </a:endParaRPr>
          </a:p>
        </p:txBody>
      </p:sp>
      <p:sp>
        <p:nvSpPr>
          <p:cNvPr id="4" name="Text Placeholder 3"/>
          <p:cNvSpPr>
            <a:spLocks noGrp="1"/>
          </p:cNvSpPr>
          <p:nvPr>
            <p:ph type="body" sz="half" idx="2"/>
          </p:nvPr>
        </p:nvSpPr>
        <p:spPr>
          <a:xfrm>
            <a:off x="457200" y="1371600"/>
            <a:ext cx="8001000" cy="5029200"/>
          </a:xfrm>
        </p:spPr>
        <p:txBody>
          <a:bodyPr anchor="ctr">
            <a:normAutofit fontScale="92500" lnSpcReduction="20000"/>
          </a:bodyPr>
          <a:lstStyle/>
          <a:p>
            <a:pPr lvl="0" algn="just"/>
            <a:r>
              <a:rPr lang="en-US" sz="2700" dirty="0">
                <a:solidFill>
                  <a:schemeClr val="tx2"/>
                </a:solidFill>
                <a:latin typeface="Californian FB" panose="0207040306080B030204" pitchFamily="18" charset="0"/>
              </a:rPr>
              <a:t>The I-140 has been approved, and through some miracle known only to the visa bulletin gods, the foreign national’s priority date is current and you have filed the I-485 applications on behalf of the employee and his family members, which are all pending.  The company, also your client, paid all fees associated with the labor certification process, I-140, the H-1B and H-4 petitions, but the employee has paid all fees associated with the I-485 process.  The foreign national employee is a Security Systems Engineer, and your corporate client provides security solutions to its clients.  The employee has just called you to request your assistance or a referral for a criminal attorney.  The employee discloses to you that he been arrested and charged with conspiracy to defraud his insurance company by providing a falsified claim. </a:t>
            </a:r>
          </a:p>
          <a:p>
            <a:pPr algn="ctr"/>
            <a:endParaRPr lang="en-US" dirty="0"/>
          </a:p>
        </p:txBody>
      </p:sp>
    </p:spTree>
    <p:extLst>
      <p:ext uri="{BB962C8B-B14F-4D97-AF65-F5344CB8AC3E}">
        <p14:creationId xmlns:p14="http://schemas.microsoft.com/office/powerpoint/2010/main" val="39126642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45093" y="366549"/>
            <a:ext cx="8001000" cy="7937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tx2"/>
                </a:solidFill>
                <a:latin typeface="Californian FB" panose="0207040306080B030204" pitchFamily="18" charset="0"/>
              </a:rPr>
              <a:t>Issues Raised</a:t>
            </a:r>
            <a:endParaRPr lang="en-US" sz="4000" b="1" dirty="0">
              <a:solidFill>
                <a:schemeClr val="tx2"/>
              </a:solidFill>
              <a:latin typeface="Californian FB" panose="0207040306080B030204" pitchFamily="18" charset="0"/>
            </a:endParaRPr>
          </a:p>
        </p:txBody>
      </p:sp>
      <p:sp>
        <p:nvSpPr>
          <p:cNvPr id="8" name="TextBox 7"/>
          <p:cNvSpPr txBox="1"/>
          <p:nvPr/>
        </p:nvSpPr>
        <p:spPr>
          <a:xfrm>
            <a:off x="424441" y="1295400"/>
            <a:ext cx="8470306" cy="5955476"/>
          </a:xfrm>
          <a:prstGeom prst="rect">
            <a:avLst/>
          </a:prstGeom>
          <a:noFill/>
        </p:spPr>
        <p:txBody>
          <a:bodyPr wrap="square" rtlCol="0">
            <a:spAutoFit/>
          </a:bodyPr>
          <a:lstStyle/>
          <a:p>
            <a:pPr marL="342900" indent="-342900">
              <a:buFont typeface="Arial" panose="020B0604020202020204" pitchFamily="34" charset="0"/>
              <a:buChar char="•"/>
            </a:pPr>
            <a:r>
              <a:rPr lang="en-US" sz="2500" dirty="0">
                <a:solidFill>
                  <a:schemeClr val="tx2"/>
                </a:solidFill>
                <a:latin typeface="Californian FB" panose="0207040306080B030204" pitchFamily="18" charset="0"/>
              </a:rPr>
              <a:t>Do you have an obligation to disclose the arrest to the employer, given the employee paid all of the fees associated with the I-485 process?  </a:t>
            </a:r>
            <a:endParaRPr lang="en-US" sz="2500" dirty="0" smtClean="0">
              <a:solidFill>
                <a:schemeClr val="tx2"/>
              </a:solidFill>
              <a:latin typeface="Californian FB" panose="0207040306080B030204" pitchFamily="18" charset="0"/>
            </a:endParaRPr>
          </a:p>
          <a:p>
            <a:pPr marL="342900" indent="-342900">
              <a:buFont typeface="Arial" panose="020B0604020202020204" pitchFamily="34" charset="0"/>
              <a:buChar char="•"/>
            </a:pPr>
            <a:endParaRPr lang="en-US" sz="2500" dirty="0" smtClean="0">
              <a:solidFill>
                <a:schemeClr val="tx2"/>
              </a:solidFill>
              <a:latin typeface="Californian FB" panose="0207040306080B030204" pitchFamily="18" charset="0"/>
            </a:endParaRPr>
          </a:p>
          <a:p>
            <a:pPr marL="342900" indent="-342900">
              <a:buFont typeface="Arial" panose="020B0604020202020204" pitchFamily="34" charset="0"/>
              <a:buChar char="•"/>
            </a:pPr>
            <a:r>
              <a:rPr lang="en-US" sz="2500" dirty="0" smtClean="0">
                <a:solidFill>
                  <a:schemeClr val="tx2"/>
                </a:solidFill>
                <a:latin typeface="Californian FB" panose="0207040306080B030204" pitchFamily="18" charset="0"/>
              </a:rPr>
              <a:t>Do </a:t>
            </a:r>
            <a:r>
              <a:rPr lang="en-US" sz="2500" dirty="0">
                <a:solidFill>
                  <a:schemeClr val="tx2"/>
                </a:solidFill>
                <a:latin typeface="Californian FB" panose="0207040306080B030204" pitchFamily="18" charset="0"/>
              </a:rPr>
              <a:t>you still owe any duties to the corporate client in this situation? </a:t>
            </a:r>
            <a:endParaRPr lang="en-US" sz="2500" dirty="0" smtClean="0">
              <a:solidFill>
                <a:schemeClr val="tx2"/>
              </a:solidFill>
              <a:latin typeface="Californian FB" panose="0207040306080B030204" pitchFamily="18" charset="0"/>
            </a:endParaRPr>
          </a:p>
          <a:p>
            <a:pPr marL="342900" indent="-342900">
              <a:buFont typeface="Arial" panose="020B0604020202020204" pitchFamily="34" charset="0"/>
              <a:buChar char="•"/>
            </a:pPr>
            <a:endParaRPr lang="en-US" sz="2500" dirty="0" smtClean="0">
              <a:solidFill>
                <a:schemeClr val="tx2"/>
              </a:solidFill>
              <a:latin typeface="Californian FB" panose="0207040306080B030204" pitchFamily="18" charset="0"/>
            </a:endParaRPr>
          </a:p>
          <a:p>
            <a:pPr marL="342900" indent="-342900">
              <a:buFont typeface="Arial" panose="020B0604020202020204" pitchFamily="34" charset="0"/>
              <a:buChar char="•"/>
            </a:pPr>
            <a:r>
              <a:rPr lang="en-US" sz="2500" dirty="0" smtClean="0">
                <a:solidFill>
                  <a:schemeClr val="tx2"/>
                </a:solidFill>
                <a:latin typeface="Californian FB" panose="0207040306080B030204" pitchFamily="18" charset="0"/>
              </a:rPr>
              <a:t>Since </a:t>
            </a:r>
            <a:r>
              <a:rPr lang="en-US" sz="2500" dirty="0">
                <a:solidFill>
                  <a:schemeClr val="tx2"/>
                </a:solidFill>
                <a:latin typeface="Californian FB" panose="0207040306080B030204" pitchFamily="18" charset="0"/>
              </a:rPr>
              <a:t>the arrest happened after the I-485 was filed, do you have a duty to amend the I-485 filing or document the arrest and outcome to the USCIS</a:t>
            </a:r>
            <a:r>
              <a:rPr lang="en-US" sz="2500" dirty="0" smtClean="0">
                <a:solidFill>
                  <a:schemeClr val="tx2"/>
                </a:solidFill>
                <a:latin typeface="Californian FB" panose="0207040306080B030204" pitchFamily="18" charset="0"/>
              </a:rPr>
              <a:t>?</a:t>
            </a:r>
          </a:p>
          <a:p>
            <a:pPr marL="342900" indent="-342900">
              <a:buFont typeface="Arial" panose="020B0604020202020204" pitchFamily="34" charset="0"/>
              <a:buChar char="•"/>
            </a:pPr>
            <a:endParaRPr lang="en-US" sz="2500" dirty="0" smtClean="0">
              <a:solidFill>
                <a:schemeClr val="tx2"/>
              </a:solidFill>
              <a:latin typeface="Californian FB" panose="0207040306080B030204" pitchFamily="18" charset="0"/>
            </a:endParaRPr>
          </a:p>
          <a:p>
            <a:pPr marL="342900" indent="-342900">
              <a:buFont typeface="Arial" panose="020B0604020202020204" pitchFamily="34" charset="0"/>
              <a:buChar char="•"/>
            </a:pPr>
            <a:r>
              <a:rPr lang="en-US" sz="2500" dirty="0">
                <a:solidFill>
                  <a:schemeClr val="tx2"/>
                </a:solidFill>
                <a:latin typeface="Californian FB" panose="0207040306080B030204" pitchFamily="18" charset="0"/>
              </a:rPr>
              <a:t>Would non-disclosure be deemed misrepresentation to the Service?</a:t>
            </a:r>
          </a:p>
          <a:p>
            <a:pPr marL="342900" indent="-342900">
              <a:buFont typeface="Arial" panose="020B0604020202020204" pitchFamily="34" charset="0"/>
              <a:buChar char="•"/>
            </a:pPr>
            <a:endParaRPr lang="en-US" sz="2500" dirty="0">
              <a:solidFill>
                <a:schemeClr val="tx2"/>
              </a:solidFill>
            </a:endParaRPr>
          </a:p>
          <a:p>
            <a:endParaRPr lang="en-US" sz="2500" dirty="0"/>
          </a:p>
        </p:txBody>
      </p:sp>
    </p:spTree>
    <p:extLst>
      <p:ext uri="{BB962C8B-B14F-4D97-AF65-F5344CB8AC3E}">
        <p14:creationId xmlns:p14="http://schemas.microsoft.com/office/powerpoint/2010/main" val="9323461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4436" y="457200"/>
            <a:ext cx="7772400" cy="707886"/>
          </a:xfrm>
          <a:prstGeom prst="rect">
            <a:avLst/>
          </a:prstGeom>
          <a:noFill/>
        </p:spPr>
        <p:txBody>
          <a:bodyPr wrap="square" rtlCol="0">
            <a:spAutoFit/>
          </a:bodyPr>
          <a:lstStyle/>
          <a:p>
            <a:pPr algn="ctr"/>
            <a:r>
              <a:rPr lang="en-US" sz="4000" b="1" dirty="0" smtClean="0">
                <a:solidFill>
                  <a:schemeClr val="tx2"/>
                </a:solidFill>
                <a:latin typeface="Californian FB" panose="0207040306080B030204" pitchFamily="18" charset="0"/>
              </a:rPr>
              <a:t>Initial Analysis</a:t>
            </a:r>
            <a:endParaRPr lang="en-US" sz="4000" b="1" dirty="0">
              <a:solidFill>
                <a:schemeClr val="tx2"/>
              </a:solidFill>
              <a:latin typeface="Californian FB" panose="0207040306080B030204" pitchFamily="18" charset="0"/>
            </a:endParaRPr>
          </a:p>
        </p:txBody>
      </p:sp>
      <p:sp>
        <p:nvSpPr>
          <p:cNvPr id="3" name="TextBox 2"/>
          <p:cNvSpPr txBox="1"/>
          <p:nvPr/>
        </p:nvSpPr>
        <p:spPr>
          <a:xfrm>
            <a:off x="479988" y="1676400"/>
            <a:ext cx="8229600" cy="4324261"/>
          </a:xfrm>
          <a:prstGeom prst="rect">
            <a:avLst/>
          </a:prstGeom>
          <a:noFill/>
        </p:spPr>
        <p:txBody>
          <a:bodyPr wrap="square" rtlCol="0">
            <a:spAutoFit/>
          </a:bodyPr>
          <a:lstStyle/>
          <a:p>
            <a:pPr algn="just"/>
            <a:r>
              <a:rPr lang="en-US" sz="2500" dirty="0">
                <a:solidFill>
                  <a:schemeClr val="tx2"/>
                </a:solidFill>
                <a:latin typeface="Californian FB" panose="0207040306080B030204" pitchFamily="18" charset="0"/>
              </a:rPr>
              <a:t>The arrest and ultimate conviction could result in the employee being inadmissible and placed in removal proceedings.  If convicted, the employer may be liable to its own clients if there are any security or background check requirements for the employee to perform services to the clients, due to the nature of the employment.   T</a:t>
            </a:r>
            <a:r>
              <a:rPr lang="en-US" sz="2500" dirty="0" smtClean="0">
                <a:solidFill>
                  <a:schemeClr val="tx2"/>
                </a:solidFill>
                <a:latin typeface="Californian FB" panose="0207040306080B030204" pitchFamily="18" charset="0"/>
              </a:rPr>
              <a:t>he </a:t>
            </a:r>
            <a:r>
              <a:rPr lang="en-US" sz="2500" dirty="0">
                <a:solidFill>
                  <a:schemeClr val="tx2"/>
                </a:solidFill>
                <a:latin typeface="Californian FB" panose="0207040306080B030204" pitchFamily="18" charset="0"/>
              </a:rPr>
              <a:t>attorney </a:t>
            </a:r>
            <a:r>
              <a:rPr lang="en-US" sz="2500" dirty="0" smtClean="0">
                <a:solidFill>
                  <a:schemeClr val="tx2"/>
                </a:solidFill>
                <a:latin typeface="Californian FB" panose="0207040306080B030204" pitchFamily="18" charset="0"/>
              </a:rPr>
              <a:t>must also </a:t>
            </a:r>
            <a:r>
              <a:rPr lang="en-US" sz="2500" dirty="0">
                <a:solidFill>
                  <a:schemeClr val="tx2"/>
                </a:solidFill>
                <a:latin typeface="Californian FB" panose="0207040306080B030204" pitchFamily="18" charset="0"/>
              </a:rPr>
              <a:t>decide whether there is an obligation to notify </a:t>
            </a:r>
            <a:r>
              <a:rPr lang="en-US" sz="2500" dirty="0" smtClean="0">
                <a:solidFill>
                  <a:schemeClr val="tx2"/>
                </a:solidFill>
                <a:latin typeface="Californian FB" panose="0207040306080B030204" pitchFamily="18" charset="0"/>
              </a:rPr>
              <a:t> </a:t>
            </a:r>
            <a:r>
              <a:rPr lang="en-US" sz="2500" dirty="0">
                <a:solidFill>
                  <a:schemeClr val="tx2"/>
                </a:solidFill>
                <a:latin typeface="Californian FB" panose="0207040306080B030204" pitchFamily="18" charset="0"/>
              </a:rPr>
              <a:t>USCIS that the I-485 needs to be amended and the arrest disclosed, given </a:t>
            </a:r>
            <a:r>
              <a:rPr lang="en-US" sz="2500" dirty="0" smtClean="0">
                <a:solidFill>
                  <a:schemeClr val="tx2"/>
                </a:solidFill>
                <a:latin typeface="Californian FB" panose="0207040306080B030204" pitchFamily="18" charset="0"/>
              </a:rPr>
              <a:t>that employment-based </a:t>
            </a:r>
            <a:r>
              <a:rPr lang="en-US" sz="2500" dirty="0">
                <a:solidFill>
                  <a:schemeClr val="tx2"/>
                </a:solidFill>
                <a:latin typeface="Californian FB" panose="0207040306080B030204" pitchFamily="18" charset="0"/>
              </a:rPr>
              <a:t>adjustment applicants do not always receive the opportunity for an interview. </a:t>
            </a:r>
          </a:p>
        </p:txBody>
      </p:sp>
    </p:spTree>
    <p:extLst>
      <p:ext uri="{BB962C8B-B14F-4D97-AF65-F5344CB8AC3E}">
        <p14:creationId xmlns:p14="http://schemas.microsoft.com/office/powerpoint/2010/main" val="21426314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4436" y="457200"/>
            <a:ext cx="7772400" cy="707886"/>
          </a:xfrm>
          <a:prstGeom prst="rect">
            <a:avLst/>
          </a:prstGeom>
          <a:noFill/>
        </p:spPr>
        <p:txBody>
          <a:bodyPr wrap="square" rtlCol="0">
            <a:spAutoFit/>
          </a:bodyPr>
          <a:lstStyle/>
          <a:p>
            <a:pPr algn="ctr"/>
            <a:r>
              <a:rPr lang="en-US" sz="4000" b="1" dirty="0" smtClean="0">
                <a:solidFill>
                  <a:schemeClr val="tx2"/>
                </a:solidFill>
                <a:latin typeface="Californian FB" panose="0207040306080B030204" pitchFamily="18" charset="0"/>
              </a:rPr>
              <a:t>Initial Analysis, cont.</a:t>
            </a:r>
            <a:endParaRPr lang="en-US" sz="4000" b="1" dirty="0">
              <a:solidFill>
                <a:schemeClr val="tx2"/>
              </a:solidFill>
              <a:latin typeface="Californian FB" panose="0207040306080B030204" pitchFamily="18" charset="0"/>
            </a:endParaRPr>
          </a:p>
        </p:txBody>
      </p:sp>
      <p:sp>
        <p:nvSpPr>
          <p:cNvPr id="3" name="TextBox 2"/>
          <p:cNvSpPr txBox="1"/>
          <p:nvPr/>
        </p:nvSpPr>
        <p:spPr>
          <a:xfrm>
            <a:off x="479988" y="1676400"/>
            <a:ext cx="8229600" cy="4324261"/>
          </a:xfrm>
          <a:prstGeom prst="rect">
            <a:avLst/>
          </a:prstGeom>
          <a:noFill/>
        </p:spPr>
        <p:txBody>
          <a:bodyPr wrap="square" rtlCol="0">
            <a:spAutoFit/>
          </a:bodyPr>
          <a:lstStyle/>
          <a:p>
            <a:pPr algn="just"/>
            <a:r>
              <a:rPr lang="en-US" sz="2500" dirty="0" smtClean="0">
                <a:solidFill>
                  <a:schemeClr val="tx2"/>
                </a:solidFill>
                <a:latin typeface="Californian FB" panose="0207040306080B030204" pitchFamily="18" charset="0"/>
              </a:rPr>
              <a:t>Other considerations would be the duty of loyalty and confidentiality, and how to balance disclosure of the facts without harming either or party. </a:t>
            </a:r>
          </a:p>
          <a:p>
            <a:pPr algn="just"/>
            <a:r>
              <a:rPr lang="en-US" sz="2500" dirty="0" smtClean="0">
                <a:solidFill>
                  <a:schemeClr val="tx2"/>
                </a:solidFill>
                <a:latin typeface="Californian FB" panose="0207040306080B030204" pitchFamily="18" charset="0"/>
              </a:rPr>
              <a:t>In disclosing, carefully consider the expectations of privacy that each party may have, and whether you have openly shared communications previously. </a:t>
            </a:r>
          </a:p>
          <a:p>
            <a:pPr algn="just"/>
            <a:endParaRPr lang="en-US" sz="2500" dirty="0" smtClean="0">
              <a:solidFill>
                <a:schemeClr val="tx2"/>
              </a:solidFill>
              <a:latin typeface="Californian FB" panose="0207040306080B030204" pitchFamily="18" charset="0"/>
            </a:endParaRPr>
          </a:p>
          <a:p>
            <a:pPr algn="just"/>
            <a:r>
              <a:rPr lang="en-US" sz="2500" dirty="0" smtClean="0">
                <a:solidFill>
                  <a:schemeClr val="tx2"/>
                </a:solidFill>
                <a:latin typeface="Californian FB" panose="0207040306080B030204" pitchFamily="18" charset="0"/>
              </a:rPr>
              <a:t>See 2006 U.S. Dist. Lexis 11160-Employee brought suit against attorney for disclosure of criminal activity, however the court found no breach of confidentiality and no connection between attorney disclosure of crimes and termination of employment.</a:t>
            </a:r>
            <a:endParaRPr lang="en-US" sz="2500" dirty="0">
              <a:solidFill>
                <a:schemeClr val="tx2"/>
              </a:solidFill>
              <a:latin typeface="Californian FB" panose="0207040306080B030204" pitchFamily="18" charset="0"/>
            </a:endParaRPr>
          </a:p>
        </p:txBody>
      </p:sp>
    </p:spTree>
    <p:extLst>
      <p:ext uri="{BB962C8B-B14F-4D97-AF65-F5344CB8AC3E}">
        <p14:creationId xmlns:p14="http://schemas.microsoft.com/office/powerpoint/2010/main" val="16177395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4436" y="457200"/>
            <a:ext cx="7772400" cy="707886"/>
          </a:xfrm>
          <a:prstGeom prst="rect">
            <a:avLst/>
          </a:prstGeom>
          <a:noFill/>
        </p:spPr>
        <p:txBody>
          <a:bodyPr wrap="square" rtlCol="0">
            <a:spAutoFit/>
          </a:bodyPr>
          <a:lstStyle/>
          <a:p>
            <a:pPr algn="ctr"/>
            <a:r>
              <a:rPr lang="en-US" sz="4000" b="1" dirty="0" smtClean="0">
                <a:solidFill>
                  <a:schemeClr val="tx2"/>
                </a:solidFill>
                <a:latin typeface="Californian FB" panose="0207040306080B030204" pitchFamily="18" charset="0"/>
              </a:rPr>
              <a:t>Initial Analysis, cont.</a:t>
            </a:r>
            <a:endParaRPr lang="en-US" sz="4000" b="1" dirty="0">
              <a:solidFill>
                <a:schemeClr val="tx2"/>
              </a:solidFill>
              <a:latin typeface="Californian FB" panose="0207040306080B030204" pitchFamily="18" charset="0"/>
            </a:endParaRPr>
          </a:p>
        </p:txBody>
      </p:sp>
      <p:sp>
        <p:nvSpPr>
          <p:cNvPr id="3" name="TextBox 2"/>
          <p:cNvSpPr txBox="1"/>
          <p:nvPr/>
        </p:nvSpPr>
        <p:spPr>
          <a:xfrm>
            <a:off x="479988" y="1676400"/>
            <a:ext cx="8229600" cy="4524315"/>
          </a:xfrm>
          <a:prstGeom prst="rect">
            <a:avLst/>
          </a:prstGeom>
          <a:noFill/>
        </p:spPr>
        <p:txBody>
          <a:bodyPr wrap="square" rtlCol="0">
            <a:spAutoFit/>
          </a:bodyPr>
          <a:lstStyle/>
          <a:p>
            <a:pPr algn="just"/>
            <a:r>
              <a:rPr lang="en-US" sz="2400" dirty="0" smtClean="0">
                <a:solidFill>
                  <a:schemeClr val="tx2"/>
                </a:solidFill>
                <a:latin typeface="Californian FB" panose="0207040306080B030204" pitchFamily="18" charset="0"/>
              </a:rPr>
              <a:t>Whether there is a duty to amend the application or withdraw would be based on the totality of the circumstances, including a determination by the attorney whether it is possible to proceed while serving the best interests of both parties.</a:t>
            </a:r>
          </a:p>
          <a:p>
            <a:pPr algn="just"/>
            <a:endParaRPr lang="en-US" sz="2400" dirty="0">
              <a:solidFill>
                <a:schemeClr val="tx2"/>
              </a:solidFill>
              <a:latin typeface="Californian FB" panose="0207040306080B030204" pitchFamily="18" charset="0"/>
            </a:endParaRPr>
          </a:p>
          <a:p>
            <a:pPr algn="just"/>
            <a:r>
              <a:rPr lang="en-US" sz="2400" dirty="0" smtClean="0">
                <a:solidFill>
                  <a:schemeClr val="tx2"/>
                </a:solidFill>
                <a:latin typeface="Californian FB" panose="0207040306080B030204" pitchFamily="18" charset="0"/>
              </a:rPr>
              <a:t>Given that employment-based adjustments are not always afforded an interview, amended or notifying the Service may be the only chance the parties have to amend the record before adjudication.</a:t>
            </a:r>
          </a:p>
          <a:p>
            <a:pPr algn="just"/>
            <a:endParaRPr lang="en-US" sz="2400" dirty="0" smtClean="0">
              <a:solidFill>
                <a:schemeClr val="tx2"/>
              </a:solidFill>
              <a:latin typeface="Californian FB" panose="0207040306080B030204" pitchFamily="18" charset="0"/>
            </a:endParaRPr>
          </a:p>
          <a:p>
            <a:pPr algn="just"/>
            <a:r>
              <a:rPr lang="en-US" sz="2400" dirty="0" smtClean="0">
                <a:solidFill>
                  <a:schemeClr val="tx2"/>
                </a:solidFill>
                <a:latin typeface="Californian FB" panose="0207040306080B030204" pitchFamily="18" charset="0"/>
              </a:rPr>
              <a:t>Also consider 8 C.F.R. 1003.102(c) which proscribes willfully misleading a CIS officer concerning a material or relevant matter.</a:t>
            </a:r>
            <a:endParaRPr lang="en-US" sz="2400" dirty="0">
              <a:solidFill>
                <a:schemeClr val="tx2"/>
              </a:solidFill>
              <a:latin typeface="Californian FB" panose="0207040306080B030204" pitchFamily="18" charset="0"/>
            </a:endParaRPr>
          </a:p>
        </p:txBody>
      </p:sp>
    </p:spTree>
    <p:extLst>
      <p:ext uri="{BB962C8B-B14F-4D97-AF65-F5344CB8AC3E}">
        <p14:creationId xmlns:p14="http://schemas.microsoft.com/office/powerpoint/2010/main" val="35731657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772400" cy="1241425"/>
          </a:xfrm>
        </p:spPr>
        <p:txBody>
          <a:bodyPr>
            <a:noAutofit/>
          </a:bodyPr>
          <a:lstStyle/>
          <a:p>
            <a:r>
              <a:rPr lang="en-US" sz="2800" dirty="0" smtClean="0">
                <a:solidFill>
                  <a:schemeClr val="tx2"/>
                </a:solidFill>
                <a:latin typeface="Californian FB" panose="0207040306080B030204" pitchFamily="18" charset="0"/>
              </a:rPr>
              <a:t>From Initial Consult to Adjustment of Status—the Company and </a:t>
            </a:r>
            <a:r>
              <a:rPr lang="en-US" sz="2800" dirty="0">
                <a:solidFill>
                  <a:schemeClr val="tx2"/>
                </a:solidFill>
                <a:latin typeface="Californian FB" panose="0207040306080B030204" pitchFamily="18" charset="0"/>
              </a:rPr>
              <a:t>F</a:t>
            </a:r>
            <a:r>
              <a:rPr lang="en-US" sz="2800" dirty="0" smtClean="0">
                <a:solidFill>
                  <a:schemeClr val="tx2"/>
                </a:solidFill>
                <a:latin typeface="Californian FB" panose="0207040306080B030204" pitchFamily="18" charset="0"/>
              </a:rPr>
              <a:t>oreign </a:t>
            </a:r>
            <a:r>
              <a:rPr lang="en-US" sz="2800" dirty="0">
                <a:solidFill>
                  <a:schemeClr val="tx2"/>
                </a:solidFill>
                <a:latin typeface="Californian FB" panose="0207040306080B030204" pitchFamily="18" charset="0"/>
              </a:rPr>
              <a:t>N</a:t>
            </a:r>
            <a:r>
              <a:rPr lang="en-US" sz="2800" dirty="0" smtClean="0">
                <a:solidFill>
                  <a:schemeClr val="tx2"/>
                </a:solidFill>
                <a:latin typeface="Californian FB" panose="0207040306080B030204" pitchFamily="18" charset="0"/>
              </a:rPr>
              <a:t>ational Must be </a:t>
            </a:r>
            <a:r>
              <a:rPr lang="en-US" sz="2800" dirty="0">
                <a:solidFill>
                  <a:schemeClr val="tx2"/>
                </a:solidFill>
                <a:latin typeface="Californian FB" panose="0207040306080B030204" pitchFamily="18" charset="0"/>
              </a:rPr>
              <a:t>I</a:t>
            </a:r>
            <a:r>
              <a:rPr lang="en-US" sz="2800" dirty="0" smtClean="0">
                <a:solidFill>
                  <a:schemeClr val="tx2"/>
                </a:solidFill>
                <a:latin typeface="Californian FB" panose="0207040306080B030204" pitchFamily="18" charset="0"/>
              </a:rPr>
              <a:t>nformed</a:t>
            </a:r>
            <a:r>
              <a:rPr lang="en-US" sz="3600" dirty="0" smtClean="0">
                <a:solidFill>
                  <a:schemeClr val="tx2"/>
                </a:solidFill>
              </a:rPr>
              <a:t>	</a:t>
            </a:r>
            <a:endParaRPr lang="en-US" sz="3600" dirty="0">
              <a:solidFill>
                <a:schemeClr val="tx2"/>
              </a:solidFill>
            </a:endParaRPr>
          </a:p>
        </p:txBody>
      </p:sp>
      <p:sp>
        <p:nvSpPr>
          <p:cNvPr id="3" name="Subtitle 2"/>
          <p:cNvSpPr>
            <a:spLocks noGrp="1"/>
          </p:cNvSpPr>
          <p:nvPr>
            <p:ph type="subTitle" idx="1"/>
          </p:nvPr>
        </p:nvSpPr>
        <p:spPr>
          <a:xfrm>
            <a:off x="1371600" y="2667000"/>
            <a:ext cx="6400800" cy="2971800"/>
          </a:xfrm>
        </p:spPr>
        <p:txBody>
          <a:bodyPr>
            <a:normAutofit fontScale="92500"/>
          </a:bodyPr>
          <a:lstStyle/>
          <a:p>
            <a:r>
              <a:rPr lang="en-US" dirty="0" smtClean="0">
                <a:solidFill>
                  <a:schemeClr val="tx2"/>
                </a:solidFill>
                <a:latin typeface="Californian FB" panose="0207040306080B030204" pitchFamily="18" charset="0"/>
              </a:rPr>
              <a:t>Fully inform the company regarding the PERM process, including payment of fees, the job offer and requirements, testing the labor market, financial requirements/ability to pay, any triggers to audits and chance of success.</a:t>
            </a:r>
            <a:endParaRPr lang="en-US" dirty="0">
              <a:solidFill>
                <a:schemeClr val="tx2"/>
              </a:solidFill>
              <a:latin typeface="Californian FB" panose="0207040306080B030204" pitchFamily="18" charset="0"/>
            </a:endParaRPr>
          </a:p>
        </p:txBody>
      </p:sp>
    </p:spTree>
    <p:extLst>
      <p:ext uri="{BB962C8B-B14F-4D97-AF65-F5344CB8AC3E}">
        <p14:creationId xmlns:p14="http://schemas.microsoft.com/office/powerpoint/2010/main" val="3712295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pPr marL="0" indent="0">
              <a:buNone/>
            </a:pPr>
            <a:endParaRPr lang="en-US" dirty="0" smtClean="0">
              <a:solidFill>
                <a:schemeClr val="tx2"/>
              </a:solidFill>
              <a:latin typeface="Californian FB" panose="0207040306080B030204" pitchFamily="18" charset="0"/>
            </a:endParaRPr>
          </a:p>
          <a:p>
            <a:pPr marL="0" indent="0" algn="ctr">
              <a:buNone/>
            </a:pPr>
            <a:r>
              <a:rPr lang="en-US" dirty="0" smtClean="0">
                <a:solidFill>
                  <a:schemeClr val="tx2"/>
                </a:solidFill>
                <a:latin typeface="Californian FB" panose="0207040306080B030204" pitchFamily="18" charset="0"/>
              </a:rPr>
              <a:t>These </a:t>
            </a:r>
            <a:r>
              <a:rPr lang="en-US" dirty="0">
                <a:solidFill>
                  <a:schemeClr val="tx2"/>
                </a:solidFill>
                <a:latin typeface="Californian FB" panose="0207040306080B030204" pitchFamily="18" charset="0"/>
              </a:rPr>
              <a:t>scenarios </a:t>
            </a:r>
            <a:r>
              <a:rPr lang="en-US" dirty="0" smtClean="0">
                <a:solidFill>
                  <a:schemeClr val="tx2"/>
                </a:solidFill>
                <a:latin typeface="Californian FB" panose="0207040306080B030204" pitchFamily="18" charset="0"/>
              </a:rPr>
              <a:t>proceed from </a:t>
            </a:r>
            <a:r>
              <a:rPr lang="en-US" dirty="0">
                <a:solidFill>
                  <a:schemeClr val="tx2"/>
                </a:solidFill>
                <a:latin typeface="Californian FB" panose="0207040306080B030204" pitchFamily="18" charset="0"/>
              </a:rPr>
              <a:t>the initial intake and case </a:t>
            </a:r>
            <a:r>
              <a:rPr lang="en-US" dirty="0" smtClean="0">
                <a:solidFill>
                  <a:schemeClr val="tx2"/>
                </a:solidFill>
                <a:latin typeface="Californian FB" panose="0207040306080B030204" pitchFamily="18" charset="0"/>
              </a:rPr>
              <a:t>review stage through </a:t>
            </a:r>
            <a:r>
              <a:rPr lang="en-US" dirty="0">
                <a:solidFill>
                  <a:schemeClr val="tx2"/>
                </a:solidFill>
                <a:latin typeface="Californian FB" panose="0207040306080B030204" pitchFamily="18" charset="0"/>
              </a:rPr>
              <a:t>the processing of the I-485 application for adjustment to lawful permanent resident status. </a:t>
            </a:r>
          </a:p>
          <a:p>
            <a:pPr marL="0" indent="0">
              <a:buNone/>
            </a:pPr>
            <a:endParaRPr lang="en-US" dirty="0">
              <a:solidFill>
                <a:schemeClr val="tx2"/>
              </a:solidFill>
            </a:endParaRPr>
          </a:p>
        </p:txBody>
      </p:sp>
    </p:spTree>
    <p:extLst>
      <p:ext uri="{BB962C8B-B14F-4D97-AF65-F5344CB8AC3E}">
        <p14:creationId xmlns:p14="http://schemas.microsoft.com/office/powerpoint/2010/main" val="4044379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latin typeface="Californian FB" panose="0207040306080B030204" pitchFamily="18" charset="0"/>
              </a:rPr>
              <a:t>And remember, no matter what….</a:t>
            </a:r>
            <a:endParaRPr lang="en-US" dirty="0">
              <a:solidFill>
                <a:schemeClr val="tx2"/>
              </a:solidFill>
              <a:latin typeface="Californian FB" panose="0207040306080B030204" pitchFamily="18" charset="0"/>
            </a:endParaRPr>
          </a:p>
        </p:txBody>
      </p:sp>
    </p:spTree>
    <p:extLst>
      <p:ext uri="{BB962C8B-B14F-4D97-AF65-F5344CB8AC3E}">
        <p14:creationId xmlns:p14="http://schemas.microsoft.com/office/powerpoint/2010/main" val="5303599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latin typeface="Californian FB" panose="0207040306080B030204" pitchFamily="18" charset="0"/>
              </a:rPr>
              <a:t>Follow those darn rules.</a:t>
            </a:r>
            <a:endParaRPr lang="en-US" dirty="0">
              <a:solidFill>
                <a:schemeClr val="tx2"/>
              </a:solidFill>
              <a:latin typeface="Californian FB" panose="0207040306080B030204" pitchFamily="18" charset="0"/>
            </a:endParaRPr>
          </a:p>
        </p:txBody>
      </p:sp>
      <p:pic>
        <p:nvPicPr>
          <p:cNvPr id="1026" name="Picture 2" descr="C:\Users\sbond\Pictures\130516124444-bernie-madoff-interview-620xa.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603500" y="2697956"/>
            <a:ext cx="3937000" cy="233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4825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001000" cy="793750"/>
          </a:xfrm>
        </p:spPr>
        <p:txBody>
          <a:bodyPr>
            <a:normAutofit/>
          </a:bodyPr>
          <a:lstStyle/>
          <a:p>
            <a:pPr algn="ctr"/>
            <a:r>
              <a:rPr lang="en-US" sz="4000" dirty="0" smtClean="0">
                <a:solidFill>
                  <a:schemeClr val="tx2"/>
                </a:solidFill>
                <a:latin typeface="Californian FB" panose="0207040306080B030204" pitchFamily="18" charset="0"/>
              </a:rPr>
              <a:t>Scenario #1 </a:t>
            </a:r>
            <a:endParaRPr lang="en-US" sz="4000" dirty="0">
              <a:solidFill>
                <a:schemeClr val="tx2"/>
              </a:solidFill>
              <a:latin typeface="Californian FB" panose="0207040306080B030204" pitchFamily="18" charset="0"/>
            </a:endParaRPr>
          </a:p>
        </p:txBody>
      </p:sp>
      <p:sp>
        <p:nvSpPr>
          <p:cNvPr id="4" name="Text Placeholder 3"/>
          <p:cNvSpPr>
            <a:spLocks noGrp="1"/>
          </p:cNvSpPr>
          <p:nvPr>
            <p:ph type="body" sz="half" idx="2"/>
          </p:nvPr>
        </p:nvSpPr>
        <p:spPr>
          <a:xfrm>
            <a:off x="457200" y="1219201"/>
            <a:ext cx="8001000" cy="4648200"/>
          </a:xfrm>
        </p:spPr>
        <p:txBody>
          <a:bodyPr anchor="ctr"/>
          <a:lstStyle/>
          <a:p>
            <a:pPr lvl="0" algn="just"/>
            <a:r>
              <a:rPr lang="en-US" sz="2500" dirty="0">
                <a:solidFill>
                  <a:schemeClr val="tx2"/>
                </a:solidFill>
                <a:latin typeface="Californian FB" panose="0207040306080B030204" pitchFamily="18" charset="0"/>
              </a:rPr>
              <a:t>Your corporate client calls you and is ready to start the green card </a:t>
            </a:r>
            <a:r>
              <a:rPr lang="en-US" sz="2500" dirty="0" smtClean="0">
                <a:solidFill>
                  <a:schemeClr val="tx2"/>
                </a:solidFill>
                <a:latin typeface="Californian FB" panose="0207040306080B030204" pitchFamily="18" charset="0"/>
              </a:rPr>
              <a:t>process. The client </a:t>
            </a:r>
            <a:r>
              <a:rPr lang="en-US" sz="2500" dirty="0">
                <a:solidFill>
                  <a:schemeClr val="tx2"/>
                </a:solidFill>
                <a:latin typeface="Californian FB" panose="0207040306080B030204" pitchFamily="18" charset="0"/>
              </a:rPr>
              <a:t>has previously </a:t>
            </a:r>
            <a:r>
              <a:rPr lang="en-US" sz="2500" dirty="0" smtClean="0">
                <a:solidFill>
                  <a:schemeClr val="tx2"/>
                </a:solidFill>
                <a:latin typeface="Californian FB" panose="0207040306080B030204" pitchFamily="18" charset="0"/>
              </a:rPr>
              <a:t>sponsored only </a:t>
            </a:r>
            <a:r>
              <a:rPr lang="en-US" sz="2500" dirty="0">
                <a:solidFill>
                  <a:schemeClr val="tx2"/>
                </a:solidFill>
                <a:latin typeface="Californian FB" panose="0207040306080B030204" pitchFamily="18" charset="0"/>
              </a:rPr>
              <a:t>H-1B petitions so they are new to this process.  They want to know what the education and experience requirements are for the position in the PERM application, and want to know if they can list a Master’s degree requirement, because the foreign national employee has suggested this and it will make them all very happy. </a:t>
            </a:r>
          </a:p>
          <a:p>
            <a:endParaRPr lang="en-US" dirty="0"/>
          </a:p>
        </p:txBody>
      </p:sp>
    </p:spTree>
    <p:extLst>
      <p:ext uri="{BB962C8B-B14F-4D97-AF65-F5344CB8AC3E}">
        <p14:creationId xmlns:p14="http://schemas.microsoft.com/office/powerpoint/2010/main" val="673652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62000"/>
            <a:ext cx="8001000" cy="7937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tx2"/>
                </a:solidFill>
                <a:latin typeface="Californian FB" panose="0207040306080B030204" pitchFamily="18" charset="0"/>
              </a:rPr>
              <a:t>Issues Raised</a:t>
            </a:r>
            <a:endParaRPr lang="en-US" sz="4000" b="1" dirty="0">
              <a:solidFill>
                <a:schemeClr val="tx2"/>
              </a:solidFill>
              <a:latin typeface="Californian FB" panose="0207040306080B030204" pitchFamily="18" charset="0"/>
            </a:endParaRPr>
          </a:p>
        </p:txBody>
      </p:sp>
      <p:sp>
        <p:nvSpPr>
          <p:cNvPr id="8" name="TextBox 7"/>
          <p:cNvSpPr txBox="1"/>
          <p:nvPr/>
        </p:nvSpPr>
        <p:spPr>
          <a:xfrm>
            <a:off x="990600" y="2286000"/>
            <a:ext cx="7315200" cy="2400657"/>
          </a:xfrm>
          <a:prstGeom prst="rect">
            <a:avLst/>
          </a:prstGeom>
          <a:noFill/>
        </p:spPr>
        <p:txBody>
          <a:bodyPr wrap="square" rtlCol="0">
            <a:spAutoFit/>
          </a:bodyPr>
          <a:lstStyle/>
          <a:p>
            <a:r>
              <a:rPr lang="en-US" sz="2500" dirty="0" smtClean="0">
                <a:solidFill>
                  <a:schemeClr val="tx2"/>
                </a:solidFill>
                <a:latin typeface="Californian FB" panose="0207040306080B030204" pitchFamily="18" charset="0"/>
              </a:rPr>
              <a:t>Does </a:t>
            </a:r>
            <a:r>
              <a:rPr lang="en-US" sz="2500" dirty="0">
                <a:solidFill>
                  <a:schemeClr val="tx2"/>
                </a:solidFill>
                <a:latin typeface="Californian FB" panose="0207040306080B030204" pitchFamily="18" charset="0"/>
              </a:rPr>
              <a:t>the </a:t>
            </a:r>
            <a:r>
              <a:rPr lang="en-US" sz="2500" dirty="0" smtClean="0">
                <a:solidFill>
                  <a:schemeClr val="tx2"/>
                </a:solidFill>
                <a:latin typeface="Californian FB" panose="0207040306080B030204" pitchFamily="18" charset="0"/>
              </a:rPr>
              <a:t>attorney</a:t>
            </a:r>
            <a:r>
              <a:rPr lang="en-US" sz="2500" dirty="0" smtClean="0">
                <a:solidFill>
                  <a:srgbClr val="FF0000"/>
                </a:solidFill>
                <a:latin typeface="Californian FB" panose="0207040306080B030204" pitchFamily="18" charset="0"/>
              </a:rPr>
              <a:t> </a:t>
            </a:r>
            <a:r>
              <a:rPr lang="en-US" sz="2500" dirty="0" smtClean="0">
                <a:solidFill>
                  <a:schemeClr val="tx2"/>
                </a:solidFill>
                <a:latin typeface="Californian FB" panose="0207040306080B030204" pitchFamily="18" charset="0"/>
              </a:rPr>
              <a:t>suggest requirements that </a:t>
            </a:r>
            <a:r>
              <a:rPr lang="en-US" sz="2500" dirty="0">
                <a:solidFill>
                  <a:schemeClr val="tx2"/>
                </a:solidFill>
                <a:latin typeface="Californian FB" panose="0207040306080B030204" pitchFamily="18" charset="0"/>
              </a:rPr>
              <a:t>may be more appealing to the company and foreign national, or should the attorney review the employer’s corporate structure, the other workers in similar positions, and advise the employer based on these criteria, to determine the job requirements</a:t>
            </a:r>
            <a:r>
              <a:rPr lang="en-US" sz="2500" dirty="0" smtClean="0">
                <a:solidFill>
                  <a:schemeClr val="tx2"/>
                </a:solidFill>
                <a:latin typeface="Californian FB" panose="0207040306080B030204" pitchFamily="18" charset="0"/>
              </a:rPr>
              <a:t>?  </a:t>
            </a:r>
            <a:endParaRPr lang="en-US" sz="2500" dirty="0">
              <a:solidFill>
                <a:schemeClr val="tx2"/>
              </a:solidFill>
              <a:latin typeface="Californian FB" panose="0207040306080B030204" pitchFamily="18" charset="0"/>
            </a:endParaRPr>
          </a:p>
        </p:txBody>
      </p:sp>
    </p:spTree>
    <p:extLst>
      <p:ext uri="{BB962C8B-B14F-4D97-AF65-F5344CB8AC3E}">
        <p14:creationId xmlns:p14="http://schemas.microsoft.com/office/powerpoint/2010/main" val="1041133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14400"/>
            <a:ext cx="7772400" cy="707886"/>
          </a:xfrm>
          <a:prstGeom prst="rect">
            <a:avLst/>
          </a:prstGeom>
          <a:noFill/>
        </p:spPr>
        <p:txBody>
          <a:bodyPr wrap="square" rtlCol="0">
            <a:spAutoFit/>
          </a:bodyPr>
          <a:lstStyle/>
          <a:p>
            <a:pPr algn="ctr"/>
            <a:r>
              <a:rPr lang="en-US" sz="4000" b="1" dirty="0" smtClean="0">
                <a:solidFill>
                  <a:schemeClr val="tx2"/>
                </a:solidFill>
                <a:latin typeface="Californian FB" panose="0207040306080B030204" pitchFamily="18" charset="0"/>
              </a:rPr>
              <a:t>Initial Analysis</a:t>
            </a:r>
            <a:endParaRPr lang="en-US" sz="4000" b="1" dirty="0">
              <a:solidFill>
                <a:schemeClr val="tx2"/>
              </a:solidFill>
              <a:latin typeface="Californian FB" panose="0207040306080B030204" pitchFamily="18" charset="0"/>
            </a:endParaRPr>
          </a:p>
        </p:txBody>
      </p:sp>
      <p:sp>
        <p:nvSpPr>
          <p:cNvPr id="3" name="TextBox 2"/>
          <p:cNvSpPr txBox="1"/>
          <p:nvPr/>
        </p:nvSpPr>
        <p:spPr>
          <a:xfrm>
            <a:off x="533400" y="2286000"/>
            <a:ext cx="8229600" cy="3847207"/>
          </a:xfrm>
          <a:prstGeom prst="rect">
            <a:avLst/>
          </a:prstGeom>
          <a:noFill/>
        </p:spPr>
        <p:txBody>
          <a:bodyPr wrap="square" rtlCol="0">
            <a:spAutoFit/>
          </a:bodyPr>
          <a:lstStyle/>
          <a:p>
            <a:pPr algn="just"/>
            <a:r>
              <a:rPr lang="en-US" sz="2400" dirty="0" smtClean="0">
                <a:solidFill>
                  <a:schemeClr val="tx2"/>
                </a:solidFill>
                <a:latin typeface="Californian FB" panose="0207040306080B030204" pitchFamily="18" charset="0"/>
              </a:rPr>
              <a:t>The attorney should look at the big picture in dispensing advice that will impact the ability of the company to sponsor this and other workers in the future. This is chess, not checkers. </a:t>
            </a:r>
          </a:p>
          <a:p>
            <a:pPr algn="just"/>
            <a:endParaRPr lang="en-US" sz="2400" dirty="0" smtClean="0">
              <a:solidFill>
                <a:schemeClr val="tx2"/>
              </a:solidFill>
              <a:latin typeface="Californian FB" panose="0207040306080B030204" pitchFamily="18" charset="0"/>
            </a:endParaRPr>
          </a:p>
          <a:p>
            <a:pPr algn="just"/>
            <a:r>
              <a:rPr lang="en-US" sz="2400" dirty="0" smtClean="0">
                <a:solidFill>
                  <a:schemeClr val="tx2"/>
                </a:solidFill>
                <a:latin typeface="Californian FB" panose="0207040306080B030204" pitchFamily="18" charset="0"/>
              </a:rPr>
              <a:t>The </a:t>
            </a:r>
            <a:r>
              <a:rPr lang="en-US" sz="2400" dirty="0">
                <a:solidFill>
                  <a:schemeClr val="tx2"/>
                </a:solidFill>
                <a:latin typeface="Californian FB" panose="0207040306080B030204" pitchFamily="18" charset="0"/>
              </a:rPr>
              <a:t>job requirements must represent the employer’s actual minimum requirements for the job opportunity and the employer must not have hired workers with less training or experience for the jobs substantially comparable to that involved in the job </a:t>
            </a:r>
            <a:r>
              <a:rPr lang="en-US" sz="2400" dirty="0" smtClean="0">
                <a:solidFill>
                  <a:schemeClr val="tx2"/>
                </a:solidFill>
                <a:latin typeface="Californian FB" panose="0207040306080B030204" pitchFamily="18" charset="0"/>
              </a:rPr>
              <a:t>opportunity. </a:t>
            </a:r>
            <a:endParaRPr lang="en-US" sz="2400" dirty="0">
              <a:solidFill>
                <a:schemeClr val="tx2"/>
              </a:solidFill>
              <a:latin typeface="Californian FB" panose="0207040306080B030204" pitchFamily="18" charset="0"/>
            </a:endParaRPr>
          </a:p>
          <a:p>
            <a:pPr algn="ctr"/>
            <a:r>
              <a:rPr lang="en-US" sz="2800" dirty="0" smtClean="0">
                <a:solidFill>
                  <a:schemeClr val="tx2"/>
                </a:solidFill>
                <a:latin typeface="Californian FB" panose="0207040306080B030204" pitchFamily="18" charset="0"/>
              </a:rPr>
              <a:t>20 </a:t>
            </a:r>
            <a:r>
              <a:rPr lang="en-US" sz="2800" dirty="0">
                <a:solidFill>
                  <a:schemeClr val="tx2"/>
                </a:solidFill>
                <a:latin typeface="Californian FB" panose="0207040306080B030204" pitchFamily="18" charset="0"/>
              </a:rPr>
              <a:t>C.F.R. § 656.17 (i)(1)(2)</a:t>
            </a:r>
            <a:r>
              <a:rPr lang="en-US" sz="2800" dirty="0" smtClean="0">
                <a:solidFill>
                  <a:schemeClr val="tx2"/>
                </a:solidFill>
                <a:latin typeface="Californian FB" panose="0207040306080B030204" pitchFamily="18" charset="0"/>
              </a:rPr>
              <a:t> </a:t>
            </a:r>
            <a:endParaRPr lang="en-US" sz="2500" dirty="0">
              <a:solidFill>
                <a:schemeClr val="tx2"/>
              </a:solidFill>
              <a:latin typeface="Californian FB" panose="0207040306080B030204" pitchFamily="18" charset="0"/>
            </a:endParaRPr>
          </a:p>
        </p:txBody>
      </p:sp>
    </p:spTree>
    <p:extLst>
      <p:ext uri="{BB962C8B-B14F-4D97-AF65-F5344CB8AC3E}">
        <p14:creationId xmlns:p14="http://schemas.microsoft.com/office/powerpoint/2010/main" val="3887027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001000" cy="793750"/>
          </a:xfrm>
        </p:spPr>
        <p:txBody>
          <a:bodyPr>
            <a:normAutofit/>
          </a:bodyPr>
          <a:lstStyle/>
          <a:p>
            <a:pPr algn="ctr"/>
            <a:r>
              <a:rPr lang="en-US" sz="4000" dirty="0" smtClean="0">
                <a:solidFill>
                  <a:schemeClr val="tx2"/>
                </a:solidFill>
                <a:latin typeface="Californian FB" panose="0207040306080B030204" pitchFamily="18" charset="0"/>
              </a:rPr>
              <a:t>Scenario #2 </a:t>
            </a:r>
            <a:endParaRPr lang="en-US" sz="4000" dirty="0">
              <a:solidFill>
                <a:schemeClr val="tx2"/>
              </a:solidFill>
              <a:latin typeface="Californian FB" panose="0207040306080B030204" pitchFamily="18" charset="0"/>
            </a:endParaRPr>
          </a:p>
        </p:txBody>
      </p:sp>
      <p:sp>
        <p:nvSpPr>
          <p:cNvPr id="4" name="Text Placeholder 3"/>
          <p:cNvSpPr>
            <a:spLocks noGrp="1"/>
          </p:cNvSpPr>
          <p:nvPr>
            <p:ph type="body" sz="half" idx="2"/>
          </p:nvPr>
        </p:nvSpPr>
        <p:spPr>
          <a:xfrm>
            <a:off x="457200" y="1371600"/>
            <a:ext cx="8001000" cy="4952999"/>
          </a:xfrm>
        </p:spPr>
        <p:txBody>
          <a:bodyPr anchor="ctr">
            <a:normAutofit/>
          </a:bodyPr>
          <a:lstStyle/>
          <a:p>
            <a:pPr lvl="0" algn="just"/>
            <a:r>
              <a:rPr lang="en-US" sz="2500" dirty="0">
                <a:solidFill>
                  <a:schemeClr val="tx2"/>
                </a:solidFill>
                <a:latin typeface="Californian FB" panose="0207040306080B030204" pitchFamily="18" charset="0"/>
              </a:rPr>
              <a:t>The foreign national calls your office, a friend having shared your contact information.  The </a:t>
            </a:r>
            <a:r>
              <a:rPr lang="en-US" sz="2500" dirty="0" smtClean="0">
                <a:solidFill>
                  <a:schemeClr val="tx2"/>
                </a:solidFill>
                <a:latin typeface="Californian FB" panose="0207040306080B030204" pitchFamily="18" charset="0"/>
              </a:rPr>
              <a:t>foreign </a:t>
            </a:r>
            <a:r>
              <a:rPr lang="en-US" sz="2500" dirty="0">
                <a:solidFill>
                  <a:schemeClr val="tx2"/>
                </a:solidFill>
                <a:latin typeface="Californian FB" panose="0207040306080B030204" pitchFamily="18" charset="0"/>
              </a:rPr>
              <a:t>national is employed on a full-time basis </a:t>
            </a:r>
            <a:r>
              <a:rPr lang="en-US" sz="2500" dirty="0" smtClean="0">
                <a:solidFill>
                  <a:schemeClr val="tx2"/>
                </a:solidFill>
                <a:latin typeface="Californian FB" panose="0207040306080B030204" pitchFamily="18" charset="0"/>
              </a:rPr>
              <a:t>in to </a:t>
            </a:r>
            <a:r>
              <a:rPr lang="en-US" sz="2500" dirty="0">
                <a:solidFill>
                  <a:schemeClr val="tx2"/>
                </a:solidFill>
                <a:latin typeface="Californian FB" panose="0207040306080B030204" pitchFamily="18" charset="0"/>
              </a:rPr>
              <a:t>H-1B status, and has a willing employer who will process the green card </a:t>
            </a:r>
            <a:r>
              <a:rPr lang="en-US" sz="2500" dirty="0" smtClean="0">
                <a:solidFill>
                  <a:schemeClr val="tx2"/>
                </a:solidFill>
                <a:latin typeface="Californian FB" panose="0207040306080B030204" pitchFamily="18" charset="0"/>
              </a:rPr>
              <a:t>application, provided </a:t>
            </a:r>
            <a:r>
              <a:rPr lang="en-US" sz="2500" dirty="0">
                <a:solidFill>
                  <a:schemeClr val="tx2"/>
                </a:solidFill>
                <a:latin typeface="Californian FB" panose="0207040306080B030204" pitchFamily="18" charset="0"/>
              </a:rPr>
              <a:t>the </a:t>
            </a:r>
            <a:r>
              <a:rPr lang="en-US" sz="2500" dirty="0" smtClean="0">
                <a:solidFill>
                  <a:schemeClr val="tx2"/>
                </a:solidFill>
                <a:latin typeface="Californian FB" panose="0207040306080B030204" pitchFamily="18" charset="0"/>
              </a:rPr>
              <a:t>employee agrees to </a:t>
            </a:r>
            <a:r>
              <a:rPr lang="en-US" sz="2500" dirty="0">
                <a:solidFill>
                  <a:schemeClr val="tx2"/>
                </a:solidFill>
                <a:latin typeface="Californian FB" panose="0207040306080B030204" pitchFamily="18" charset="0"/>
              </a:rPr>
              <a:t>pay back the costs of the green card </a:t>
            </a:r>
            <a:r>
              <a:rPr lang="en-US" sz="2500" dirty="0" smtClean="0">
                <a:solidFill>
                  <a:schemeClr val="tx2"/>
                </a:solidFill>
                <a:latin typeface="Californian FB" panose="0207040306080B030204" pitchFamily="18" charset="0"/>
              </a:rPr>
              <a:t>process </a:t>
            </a:r>
            <a:r>
              <a:rPr lang="en-US" sz="2500" dirty="0">
                <a:solidFill>
                  <a:schemeClr val="tx2"/>
                </a:solidFill>
                <a:latin typeface="Californian FB" panose="0207040306080B030204" pitchFamily="18" charset="0"/>
              </a:rPr>
              <a:t>s</a:t>
            </a:r>
            <a:r>
              <a:rPr lang="en-US" sz="2500" dirty="0" smtClean="0">
                <a:solidFill>
                  <a:schemeClr val="tx2"/>
                </a:solidFill>
                <a:latin typeface="Californian FB" panose="0207040306080B030204" pitchFamily="18" charset="0"/>
              </a:rPr>
              <a:t>hould </a:t>
            </a:r>
            <a:r>
              <a:rPr lang="en-US" sz="2500" dirty="0">
                <a:solidFill>
                  <a:schemeClr val="tx2"/>
                </a:solidFill>
                <a:latin typeface="Californian FB" panose="0207040306080B030204" pitchFamily="18" charset="0"/>
              </a:rPr>
              <a:t>the employee voluntarily quit his job within 3 years of being granted permanent </a:t>
            </a:r>
            <a:r>
              <a:rPr lang="en-US" sz="2500" dirty="0" smtClean="0">
                <a:solidFill>
                  <a:schemeClr val="tx2"/>
                </a:solidFill>
                <a:latin typeface="Californian FB" panose="0207040306080B030204" pitchFamily="18" charset="0"/>
              </a:rPr>
              <a:t>residence.  </a:t>
            </a:r>
            <a:r>
              <a:rPr lang="en-US" sz="2500" dirty="0">
                <a:solidFill>
                  <a:schemeClr val="tx2"/>
                </a:solidFill>
                <a:latin typeface="Californian FB" panose="0207040306080B030204" pitchFamily="18" charset="0"/>
              </a:rPr>
              <a:t>Unless the employee agrees, the employer will not sponsor the green card, the employee will run out of </a:t>
            </a:r>
            <a:r>
              <a:rPr lang="en-US" sz="2500" dirty="0" smtClean="0">
                <a:solidFill>
                  <a:schemeClr val="tx2"/>
                </a:solidFill>
                <a:latin typeface="Californian FB" panose="0207040306080B030204" pitchFamily="18" charset="0"/>
              </a:rPr>
              <a:t>   H-1B </a:t>
            </a:r>
            <a:r>
              <a:rPr lang="en-US" sz="2500" dirty="0">
                <a:solidFill>
                  <a:schemeClr val="tx2"/>
                </a:solidFill>
                <a:latin typeface="Californian FB" panose="0207040306080B030204" pitchFamily="18" charset="0"/>
              </a:rPr>
              <a:t>time, and will be required to depart the US.  </a:t>
            </a:r>
          </a:p>
          <a:p>
            <a:pPr algn="ctr"/>
            <a:endParaRPr lang="en-US" dirty="0">
              <a:solidFill>
                <a:schemeClr val="tx2"/>
              </a:solidFill>
            </a:endParaRPr>
          </a:p>
        </p:txBody>
      </p:sp>
    </p:spTree>
    <p:extLst>
      <p:ext uri="{BB962C8B-B14F-4D97-AF65-F5344CB8AC3E}">
        <p14:creationId xmlns:p14="http://schemas.microsoft.com/office/powerpoint/2010/main" val="2554097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62000"/>
            <a:ext cx="8001000" cy="7937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tx2"/>
                </a:solidFill>
                <a:latin typeface="Californian FB" panose="0207040306080B030204" pitchFamily="18" charset="0"/>
              </a:rPr>
              <a:t>Issues Raised</a:t>
            </a:r>
            <a:endParaRPr lang="en-US" sz="4000" b="1" dirty="0">
              <a:solidFill>
                <a:schemeClr val="tx2"/>
              </a:solidFill>
              <a:latin typeface="Californian FB" panose="0207040306080B030204" pitchFamily="18" charset="0"/>
            </a:endParaRPr>
          </a:p>
        </p:txBody>
      </p:sp>
      <p:sp>
        <p:nvSpPr>
          <p:cNvPr id="8" name="TextBox 7"/>
          <p:cNvSpPr txBox="1"/>
          <p:nvPr/>
        </p:nvSpPr>
        <p:spPr>
          <a:xfrm>
            <a:off x="851019" y="2286000"/>
            <a:ext cx="7315200" cy="3108543"/>
          </a:xfrm>
          <a:prstGeom prst="rect">
            <a:avLst/>
          </a:prstGeom>
          <a:noFill/>
        </p:spPr>
        <p:txBody>
          <a:bodyPr wrap="square" rtlCol="0">
            <a:spAutoFit/>
          </a:bodyPr>
          <a:lstStyle/>
          <a:p>
            <a:pPr marL="457200" indent="-457200" algn="just">
              <a:buFont typeface="Arial" panose="020B0604020202020204" pitchFamily="34" charset="0"/>
              <a:buChar char="•"/>
            </a:pPr>
            <a:r>
              <a:rPr lang="en-US" sz="2800" dirty="0">
                <a:solidFill>
                  <a:schemeClr val="tx2"/>
                </a:solidFill>
                <a:latin typeface="Californian FB" panose="0207040306080B030204" pitchFamily="18" charset="0"/>
              </a:rPr>
              <a:t>Can the company shift the burden of </a:t>
            </a:r>
            <a:r>
              <a:rPr lang="en-US" sz="2800" dirty="0" smtClean="0">
                <a:solidFill>
                  <a:schemeClr val="tx2"/>
                </a:solidFill>
                <a:latin typeface="Californian FB" panose="0207040306080B030204" pitchFamily="18" charset="0"/>
              </a:rPr>
              <a:t>fees </a:t>
            </a:r>
            <a:r>
              <a:rPr lang="en-US" sz="2800" dirty="0">
                <a:solidFill>
                  <a:schemeClr val="tx2"/>
                </a:solidFill>
                <a:latin typeface="Californian FB" panose="0207040306080B030204" pitchFamily="18" charset="0"/>
              </a:rPr>
              <a:t>or costs to the employee who is willing to pay?  </a:t>
            </a:r>
            <a:endParaRPr lang="en-US" sz="2800" dirty="0" smtClean="0">
              <a:solidFill>
                <a:schemeClr val="tx2"/>
              </a:solidFill>
              <a:latin typeface="Californian FB" panose="0207040306080B030204" pitchFamily="18" charset="0"/>
            </a:endParaRPr>
          </a:p>
          <a:p>
            <a:pPr marL="457200" indent="-457200" algn="just">
              <a:buFont typeface="Arial" panose="020B0604020202020204" pitchFamily="34" charset="0"/>
              <a:buChar char="•"/>
            </a:pPr>
            <a:r>
              <a:rPr lang="en-US" sz="2800" dirty="0" smtClean="0">
                <a:solidFill>
                  <a:schemeClr val="tx2"/>
                </a:solidFill>
                <a:latin typeface="Californian FB" panose="0207040306080B030204" pitchFamily="18" charset="0"/>
              </a:rPr>
              <a:t>Can the company </a:t>
            </a:r>
            <a:r>
              <a:rPr lang="en-US" sz="2800" dirty="0">
                <a:solidFill>
                  <a:schemeClr val="tx2"/>
                </a:solidFill>
                <a:latin typeface="Californian FB" panose="0207040306080B030204" pitchFamily="18" charset="0"/>
              </a:rPr>
              <a:t>enter into a contractual arrangement whereby the employee works for a given number of years in exchange for the employer paying the costs associated with the PERM or green card process?</a:t>
            </a:r>
            <a:endParaRPr lang="en-US" sz="2500" dirty="0">
              <a:solidFill>
                <a:schemeClr val="tx2"/>
              </a:solidFill>
              <a:latin typeface="Californian FB" panose="0207040306080B030204" pitchFamily="18" charset="0"/>
            </a:endParaRPr>
          </a:p>
        </p:txBody>
      </p:sp>
    </p:spTree>
    <p:extLst>
      <p:ext uri="{BB962C8B-B14F-4D97-AF65-F5344CB8AC3E}">
        <p14:creationId xmlns:p14="http://schemas.microsoft.com/office/powerpoint/2010/main" val="4145676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766</TotalTime>
  <Words>2928</Words>
  <Application>Microsoft Office PowerPoint</Application>
  <PresentationFormat>On-screen Show (4:3)</PresentationFormat>
  <Paragraphs>181</Paragraphs>
  <Slides>41</Slides>
  <Notes>39</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AILA Spring Conference 2014 Texas, New Mexico &amp; Oklahoma</vt:lpstr>
      <vt:lpstr>Beyond the Basics &amp;        Ethical Quagmires </vt:lpstr>
      <vt:lpstr>  </vt:lpstr>
      <vt:lpstr>  </vt:lpstr>
      <vt:lpstr>Scenario #1 </vt:lpstr>
      <vt:lpstr>PowerPoint Presentation</vt:lpstr>
      <vt:lpstr>PowerPoint Presentation</vt:lpstr>
      <vt:lpstr>Scenario #2 </vt:lpstr>
      <vt:lpstr>PowerPoint Presentation</vt:lpstr>
      <vt:lpstr>Under no circumstances may an employer seek or receive any payment of any kind for any activity related to obtaining permanent labor certification.    20 C.F.R.§ 656.12  Remember,  the employer, the foreign national and attorney must attest to this on the ETA 9089, and audit responses may request additional affirmations that no money has changed hands for the process.</vt:lpstr>
      <vt:lpstr>Scenario #3 </vt:lpstr>
      <vt:lpstr>PowerPoint Presentation</vt:lpstr>
      <vt:lpstr>PowerPoint Presentation</vt:lpstr>
      <vt:lpstr>PowerPoint Presentation</vt:lpstr>
      <vt:lpstr>Scenario #4 </vt:lpstr>
      <vt:lpstr>PowerPoint Presentation</vt:lpstr>
      <vt:lpstr>PowerPoint Presentation</vt:lpstr>
      <vt:lpstr>Scenario #5 </vt:lpstr>
      <vt:lpstr>PowerPoint Presentation</vt:lpstr>
      <vt:lpstr>PowerPoint Presentation</vt:lpstr>
      <vt:lpstr>Scenario #6 </vt:lpstr>
      <vt:lpstr>PowerPoint Presentation</vt:lpstr>
      <vt:lpstr>PowerPoint Presentation</vt:lpstr>
      <vt:lpstr>Scenario #7 </vt:lpstr>
      <vt:lpstr>PowerPoint Presentation</vt:lpstr>
      <vt:lpstr>PowerPoint Presentation</vt:lpstr>
      <vt:lpstr>PowerPoint Presentation</vt:lpstr>
      <vt:lpstr>Scenario #8 </vt:lpstr>
      <vt:lpstr>PowerPoint Presentation</vt:lpstr>
      <vt:lpstr>PowerPoint Presentation</vt:lpstr>
      <vt:lpstr>Scenario #9 </vt:lpstr>
      <vt:lpstr>PowerPoint Presentation</vt:lpstr>
      <vt:lpstr>PowerPoint Presentation</vt:lpstr>
      <vt:lpstr>Scenario #10</vt:lpstr>
      <vt:lpstr>PowerPoint Presentation</vt:lpstr>
      <vt:lpstr>PowerPoint Presentation</vt:lpstr>
      <vt:lpstr>PowerPoint Presentation</vt:lpstr>
      <vt:lpstr>PowerPoint Presentation</vt:lpstr>
      <vt:lpstr>From Initial Consult to Adjustment of Status—the Company and Foreign National Must be Informed </vt:lpstr>
      <vt:lpstr>And remember, no matter what….</vt:lpstr>
      <vt:lpstr>Follow those darn rules.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Bond</dc:creator>
  <cp:lastModifiedBy>Susan Bond</cp:lastModifiedBy>
  <cp:revision>44</cp:revision>
  <cp:lastPrinted>2014-04-18T00:05:35Z</cp:lastPrinted>
  <dcterms:created xsi:type="dcterms:W3CDTF">2014-04-10T23:22:02Z</dcterms:created>
  <dcterms:modified xsi:type="dcterms:W3CDTF">2014-04-23T01:26:30Z</dcterms:modified>
</cp:coreProperties>
</file>