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5" r:id="rId3"/>
    <p:sldId id="300" r:id="rId4"/>
    <p:sldId id="275" r:id="rId5"/>
    <p:sldId id="307" r:id="rId6"/>
    <p:sldId id="308" r:id="rId7"/>
    <p:sldId id="266" r:id="rId8"/>
    <p:sldId id="267" r:id="rId9"/>
    <p:sldId id="268" r:id="rId10"/>
    <p:sldId id="269" r:id="rId11"/>
    <p:sldId id="270" r:id="rId12"/>
    <p:sldId id="271" r:id="rId13"/>
    <p:sldId id="299" r:id="rId14"/>
    <p:sldId id="272" r:id="rId15"/>
    <p:sldId id="274" r:id="rId16"/>
    <p:sldId id="301" r:id="rId17"/>
    <p:sldId id="302" r:id="rId18"/>
    <p:sldId id="303" r:id="rId19"/>
    <p:sldId id="304" r:id="rId20"/>
    <p:sldId id="305"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6939" autoAdjust="0"/>
  </p:normalViewPr>
  <p:slideViewPr>
    <p:cSldViewPr snapToGrid="0" snapToObjects="1">
      <p:cViewPr>
        <p:scale>
          <a:sx n="100" d="100"/>
          <a:sy n="100" d="100"/>
        </p:scale>
        <p:origin x="-1304" y="-80"/>
      </p:cViewPr>
      <p:guideLst>
        <p:guide orient="horz" pos="2160"/>
        <p:guide pos="2880"/>
      </p:guideLst>
    </p:cSldViewPr>
  </p:slideViewPr>
  <p:outlineViewPr>
    <p:cViewPr>
      <p:scale>
        <a:sx n="33" d="100"/>
        <a:sy n="33" d="100"/>
      </p:scale>
      <p:origin x="0" y="35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DB3BE-0D62-0F4D-93A9-20D088C4D2C8}" type="datetimeFigureOut">
              <a:rPr lang="en-US" smtClean="0"/>
              <a:t>4/16/14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53174-88A9-1A46-9E21-FFB4D06AD7A7}" type="slidenum">
              <a:rPr lang="en-US" smtClean="0"/>
              <a:t>‹#›</a:t>
            </a:fld>
            <a:endParaRPr lang="en-US"/>
          </a:p>
        </p:txBody>
      </p:sp>
    </p:spTree>
    <p:extLst>
      <p:ext uri="{BB962C8B-B14F-4D97-AF65-F5344CB8AC3E}">
        <p14:creationId xmlns:p14="http://schemas.microsoft.com/office/powerpoint/2010/main" val="3326631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Cesar takes over</a:t>
            </a:r>
            <a:endParaRPr lang="en-US" dirty="0"/>
          </a:p>
        </p:txBody>
      </p:sp>
      <p:sp>
        <p:nvSpPr>
          <p:cNvPr id="4" name="Slide Number Placeholder 3"/>
          <p:cNvSpPr>
            <a:spLocks noGrp="1"/>
          </p:cNvSpPr>
          <p:nvPr>
            <p:ph type="sldNum" sz="quarter" idx="10"/>
          </p:nvPr>
        </p:nvSpPr>
        <p:spPr/>
        <p:txBody>
          <a:bodyPr/>
          <a:lstStyle/>
          <a:p>
            <a:fld id="{9EE53174-88A9-1A46-9E21-FFB4D06AD7A7}" type="slidenum">
              <a:rPr lang="en-US" smtClean="0"/>
              <a:t>4</a:t>
            </a:fld>
            <a:endParaRPr lang="en-US"/>
          </a:p>
        </p:txBody>
      </p:sp>
    </p:spTree>
    <p:extLst>
      <p:ext uri="{BB962C8B-B14F-4D97-AF65-F5344CB8AC3E}">
        <p14:creationId xmlns:p14="http://schemas.microsoft.com/office/powerpoint/2010/main" val="278757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Legal Status </a:t>
            </a:r>
            <a:r>
              <a:rPr lang="en-US" dirty="0" smtClean="0"/>
              <a:t>- Already determined</a:t>
            </a:r>
            <a:r>
              <a:rPr lang="en-US" baseline="0" dirty="0" smtClean="0"/>
              <a:t> that Javier is an LPR</a:t>
            </a:r>
          </a:p>
          <a:p>
            <a:pPr marL="0" indent="0">
              <a:buFontTx/>
              <a:buNone/>
            </a:pPr>
            <a:r>
              <a:rPr lang="en-US" b="1" baseline="0" dirty="0" smtClean="0"/>
              <a:t>Length of Time </a:t>
            </a:r>
            <a:r>
              <a:rPr lang="en-US" baseline="0" dirty="0" smtClean="0"/>
              <a:t>– this is important because we need to know when he became an LPR and what family members will help him in case he needs to go to immigration court</a:t>
            </a:r>
          </a:p>
          <a:p>
            <a:pPr marL="0" indent="0">
              <a:buFontTx/>
              <a:buNone/>
            </a:pPr>
            <a:r>
              <a:rPr lang="en-US" b="1" baseline="0" dirty="0" smtClean="0"/>
              <a:t>Category of Crime </a:t>
            </a:r>
            <a:r>
              <a:rPr lang="en-US" baseline="0" dirty="0" smtClean="0"/>
              <a:t>– a cursory review – which is never good (look at </a:t>
            </a:r>
            <a:r>
              <a:rPr lang="en-US" baseline="0" dirty="0" err="1" smtClean="0"/>
              <a:t>Descamps</a:t>
            </a:r>
            <a:r>
              <a:rPr lang="en-US" baseline="0" dirty="0" smtClean="0"/>
              <a:t>) – would tell us that this is an Aggravated Felony if convicted of anything other than </a:t>
            </a:r>
            <a:r>
              <a:rPr lang="en-US" u="sng" baseline="0" dirty="0" smtClean="0"/>
              <a:t>Deferred Adjudication</a:t>
            </a:r>
            <a:r>
              <a:rPr lang="en-US" baseline="0" dirty="0" smtClean="0"/>
              <a:t>? And, there’s pretty good reason to believe that a burglary offense is a CIMT. 101(a)(43)(G) (“burglary offense for which the term of imprisonment is at least one year”)</a:t>
            </a:r>
          </a:p>
          <a:p>
            <a:pPr marL="0" indent="0">
              <a:buFontTx/>
              <a:buNone/>
            </a:pPr>
            <a:r>
              <a:rPr lang="en-US" b="1" baseline="0" dirty="0" smtClean="0"/>
              <a:t>Punishment</a:t>
            </a:r>
            <a:r>
              <a:rPr lang="en-US" b="0" baseline="0" dirty="0" smtClean="0"/>
              <a:t> – Burglary of a Habitation in Texas is a 2</a:t>
            </a:r>
            <a:r>
              <a:rPr lang="en-US" b="0" baseline="30000" dirty="0" smtClean="0"/>
              <a:t>nd</a:t>
            </a:r>
            <a:r>
              <a:rPr lang="en-US" b="0" baseline="0" dirty="0" smtClean="0"/>
              <a:t>  degree felony with a range of punishment between 2-20 years. Tex. Penal Code § 30.02; 12.33</a:t>
            </a:r>
          </a:p>
          <a:p>
            <a:pPr marL="0" indent="0">
              <a:buFontTx/>
              <a:buNone/>
            </a:pPr>
            <a:r>
              <a:rPr lang="en-US" b="1" baseline="0" dirty="0" smtClean="0"/>
              <a:t>History </a:t>
            </a:r>
            <a:r>
              <a:rPr lang="en-US" b="0" baseline="0" dirty="0" smtClean="0"/>
              <a:t> - how many times has he been arrested? What crimes? Were they CIMT’s? </a:t>
            </a:r>
            <a:endParaRPr lang="en-US" b="1"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EE53174-88A9-1A46-9E21-FFB4D06AD7A7}" type="slidenum">
              <a:rPr lang="en-US" smtClean="0"/>
              <a:t>8</a:t>
            </a:fld>
            <a:endParaRPr lang="en-US"/>
          </a:p>
        </p:txBody>
      </p:sp>
    </p:spTree>
    <p:extLst>
      <p:ext uri="{BB962C8B-B14F-4D97-AF65-F5344CB8AC3E}">
        <p14:creationId xmlns:p14="http://schemas.microsoft.com/office/powerpoint/2010/main" val="163241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 found out after our first meeting</a:t>
            </a:r>
            <a:r>
              <a:rPr lang="en-US" baseline="0" dirty="0" smtClean="0"/>
              <a:t> after he got out on bond. He hadn’t been indicted and we had a sit down at my office. </a:t>
            </a:r>
          </a:p>
          <a:p>
            <a:r>
              <a:rPr lang="en-US" baseline="0" dirty="0" smtClean="0"/>
              <a:t>Why is there an asterisk? Because this is what we found out after our first meeting. </a:t>
            </a:r>
          </a:p>
          <a:p>
            <a:r>
              <a:rPr lang="en-US" baseline="0" dirty="0" smtClean="0"/>
              <a:t>**** Let’s take a look at his indictment *****</a:t>
            </a:r>
          </a:p>
        </p:txBody>
      </p:sp>
      <p:sp>
        <p:nvSpPr>
          <p:cNvPr id="4" name="Slide Number Placeholder 3"/>
          <p:cNvSpPr>
            <a:spLocks noGrp="1"/>
          </p:cNvSpPr>
          <p:nvPr>
            <p:ph type="sldNum" sz="quarter" idx="10"/>
          </p:nvPr>
        </p:nvSpPr>
        <p:spPr/>
        <p:txBody>
          <a:bodyPr/>
          <a:lstStyle/>
          <a:p>
            <a:fld id="{9EE53174-88A9-1A46-9E21-FFB4D06AD7A7}" type="slidenum">
              <a:rPr lang="en-US" smtClean="0"/>
              <a:t>9</a:t>
            </a:fld>
            <a:endParaRPr lang="en-US"/>
          </a:p>
        </p:txBody>
      </p:sp>
    </p:spTree>
    <p:extLst>
      <p:ext uri="{BB962C8B-B14F-4D97-AF65-F5344CB8AC3E}">
        <p14:creationId xmlns:p14="http://schemas.microsoft.com/office/powerpoint/2010/main" val="36388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just read it for everybody. Also, so everybody</a:t>
            </a:r>
            <a:r>
              <a:rPr lang="en-US" baseline="0" dirty="0" smtClean="0"/>
              <a:t> can see. Let’s put it up on the screen. </a:t>
            </a:r>
            <a:endParaRPr lang="en-US" dirty="0"/>
          </a:p>
        </p:txBody>
      </p:sp>
      <p:sp>
        <p:nvSpPr>
          <p:cNvPr id="4" name="Slide Number Placeholder 3"/>
          <p:cNvSpPr>
            <a:spLocks noGrp="1"/>
          </p:cNvSpPr>
          <p:nvPr>
            <p:ph type="sldNum" sz="quarter" idx="10"/>
          </p:nvPr>
        </p:nvSpPr>
        <p:spPr/>
        <p:txBody>
          <a:bodyPr/>
          <a:lstStyle/>
          <a:p>
            <a:fld id="{9EE53174-88A9-1A46-9E21-FFB4D06AD7A7}" type="slidenum">
              <a:rPr lang="en-US" smtClean="0"/>
              <a:t>10</a:t>
            </a:fld>
            <a:endParaRPr lang="en-US"/>
          </a:p>
        </p:txBody>
      </p:sp>
    </p:spTree>
    <p:extLst>
      <p:ext uri="{BB962C8B-B14F-4D97-AF65-F5344CB8AC3E}">
        <p14:creationId xmlns:p14="http://schemas.microsoft.com/office/powerpoint/2010/main" val="223187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 true statement?</a:t>
            </a:r>
            <a:r>
              <a:rPr lang="en-US" baseline="0" dirty="0" smtClean="0"/>
              <a:t> Let’s see if people were listening? Deferred Adjudication is a conviction BUT NOT a term of imprisonment. </a:t>
            </a:r>
          </a:p>
          <a:p>
            <a:r>
              <a:rPr lang="en-US" baseline="0" dirty="0" smtClean="0"/>
              <a:t>SHOW - Offense Report to Negotiate with the State. </a:t>
            </a:r>
            <a:endParaRPr lang="en-US" dirty="0"/>
          </a:p>
        </p:txBody>
      </p:sp>
      <p:sp>
        <p:nvSpPr>
          <p:cNvPr id="4" name="Slide Number Placeholder 3"/>
          <p:cNvSpPr>
            <a:spLocks noGrp="1"/>
          </p:cNvSpPr>
          <p:nvPr>
            <p:ph type="sldNum" sz="quarter" idx="10"/>
          </p:nvPr>
        </p:nvSpPr>
        <p:spPr/>
        <p:txBody>
          <a:bodyPr/>
          <a:lstStyle/>
          <a:p>
            <a:fld id="{9EE53174-88A9-1A46-9E21-FFB4D06AD7A7}" type="slidenum">
              <a:rPr lang="en-US" smtClean="0"/>
              <a:t>12</a:t>
            </a:fld>
            <a:endParaRPr lang="en-US"/>
          </a:p>
        </p:txBody>
      </p:sp>
    </p:spTree>
    <p:extLst>
      <p:ext uri="{BB962C8B-B14F-4D97-AF65-F5344CB8AC3E}">
        <p14:creationId xmlns:p14="http://schemas.microsoft.com/office/powerpoint/2010/main" val="256272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Jail</a:t>
            </a:r>
            <a:r>
              <a:rPr lang="en-US" baseline="0" dirty="0" smtClean="0"/>
              <a:t> Time v. Deferred Adjudication: </a:t>
            </a:r>
            <a:r>
              <a:rPr lang="en-US" dirty="0" smtClean="0"/>
              <a:t>State hemming and hawing about Jail Time. This guy beat up a mentally challenged man. </a:t>
            </a:r>
          </a:p>
          <a:p>
            <a:r>
              <a:rPr lang="en-US" dirty="0" smtClean="0"/>
              <a:t>Removability v. </a:t>
            </a:r>
            <a:r>
              <a:rPr lang="en-US" dirty="0" err="1" smtClean="0"/>
              <a:t>Inadmissiblity</a:t>
            </a:r>
            <a:r>
              <a:rPr lang="en-US" dirty="0" smtClean="0"/>
              <a:t>:</a:t>
            </a:r>
            <a:r>
              <a:rPr lang="en-US" baseline="0" dirty="0" smtClean="0"/>
              <a:t> </a:t>
            </a:r>
          </a:p>
          <a:p>
            <a:r>
              <a:rPr lang="en-US" baseline="0" dirty="0" smtClean="0"/>
              <a:t>Inadmissible because petty offense exception does not apply because the maximum possible term of imprisonment for this felony exceeds 1 year</a:t>
            </a:r>
            <a:endParaRPr lang="en-US" dirty="0"/>
          </a:p>
        </p:txBody>
      </p:sp>
      <p:sp>
        <p:nvSpPr>
          <p:cNvPr id="4" name="Slide Number Placeholder 3"/>
          <p:cNvSpPr>
            <a:spLocks noGrp="1"/>
          </p:cNvSpPr>
          <p:nvPr>
            <p:ph type="sldNum" sz="quarter" idx="10"/>
          </p:nvPr>
        </p:nvSpPr>
        <p:spPr/>
        <p:txBody>
          <a:bodyPr/>
          <a:lstStyle/>
          <a:p>
            <a:fld id="{9EE53174-88A9-1A46-9E21-FFB4D06AD7A7}" type="slidenum">
              <a:rPr lang="en-US" smtClean="0"/>
              <a:t>14</a:t>
            </a:fld>
            <a:endParaRPr lang="en-US"/>
          </a:p>
        </p:txBody>
      </p:sp>
    </p:spTree>
    <p:extLst>
      <p:ext uri="{BB962C8B-B14F-4D97-AF65-F5344CB8AC3E}">
        <p14:creationId xmlns:p14="http://schemas.microsoft.com/office/powerpoint/2010/main" val="293047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got them to agree</a:t>
            </a:r>
            <a:r>
              <a:rPr lang="en-US" baseline="0" dirty="0" smtClean="0"/>
              <a:t> to stipulate to the reckless element of misdemeanor assault. </a:t>
            </a:r>
          </a:p>
          <a:p>
            <a:r>
              <a:rPr lang="en-US" baseline="0" dirty="0" smtClean="0"/>
              <a:t>The End Result (show them the judgment of conviction – criminal trespass) </a:t>
            </a:r>
            <a:endParaRPr lang="en-US" dirty="0"/>
          </a:p>
        </p:txBody>
      </p:sp>
      <p:sp>
        <p:nvSpPr>
          <p:cNvPr id="4" name="Slide Number Placeholder 3"/>
          <p:cNvSpPr>
            <a:spLocks noGrp="1"/>
          </p:cNvSpPr>
          <p:nvPr>
            <p:ph type="sldNum" sz="quarter" idx="10"/>
          </p:nvPr>
        </p:nvSpPr>
        <p:spPr/>
        <p:txBody>
          <a:bodyPr/>
          <a:lstStyle/>
          <a:p>
            <a:fld id="{9EE53174-88A9-1A46-9E21-FFB4D06AD7A7}" type="slidenum">
              <a:rPr lang="en-US" smtClean="0"/>
              <a:t>15</a:t>
            </a:fld>
            <a:endParaRPr lang="en-US"/>
          </a:p>
        </p:txBody>
      </p:sp>
    </p:spTree>
    <p:extLst>
      <p:ext uri="{BB962C8B-B14F-4D97-AF65-F5344CB8AC3E}">
        <p14:creationId xmlns:p14="http://schemas.microsoft.com/office/powerpoint/2010/main" val="350531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A855CD0-8944-544D-B11B-33571C6BC0DB}" type="datetimeFigureOut">
              <a:rPr lang="en-US" smtClean="0"/>
              <a:t>4/16/14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689F6-252D-7645-93B9-01C4F9A6F58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855CD0-8944-544D-B11B-33571C6BC0DB}" type="datetimeFigureOut">
              <a:rPr lang="en-US" smtClean="0"/>
              <a:t>4/16/14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689F6-252D-7645-93B9-01C4F9A6F5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A855CD0-8944-544D-B11B-33571C6BC0DB}" type="datetimeFigureOut">
              <a:rPr lang="en-US" smtClean="0"/>
              <a:t>4/16/14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689F6-252D-7645-93B9-01C4F9A6F5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A855CD0-8944-544D-B11B-33571C6BC0DB}" type="datetimeFigureOut">
              <a:rPr lang="en-US" smtClean="0"/>
              <a:t>4/16/14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2A689F6-252D-7645-93B9-01C4F9A6F58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A855CD0-8944-544D-B11B-33571C6BC0DB}" type="datetimeFigureOut">
              <a:rPr lang="en-US" smtClean="0"/>
              <a:t>4/16/14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A689F6-252D-7645-93B9-01C4F9A6F58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A855CD0-8944-544D-B11B-33571C6BC0DB}" type="datetimeFigureOut">
              <a:rPr lang="en-US" smtClean="0"/>
              <a:t>4/16/14</a:t>
            </a:fld>
            <a:endParaRPr lang="en-US"/>
          </a:p>
        </p:txBody>
      </p:sp>
      <p:sp>
        <p:nvSpPr>
          <p:cNvPr id="10" name="Slide Number Placeholder 9"/>
          <p:cNvSpPr>
            <a:spLocks noGrp="1"/>
          </p:cNvSpPr>
          <p:nvPr>
            <p:ph type="sldNum" sz="quarter" idx="16"/>
          </p:nvPr>
        </p:nvSpPr>
        <p:spPr/>
        <p:txBody>
          <a:bodyPr rtlCol="0"/>
          <a:lstStyle/>
          <a:p>
            <a:fld id="{72A689F6-252D-7645-93B9-01C4F9A6F58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A855CD0-8944-544D-B11B-33571C6BC0DB}" type="datetimeFigureOut">
              <a:rPr lang="en-US" smtClean="0"/>
              <a:t>4/16/14</a:t>
            </a:fld>
            <a:endParaRPr lang="en-US"/>
          </a:p>
        </p:txBody>
      </p:sp>
      <p:sp>
        <p:nvSpPr>
          <p:cNvPr id="12" name="Slide Number Placeholder 11"/>
          <p:cNvSpPr>
            <a:spLocks noGrp="1"/>
          </p:cNvSpPr>
          <p:nvPr>
            <p:ph type="sldNum" sz="quarter" idx="16"/>
          </p:nvPr>
        </p:nvSpPr>
        <p:spPr/>
        <p:txBody>
          <a:bodyPr rtlCol="0"/>
          <a:lstStyle/>
          <a:p>
            <a:fld id="{72A689F6-252D-7645-93B9-01C4F9A6F58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855CD0-8944-544D-B11B-33571C6BC0DB}" type="datetimeFigureOut">
              <a:rPr lang="en-US" smtClean="0"/>
              <a:t>4/16/14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2A689F6-252D-7645-93B9-01C4F9A6F5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55CD0-8944-544D-B11B-33571C6BC0DB}" type="datetimeFigureOut">
              <a:rPr lang="en-US" smtClean="0"/>
              <a:t>4/16/14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2A689F6-252D-7645-93B9-01C4F9A6F5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855CD0-8944-544D-B11B-33571C6BC0DB}" type="datetimeFigureOut">
              <a:rPr lang="en-US" smtClean="0"/>
              <a:t>4/16/14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2A689F6-252D-7645-93B9-01C4F9A6F58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A855CD0-8944-544D-B11B-33571C6BC0DB}" type="datetimeFigureOut">
              <a:rPr lang="en-US" smtClean="0"/>
              <a:t>4/16/14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2A689F6-252D-7645-93B9-01C4F9A6F58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A855CD0-8944-544D-B11B-33571C6BC0DB}" type="datetimeFigureOut">
              <a:rPr lang="en-US" smtClean="0"/>
              <a:t>4/16/14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A689F6-252D-7645-93B9-01C4F9A6F5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50037"/>
            <a:ext cx="6705600" cy="685800"/>
          </a:xfrm>
        </p:spPr>
        <p:txBody>
          <a:bodyPr>
            <a:normAutofit fontScale="77500" lnSpcReduction="20000"/>
          </a:bodyPr>
          <a:lstStyle/>
          <a:p>
            <a:r>
              <a:rPr lang="en-US" dirty="0" smtClean="0"/>
              <a:t>AILA Texas Chapter Spring 2014 Conference</a:t>
            </a:r>
          </a:p>
          <a:p>
            <a:r>
              <a:rPr lang="en-US" dirty="0" smtClean="0"/>
              <a:t>April 25, 2014</a:t>
            </a:r>
            <a:endParaRPr lang="en-US" dirty="0"/>
          </a:p>
        </p:txBody>
      </p:sp>
      <p:sp>
        <p:nvSpPr>
          <p:cNvPr id="4" name="Title 3"/>
          <p:cNvSpPr>
            <a:spLocks noGrp="1"/>
          </p:cNvSpPr>
          <p:nvPr>
            <p:ph type="ctrTitle"/>
          </p:nvPr>
        </p:nvSpPr>
        <p:spPr>
          <a:xfrm>
            <a:off x="2362200" y="393700"/>
            <a:ext cx="6477000" cy="1828800"/>
          </a:xfrm>
        </p:spPr>
        <p:txBody>
          <a:bodyPr/>
          <a:lstStyle/>
          <a:p>
            <a:r>
              <a:rPr lang="en-US" dirty="0" err="1" smtClean="0"/>
              <a:t>Crimmigration</a:t>
            </a:r>
            <a:r>
              <a:rPr lang="en-US" dirty="0" smtClean="0"/>
              <a:t> Law</a:t>
            </a:r>
            <a:endParaRPr lang="en-US" dirty="0"/>
          </a:p>
        </p:txBody>
      </p:sp>
      <p:sp>
        <p:nvSpPr>
          <p:cNvPr id="5" name="TextBox 4"/>
          <p:cNvSpPr txBox="1"/>
          <p:nvPr/>
        </p:nvSpPr>
        <p:spPr>
          <a:xfrm>
            <a:off x="1333500" y="3848100"/>
            <a:ext cx="7734300" cy="923330"/>
          </a:xfrm>
          <a:prstGeom prst="rect">
            <a:avLst/>
          </a:prstGeom>
          <a:noFill/>
        </p:spPr>
        <p:txBody>
          <a:bodyPr wrap="square" rtlCol="0">
            <a:spAutoFit/>
          </a:bodyPr>
          <a:lstStyle/>
          <a:p>
            <a:pPr algn="ctr"/>
            <a:r>
              <a:rPr lang="en-US" dirty="0" smtClean="0"/>
              <a:t>César Cuauhtémoc </a:t>
            </a:r>
            <a:r>
              <a:rPr lang="en-US" dirty="0" err="1" smtClean="0"/>
              <a:t>García</a:t>
            </a:r>
            <a:r>
              <a:rPr lang="en-US" dirty="0" smtClean="0"/>
              <a:t> Hernández, University of Denver Sturm College of Law</a:t>
            </a:r>
          </a:p>
          <a:p>
            <a:pPr algn="ctr"/>
            <a:r>
              <a:rPr lang="en-US" dirty="0" smtClean="0"/>
              <a:t>Carlos </a:t>
            </a:r>
            <a:r>
              <a:rPr lang="en-US" dirty="0" err="1" smtClean="0"/>
              <a:t>Moctezuma</a:t>
            </a:r>
            <a:r>
              <a:rPr lang="en-US" dirty="0" smtClean="0"/>
              <a:t> </a:t>
            </a:r>
            <a:r>
              <a:rPr lang="en-US" dirty="0" err="1" smtClean="0"/>
              <a:t>García</a:t>
            </a:r>
            <a:r>
              <a:rPr lang="en-US" dirty="0" smtClean="0"/>
              <a:t>, </a:t>
            </a:r>
            <a:r>
              <a:rPr lang="en-US" dirty="0" err="1" smtClean="0"/>
              <a:t>García</a:t>
            </a:r>
            <a:r>
              <a:rPr lang="en-US" dirty="0" smtClean="0"/>
              <a:t> &amp; </a:t>
            </a:r>
            <a:r>
              <a:rPr lang="en-US" dirty="0" err="1" smtClean="0"/>
              <a:t>García</a:t>
            </a:r>
            <a:r>
              <a:rPr lang="en-US" dirty="0" smtClean="0"/>
              <a:t> Attorneys at Law, PLLC</a:t>
            </a:r>
          </a:p>
          <a:p>
            <a:pPr algn="ctr"/>
            <a:r>
              <a:rPr lang="en-US" dirty="0" smtClean="0"/>
              <a:t>Javier N. Maldonado, Law Offices of Javier N. Maldonado</a:t>
            </a:r>
            <a:endParaRPr lang="en-US" dirty="0"/>
          </a:p>
        </p:txBody>
      </p:sp>
    </p:spTree>
    <p:extLst>
      <p:ext uri="{BB962C8B-B14F-4D97-AF65-F5344CB8AC3E}">
        <p14:creationId xmlns:p14="http://schemas.microsoft.com/office/powerpoint/2010/main" val="3938461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Indictment</a:t>
            </a:r>
            <a:endParaRPr lang="en-US" dirty="0"/>
          </a:p>
        </p:txBody>
      </p:sp>
      <p:sp>
        <p:nvSpPr>
          <p:cNvPr id="3" name="Content Placeholder 2"/>
          <p:cNvSpPr>
            <a:spLocks noGrp="1"/>
          </p:cNvSpPr>
          <p:nvPr>
            <p:ph sz="quarter" idx="1"/>
          </p:nvPr>
        </p:nvSpPr>
        <p:spPr/>
        <p:txBody>
          <a:bodyPr/>
          <a:lstStyle/>
          <a:p>
            <a:r>
              <a:rPr lang="en-US" dirty="0" smtClean="0"/>
              <a:t>Read it </a:t>
            </a:r>
            <a:r>
              <a:rPr lang="en-US" dirty="0"/>
              <a:t>c</a:t>
            </a:r>
            <a:r>
              <a:rPr lang="en-US" dirty="0" smtClean="0"/>
              <a:t>arefully</a:t>
            </a:r>
            <a:endParaRPr lang="en-US" dirty="0"/>
          </a:p>
        </p:txBody>
      </p:sp>
      <p:pic>
        <p:nvPicPr>
          <p:cNvPr id="5" name="Picture 4" descr="INDICTMENT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9" y="2145549"/>
            <a:ext cx="3373199" cy="4365316"/>
          </a:xfrm>
          <a:prstGeom prst="rect">
            <a:avLst/>
          </a:prstGeom>
        </p:spPr>
      </p:pic>
      <p:pic>
        <p:nvPicPr>
          <p:cNvPr id="8" name="Picture 7" descr="INDICTMENT .pdf"/>
          <p:cNvPicPr>
            <a:picLocks noChangeAspect="1"/>
          </p:cNvPicPr>
          <p:nvPr/>
        </p:nvPicPr>
        <p:blipFill rotWithShape="1">
          <a:blip r:embed="rId3">
            <a:extLst>
              <a:ext uri="{28A0092B-C50C-407E-A947-70E740481C1C}">
                <a14:useLocalDpi xmlns:a14="http://schemas.microsoft.com/office/drawing/2010/main" val="0"/>
              </a:ext>
            </a:extLst>
          </a:blip>
          <a:srcRect l="15401" t="9962" r="14865" b="61726"/>
          <a:stretch/>
        </p:blipFill>
        <p:spPr>
          <a:xfrm>
            <a:off x="2133600" y="2692399"/>
            <a:ext cx="4783668" cy="2513401"/>
          </a:xfrm>
          <a:prstGeom prst="rect">
            <a:avLst/>
          </a:prstGeom>
        </p:spPr>
      </p:pic>
    </p:spTree>
    <p:extLst>
      <p:ext uri="{BB962C8B-B14F-4D97-AF65-F5344CB8AC3E}">
        <p14:creationId xmlns:p14="http://schemas.microsoft.com/office/powerpoint/2010/main" val="4004127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Criminal Case – Immigration Relief</a:t>
            </a:r>
            <a:endParaRPr lang="en-US" dirty="0"/>
          </a:p>
        </p:txBody>
      </p:sp>
      <p:sp>
        <p:nvSpPr>
          <p:cNvPr id="3" name="Content Placeholder 2"/>
          <p:cNvSpPr>
            <a:spLocks noGrp="1"/>
          </p:cNvSpPr>
          <p:nvPr>
            <p:ph sz="quarter" idx="1"/>
          </p:nvPr>
        </p:nvSpPr>
        <p:spPr/>
        <p:txBody>
          <a:bodyPr>
            <a:normAutofit/>
          </a:bodyPr>
          <a:lstStyle/>
          <a:p>
            <a:r>
              <a:rPr lang="en-US" dirty="0" smtClean="0"/>
              <a:t>Immigration </a:t>
            </a:r>
            <a:r>
              <a:rPr lang="en-US" dirty="0"/>
              <a:t>r</a:t>
            </a:r>
            <a:r>
              <a:rPr lang="en-US" dirty="0" smtClean="0"/>
              <a:t>elief</a:t>
            </a:r>
          </a:p>
          <a:p>
            <a:pPr lvl="1"/>
            <a:r>
              <a:rPr lang="en-US" dirty="0" smtClean="0"/>
              <a:t>Cancellation of Removal – INA § 240A(a)</a:t>
            </a:r>
          </a:p>
          <a:p>
            <a:pPr lvl="2"/>
            <a:r>
              <a:rPr lang="en-US" dirty="0" smtClean="0"/>
              <a:t>Ineligible if it’s an aggravated felony</a:t>
            </a:r>
          </a:p>
          <a:p>
            <a:pPr lvl="1"/>
            <a:r>
              <a:rPr lang="en-US" dirty="0" smtClean="0"/>
              <a:t>(Re) Adjustment of Status – INA § 245(a)</a:t>
            </a:r>
          </a:p>
          <a:p>
            <a:pPr lvl="2"/>
            <a:r>
              <a:rPr lang="en-US" dirty="0" smtClean="0"/>
              <a:t>Maybe with a waiver for CIMTs – INA § 212(h)</a:t>
            </a:r>
          </a:p>
          <a:p>
            <a:pPr lvl="2"/>
            <a:r>
              <a:rPr lang="en-US" dirty="0" smtClean="0"/>
              <a:t>Remember: aggravated felonies aren’t grounds for inadmissibility</a:t>
            </a:r>
          </a:p>
          <a:p>
            <a:pPr lvl="1"/>
            <a:r>
              <a:rPr lang="en-US" dirty="0" smtClean="0"/>
              <a:t>Asylum</a:t>
            </a:r>
          </a:p>
          <a:p>
            <a:pPr lvl="2"/>
            <a:r>
              <a:rPr lang="en-US" dirty="0" smtClean="0"/>
              <a:t>1 year bar (withholding of removal) </a:t>
            </a:r>
          </a:p>
          <a:p>
            <a:pPr lvl="2"/>
            <a:endParaRPr lang="en-US" dirty="0" smtClean="0"/>
          </a:p>
          <a:p>
            <a:pPr lvl="1"/>
            <a:endParaRPr lang="en-US" dirty="0" smtClean="0"/>
          </a:p>
        </p:txBody>
      </p:sp>
    </p:spTree>
    <p:extLst>
      <p:ext uri="{BB962C8B-B14F-4D97-AF65-F5344CB8AC3E}">
        <p14:creationId xmlns:p14="http://schemas.microsoft.com/office/powerpoint/2010/main" val="3898584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Criminal Case	</a:t>
            </a:r>
            <a:endParaRPr lang="en-US" dirty="0"/>
          </a:p>
        </p:txBody>
      </p:sp>
      <p:sp>
        <p:nvSpPr>
          <p:cNvPr id="3" name="Content Placeholder 2"/>
          <p:cNvSpPr>
            <a:spLocks noGrp="1"/>
          </p:cNvSpPr>
          <p:nvPr>
            <p:ph sz="quarter" idx="1"/>
          </p:nvPr>
        </p:nvSpPr>
        <p:spPr/>
        <p:txBody>
          <a:bodyPr>
            <a:normAutofit/>
          </a:bodyPr>
          <a:lstStyle/>
          <a:p>
            <a:r>
              <a:rPr lang="en-US" dirty="0" smtClean="0"/>
              <a:t>He CAN’T plead guilty to Burglary of a Habitation</a:t>
            </a:r>
          </a:p>
          <a:p>
            <a:pPr lvl="1"/>
            <a:r>
              <a:rPr lang="en-US" dirty="0" smtClean="0"/>
              <a:t>Is this a true statement? </a:t>
            </a:r>
          </a:p>
          <a:p>
            <a:pPr lvl="1"/>
            <a:r>
              <a:rPr lang="en-US" dirty="0" smtClean="0"/>
              <a:t>101(a)(43)(G) requires a term of imprisonment</a:t>
            </a:r>
          </a:p>
          <a:p>
            <a:pPr lvl="1"/>
            <a:r>
              <a:rPr lang="en-US" dirty="0" smtClean="0"/>
              <a:t>Deferred Adjudication is not imprisonment – INA 101(a)(48)(B)</a:t>
            </a:r>
          </a:p>
          <a:p>
            <a:pPr lvl="2"/>
            <a:r>
              <a:rPr lang="en-US" dirty="0" smtClean="0"/>
              <a:t>But deferred adjudication is a conviction – </a:t>
            </a:r>
            <a:r>
              <a:rPr lang="en-US" i="1" dirty="0" smtClean="0"/>
              <a:t>Matter of </a:t>
            </a:r>
            <a:r>
              <a:rPr lang="en-US" i="1" dirty="0" err="1" smtClean="0"/>
              <a:t>Punu</a:t>
            </a:r>
            <a:r>
              <a:rPr lang="en-US" dirty="0" smtClean="0"/>
              <a:t>, 22 I&amp;N Dec. 224 (BIA 1998); </a:t>
            </a:r>
            <a:r>
              <a:rPr lang="en-US" i="1" dirty="0" err="1" smtClean="0"/>
              <a:t>Moosa</a:t>
            </a:r>
            <a:r>
              <a:rPr lang="en-US" i="1" dirty="0" smtClean="0"/>
              <a:t> v. INS</a:t>
            </a:r>
            <a:r>
              <a:rPr lang="en-US" dirty="0" smtClean="0"/>
              <a:t>, 171 F.3d 994, 1006 (5</a:t>
            </a:r>
            <a:r>
              <a:rPr lang="en-US" baseline="30000" dirty="0" smtClean="0"/>
              <a:t>th</a:t>
            </a:r>
            <a:r>
              <a:rPr lang="en-US" dirty="0" smtClean="0"/>
              <a:t> Cir. 1999)</a:t>
            </a:r>
          </a:p>
        </p:txBody>
      </p:sp>
    </p:spTree>
    <p:extLst>
      <p:ext uri="{BB962C8B-B14F-4D97-AF65-F5344CB8AC3E}">
        <p14:creationId xmlns:p14="http://schemas.microsoft.com/office/powerpoint/2010/main" val="2383684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CrImmigration</a:t>
            </a:r>
            <a:r>
              <a:rPr lang="en-US" dirty="0" smtClean="0"/>
              <a:t> 101: Negotiating</a:t>
            </a:r>
            <a:endParaRPr lang="en-US" dirty="0"/>
          </a:p>
        </p:txBody>
      </p:sp>
      <p:sp>
        <p:nvSpPr>
          <p:cNvPr id="3" name="Content Placeholder 2"/>
          <p:cNvSpPr>
            <a:spLocks noGrp="1"/>
          </p:cNvSpPr>
          <p:nvPr>
            <p:ph sz="quarter" idx="1"/>
          </p:nvPr>
        </p:nvSpPr>
        <p:spPr/>
        <p:txBody>
          <a:bodyPr/>
          <a:lstStyle/>
          <a:p>
            <a:r>
              <a:rPr lang="en-US" dirty="0"/>
              <a:t>Let’s look at the offense report – time to negotiate with the </a:t>
            </a:r>
            <a:r>
              <a:rPr lang="en-US" dirty="0" smtClean="0"/>
              <a:t>State</a:t>
            </a:r>
          </a:p>
          <a:p>
            <a:endParaRPr lang="en-US" dirty="0"/>
          </a:p>
          <a:p>
            <a:endParaRPr lang="en-US" dirty="0" smtClean="0"/>
          </a:p>
          <a:p>
            <a:endParaRPr lang="en-US" dirty="0"/>
          </a:p>
          <a:p>
            <a:endParaRPr lang="en-US" dirty="0" smtClean="0"/>
          </a:p>
          <a:p>
            <a:endParaRPr lang="en-US" dirty="0"/>
          </a:p>
          <a:p>
            <a:pPr marL="0" indent="0">
              <a:buNone/>
            </a:pPr>
            <a:endParaRPr lang="en-US" dirty="0"/>
          </a:p>
        </p:txBody>
      </p:sp>
      <p:pic>
        <p:nvPicPr>
          <p:cNvPr id="5" name="Picture 4" descr="POLICE REP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267" y="2931458"/>
            <a:ext cx="2314480" cy="2995209"/>
          </a:xfrm>
          <a:prstGeom prst="rect">
            <a:avLst/>
          </a:prstGeom>
        </p:spPr>
      </p:pic>
      <p:pic>
        <p:nvPicPr>
          <p:cNvPr id="6" name="Picture 5" descr="POLICE REPORT.pdf"/>
          <p:cNvPicPr>
            <a:picLocks noChangeAspect="1"/>
          </p:cNvPicPr>
          <p:nvPr/>
        </p:nvPicPr>
        <p:blipFill rotWithShape="1">
          <a:blip r:embed="rId2">
            <a:extLst>
              <a:ext uri="{28A0092B-C50C-407E-A947-70E740481C1C}">
                <a14:useLocalDpi xmlns:a14="http://schemas.microsoft.com/office/drawing/2010/main" val="0"/>
              </a:ext>
            </a:extLst>
          </a:blip>
          <a:srcRect l="12438" t="46292" r="13302" b="41553"/>
          <a:stretch/>
        </p:blipFill>
        <p:spPr>
          <a:xfrm>
            <a:off x="443616" y="3039532"/>
            <a:ext cx="6435249" cy="1363133"/>
          </a:xfrm>
          <a:prstGeom prst="rect">
            <a:avLst/>
          </a:prstGeom>
        </p:spPr>
      </p:pic>
    </p:spTree>
    <p:extLst>
      <p:ext uri="{BB962C8B-B14F-4D97-AF65-F5344CB8AC3E}">
        <p14:creationId xmlns:p14="http://schemas.microsoft.com/office/powerpoint/2010/main" val="409548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with the State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Jail Time </a:t>
            </a:r>
          </a:p>
          <a:p>
            <a:pPr lvl="1"/>
            <a:r>
              <a:rPr lang="en-US" dirty="0" smtClean="0"/>
              <a:t>Absolutely NOT</a:t>
            </a:r>
          </a:p>
          <a:p>
            <a:r>
              <a:rPr lang="en-US" dirty="0" smtClean="0"/>
              <a:t>Deferred Adjudication</a:t>
            </a:r>
          </a:p>
          <a:p>
            <a:pPr lvl="1"/>
            <a:r>
              <a:rPr lang="en-US" dirty="0" smtClean="0"/>
              <a:t>No term of imprisonment</a:t>
            </a:r>
          </a:p>
          <a:p>
            <a:r>
              <a:rPr lang="en-US" dirty="0" smtClean="0"/>
              <a:t>Removability v. Inadmissibility</a:t>
            </a:r>
          </a:p>
          <a:p>
            <a:pPr lvl="1"/>
            <a:r>
              <a:rPr lang="en-US" dirty="0" smtClean="0"/>
              <a:t>Not Removable – does not have two CIMT’s </a:t>
            </a:r>
          </a:p>
          <a:p>
            <a:pPr lvl="2"/>
            <a:r>
              <a:rPr lang="en-US" dirty="0" smtClean="0"/>
              <a:t>INA 237(a)(2)(A)(ii)</a:t>
            </a:r>
          </a:p>
          <a:p>
            <a:pPr lvl="1"/>
            <a:r>
              <a:rPr lang="en-US" dirty="0" smtClean="0"/>
              <a:t>LPR since 2006* so not within the 5 years for a CIMT</a:t>
            </a:r>
          </a:p>
          <a:p>
            <a:pPr lvl="2"/>
            <a:r>
              <a:rPr lang="en-US" dirty="0" smtClean="0"/>
              <a:t>INA 237(a)(2)(A)(</a:t>
            </a:r>
            <a:r>
              <a:rPr lang="en-US" dirty="0" err="1" smtClean="0"/>
              <a:t>i</a:t>
            </a:r>
            <a:r>
              <a:rPr lang="en-US" dirty="0" smtClean="0"/>
              <a:t>)</a:t>
            </a:r>
          </a:p>
          <a:p>
            <a:pPr lvl="1"/>
            <a:r>
              <a:rPr lang="en-US" dirty="0" smtClean="0"/>
              <a:t>Probably Inadmissible because crime is a CIMT</a:t>
            </a:r>
          </a:p>
          <a:p>
            <a:pPr lvl="2"/>
            <a:r>
              <a:rPr lang="en-US" dirty="0" smtClean="0"/>
              <a:t>212(a)(2)(A)(ii) – petty offense exception does not apply</a:t>
            </a:r>
          </a:p>
          <a:p>
            <a:endParaRPr lang="en-US" dirty="0" smtClean="0"/>
          </a:p>
        </p:txBody>
      </p:sp>
    </p:spTree>
    <p:extLst>
      <p:ext uri="{BB962C8B-B14F-4D97-AF65-F5344CB8AC3E}">
        <p14:creationId xmlns:p14="http://schemas.microsoft.com/office/powerpoint/2010/main" val="34307943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Regroup and Negotiate Again</a:t>
            </a:r>
            <a:endParaRPr lang="en-US" dirty="0"/>
          </a:p>
        </p:txBody>
      </p:sp>
      <p:sp>
        <p:nvSpPr>
          <p:cNvPr id="3" name="Content Placeholder 2"/>
          <p:cNvSpPr>
            <a:spLocks noGrp="1"/>
          </p:cNvSpPr>
          <p:nvPr>
            <p:ph sz="quarter" idx="1"/>
          </p:nvPr>
        </p:nvSpPr>
        <p:spPr/>
        <p:txBody>
          <a:bodyPr/>
          <a:lstStyle/>
          <a:p>
            <a:r>
              <a:rPr lang="en-US" dirty="0" smtClean="0"/>
              <a:t>Misdemeanor Assault</a:t>
            </a:r>
          </a:p>
          <a:p>
            <a:pPr lvl="1"/>
            <a:r>
              <a:rPr lang="en-US" dirty="0" smtClean="0"/>
              <a:t>Stipulate to reckless</a:t>
            </a:r>
          </a:p>
          <a:p>
            <a:r>
              <a:rPr lang="en-US" dirty="0" smtClean="0"/>
              <a:t>The End Result</a:t>
            </a:r>
          </a:p>
          <a:p>
            <a:endParaRPr lang="en-US" dirty="0"/>
          </a:p>
        </p:txBody>
      </p:sp>
      <p:pic>
        <p:nvPicPr>
          <p:cNvPr id="6" name="Picture 5" descr="JUDGEME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96" y="1913467"/>
            <a:ext cx="3173077" cy="4106334"/>
          </a:xfrm>
          <a:prstGeom prst="rect">
            <a:avLst/>
          </a:prstGeom>
        </p:spPr>
      </p:pic>
      <p:pic>
        <p:nvPicPr>
          <p:cNvPr id="8" name="Picture 7" descr="JUDGEMENT.pdf"/>
          <p:cNvPicPr>
            <a:picLocks noChangeAspect="1"/>
          </p:cNvPicPr>
          <p:nvPr/>
        </p:nvPicPr>
        <p:blipFill rotWithShape="1">
          <a:blip r:embed="rId3">
            <a:extLst>
              <a:ext uri="{28A0092B-C50C-407E-A947-70E740481C1C}">
                <a14:useLocalDpi xmlns:a14="http://schemas.microsoft.com/office/drawing/2010/main" val="0"/>
              </a:ext>
            </a:extLst>
          </a:blip>
          <a:srcRect l="24306" t="36907" r="15657" b="49691"/>
          <a:stretch/>
        </p:blipFill>
        <p:spPr>
          <a:xfrm>
            <a:off x="2887133" y="3801159"/>
            <a:ext cx="3547533" cy="1024842"/>
          </a:xfrm>
          <a:prstGeom prst="rect">
            <a:avLst/>
          </a:prstGeom>
        </p:spPr>
      </p:pic>
    </p:spTree>
    <p:extLst>
      <p:ext uri="{BB962C8B-B14F-4D97-AF65-F5344CB8AC3E}">
        <p14:creationId xmlns:p14="http://schemas.microsoft.com/office/powerpoint/2010/main" val="1849865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Texas Simple Assault Statute</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800" dirty="0">
                <a:cs typeface="Times New Roman" pitchFamily="18" charset="0"/>
              </a:rPr>
              <a:t>Tex. Penal Code §22.01. ASSAULT. </a:t>
            </a:r>
          </a:p>
          <a:p>
            <a:r>
              <a:rPr lang="en-US" sz="2800" dirty="0">
                <a:cs typeface="Times New Roman" pitchFamily="18" charset="0"/>
              </a:rPr>
              <a:t>(a) A person commits an offense if the person:</a:t>
            </a:r>
          </a:p>
          <a:p>
            <a:r>
              <a:rPr lang="en-US" sz="2800" dirty="0">
                <a:cs typeface="Times New Roman" pitchFamily="18" charset="0"/>
              </a:rPr>
              <a:t>       (1) intentionally, knowingly, or recklessly causes                 	bodily injury to another, including the person's 	spouse; </a:t>
            </a:r>
          </a:p>
          <a:p>
            <a:r>
              <a:rPr lang="en-US" sz="2800" dirty="0">
                <a:cs typeface="Times New Roman" pitchFamily="18" charset="0"/>
              </a:rPr>
              <a:t>       (2) intentionally or knowingly threatens another with 	imminent bodily injury, including the person's 	spouse; or</a:t>
            </a:r>
          </a:p>
          <a:p>
            <a:r>
              <a:rPr lang="en-US" sz="2800" dirty="0">
                <a:cs typeface="Times New Roman" pitchFamily="18" charset="0"/>
              </a:rPr>
              <a:t>	(3) intentionally or knowingly causes physical 	contact with another when the person knows or 	should reasonably believe that the other will 	regard the contact as offensive or provocative.</a:t>
            </a:r>
          </a:p>
          <a:p>
            <a:endParaRPr lang="en-US" dirty="0"/>
          </a:p>
        </p:txBody>
      </p:sp>
    </p:spTree>
    <p:extLst>
      <p:ext uri="{BB962C8B-B14F-4D97-AF65-F5344CB8AC3E}">
        <p14:creationId xmlns:p14="http://schemas.microsoft.com/office/powerpoint/2010/main" val="42357619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Approach at Play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sz="3200" i="1" dirty="0" err="1">
                <a:cs typeface="Times New Roman" pitchFamily="18" charset="0"/>
              </a:rPr>
              <a:t>Descamps</a:t>
            </a:r>
            <a:r>
              <a:rPr lang="en-US" sz="3200" i="1" dirty="0">
                <a:cs typeface="Times New Roman" pitchFamily="18" charset="0"/>
              </a:rPr>
              <a:t> v. United States</a:t>
            </a:r>
            <a:r>
              <a:rPr lang="en-US" sz="3200" dirty="0">
                <a:cs typeface="Times New Roman" pitchFamily="18" charset="0"/>
              </a:rPr>
              <a:t>:  cannot apply modified categorical approach and look to record of conviction when statute of convictions has a single, indivisible set of elements</a:t>
            </a:r>
          </a:p>
          <a:p>
            <a:pPr>
              <a:buNone/>
            </a:pPr>
            <a:endParaRPr lang="en-US" sz="3200" dirty="0">
              <a:cs typeface="Times New Roman" pitchFamily="18" charset="0"/>
            </a:endParaRPr>
          </a:p>
          <a:p>
            <a:r>
              <a:rPr lang="en-US" sz="3200" i="1" dirty="0" err="1">
                <a:cs typeface="Times New Roman" pitchFamily="18" charset="0"/>
              </a:rPr>
              <a:t>Moncrieffe</a:t>
            </a:r>
            <a:r>
              <a:rPr lang="en-US" sz="3200" i="1" dirty="0">
                <a:cs typeface="Times New Roman" pitchFamily="18" charset="0"/>
              </a:rPr>
              <a:t> v. Holder</a:t>
            </a:r>
            <a:r>
              <a:rPr lang="en-US" sz="3200" dirty="0">
                <a:cs typeface="Times New Roman" pitchFamily="18" charset="0"/>
              </a:rPr>
              <a:t>:  re-affirms strict categorical approach where the facts of the offense do not matter; rather do the elements of the state offense categorically fit within the generic federal offense; must presume that the state conviction rests on minimum conduct criminalized by statute</a:t>
            </a:r>
          </a:p>
          <a:p>
            <a:endParaRPr lang="en-US" sz="3200" dirty="0">
              <a:cs typeface="Times New Roman" pitchFamily="18" charset="0"/>
            </a:endParaRPr>
          </a:p>
          <a:p>
            <a:r>
              <a:rPr lang="en-US" sz="3200" i="1" dirty="0">
                <a:cs typeface="Times New Roman" pitchFamily="18" charset="0"/>
              </a:rPr>
              <a:t>Silva-</a:t>
            </a:r>
            <a:r>
              <a:rPr lang="en-US" sz="3200" i="1" dirty="0" err="1">
                <a:cs typeface="Times New Roman" pitchFamily="18" charset="0"/>
              </a:rPr>
              <a:t>Treviño</a:t>
            </a:r>
            <a:r>
              <a:rPr lang="en-US" sz="3200" i="1" dirty="0">
                <a:cs typeface="Times New Roman" pitchFamily="18" charset="0"/>
              </a:rPr>
              <a:t> v. Holder</a:t>
            </a:r>
            <a:r>
              <a:rPr lang="en-US" sz="3200" dirty="0">
                <a:cs typeface="Times New Roman" pitchFamily="18" charset="0"/>
              </a:rPr>
              <a:t>:  categorical approach applies to determination whether prior offense is a CMT; cannot consider extrinsic evidence</a:t>
            </a:r>
          </a:p>
          <a:p>
            <a:endParaRPr lang="en-US" dirty="0"/>
          </a:p>
        </p:txBody>
      </p:sp>
    </p:spTree>
    <p:extLst>
      <p:ext uri="{BB962C8B-B14F-4D97-AF65-F5344CB8AC3E}">
        <p14:creationId xmlns:p14="http://schemas.microsoft.com/office/powerpoint/2010/main" val="121737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Court of Criminal Appeals</a:t>
            </a:r>
            <a:endParaRPr lang="en-US" dirty="0"/>
          </a:p>
        </p:txBody>
      </p:sp>
      <p:sp>
        <p:nvSpPr>
          <p:cNvPr id="3" name="Content Placeholder 2"/>
          <p:cNvSpPr>
            <a:spLocks noGrp="1"/>
          </p:cNvSpPr>
          <p:nvPr>
            <p:ph sz="quarter" idx="1"/>
          </p:nvPr>
        </p:nvSpPr>
        <p:spPr/>
        <p:txBody>
          <a:bodyPr/>
          <a:lstStyle/>
          <a:p>
            <a:r>
              <a:rPr lang="en-US" sz="2400" i="1" dirty="0" err="1">
                <a:cs typeface="Times New Roman" pitchFamily="18" charset="0"/>
              </a:rPr>
              <a:t>Landrian</a:t>
            </a:r>
            <a:r>
              <a:rPr lang="en-US" sz="2400" i="1" dirty="0">
                <a:cs typeface="Times New Roman" pitchFamily="18" charset="0"/>
              </a:rPr>
              <a:t> v. State</a:t>
            </a:r>
            <a:r>
              <a:rPr lang="en-US" sz="2400" dirty="0">
                <a:cs typeface="Times New Roman" pitchFamily="18" charset="0"/>
              </a:rPr>
              <a:t>, 268 S.W.3d 532 (</a:t>
            </a:r>
            <a:r>
              <a:rPr lang="en-US" sz="2400" dirty="0" err="1">
                <a:cs typeface="Times New Roman" pitchFamily="18" charset="0"/>
              </a:rPr>
              <a:t>Tex.Crim.App</a:t>
            </a:r>
            <a:r>
              <a:rPr lang="en-US" sz="2400" dirty="0">
                <a:cs typeface="Times New Roman" pitchFamily="18" charset="0"/>
              </a:rPr>
              <a:t>. 2008).</a:t>
            </a:r>
          </a:p>
          <a:p>
            <a:pPr lvl="1"/>
            <a:r>
              <a:rPr lang="en-US" sz="2400" dirty="0">
                <a:cs typeface="Times New Roman" pitchFamily="18" charset="0"/>
              </a:rPr>
              <a:t>Analyzes aggravated assault statute which incorporates simple assault</a:t>
            </a:r>
          </a:p>
          <a:p>
            <a:pPr lvl="1"/>
            <a:r>
              <a:rPr lang="en-US" sz="2400" dirty="0">
                <a:cs typeface="Times New Roman" pitchFamily="18" charset="0"/>
              </a:rPr>
              <a:t>Holds that simple assault under Tex. Penal Code § 22.01(a)(1)-(3) sets forth 3 different offenses</a:t>
            </a:r>
          </a:p>
          <a:p>
            <a:pPr lvl="1"/>
            <a:r>
              <a:rPr lang="en-US" sz="2400" dirty="0">
                <a:cs typeface="Times New Roman" pitchFamily="18" charset="0"/>
              </a:rPr>
              <a:t>Assault under § 22.01(a)(1) is a results-oriented offense: all that is required to obtain a conviction is that (1) a defendant, (2) with requisite culpability (either intentional, knowingly or reckless where jury unanimity is not required on the specific level of culpability), (3) causes, (4) bodily injury, (5) to another.</a:t>
            </a:r>
          </a:p>
          <a:p>
            <a:endParaRPr lang="en-US" dirty="0"/>
          </a:p>
        </p:txBody>
      </p:sp>
    </p:spTree>
    <p:extLst>
      <p:ext uri="{BB962C8B-B14F-4D97-AF65-F5344CB8AC3E}">
        <p14:creationId xmlns:p14="http://schemas.microsoft.com/office/powerpoint/2010/main" val="18222558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Assault Not Divisible – One Offense</a:t>
            </a:r>
            <a:endParaRPr lang="en-US" dirty="0"/>
          </a:p>
        </p:txBody>
      </p:sp>
      <p:sp>
        <p:nvSpPr>
          <p:cNvPr id="3" name="Content Placeholder 2"/>
          <p:cNvSpPr>
            <a:spLocks noGrp="1"/>
          </p:cNvSpPr>
          <p:nvPr>
            <p:ph sz="quarter" idx="1"/>
          </p:nvPr>
        </p:nvSpPr>
        <p:spPr/>
        <p:txBody>
          <a:bodyPr>
            <a:normAutofit fontScale="92500"/>
          </a:bodyPr>
          <a:lstStyle/>
          <a:p>
            <a:pPr lvl="1"/>
            <a:r>
              <a:rPr lang="en-US" sz="2400" dirty="0">
                <a:cs typeface="Times New Roman" pitchFamily="18" charset="0"/>
              </a:rPr>
              <a:t>That is notwithstanding the three levels of culpability in Tex. Penal Code § 22.01(a)(1), a conviction under § 22.01(a)(1) is a single offense</a:t>
            </a:r>
          </a:p>
          <a:p>
            <a:pPr lvl="1"/>
            <a:r>
              <a:rPr lang="en-US" sz="2400" dirty="0">
                <a:cs typeface="Times New Roman" pitchFamily="18" charset="0"/>
              </a:rPr>
              <a:t>The different levels of culpability are “conceptually equivalent” and describe one offense</a:t>
            </a:r>
          </a:p>
          <a:p>
            <a:pPr lvl="1"/>
            <a:r>
              <a:rPr lang="en-US" sz="2400" dirty="0">
                <a:cs typeface="Times New Roman" pitchFamily="18" charset="0"/>
              </a:rPr>
              <a:t>It follows from </a:t>
            </a:r>
            <a:r>
              <a:rPr lang="en-US" sz="2400" i="1" dirty="0" err="1">
                <a:cs typeface="Times New Roman" pitchFamily="18" charset="0"/>
              </a:rPr>
              <a:t>Descamps</a:t>
            </a:r>
            <a:r>
              <a:rPr lang="en-US" sz="2400" dirty="0">
                <a:cs typeface="Times New Roman" pitchFamily="18" charset="0"/>
              </a:rPr>
              <a:t> that the </a:t>
            </a:r>
            <a:r>
              <a:rPr lang="en-US" sz="2400" dirty="0" err="1">
                <a:cs typeface="Times New Roman" pitchFamily="18" charset="0"/>
              </a:rPr>
              <a:t>mens</a:t>
            </a:r>
            <a:r>
              <a:rPr lang="en-US" sz="2400" dirty="0">
                <a:cs typeface="Times New Roman" pitchFamily="18" charset="0"/>
              </a:rPr>
              <a:t> </a:t>
            </a:r>
            <a:r>
              <a:rPr lang="en-US" sz="2400" dirty="0" err="1">
                <a:cs typeface="Times New Roman" pitchFamily="18" charset="0"/>
              </a:rPr>
              <a:t>rea</a:t>
            </a:r>
            <a:r>
              <a:rPr lang="en-US" sz="2400" dirty="0">
                <a:cs typeface="Times New Roman" pitchFamily="18" charset="0"/>
              </a:rPr>
              <a:t> element in § 22.01(a)(1) is indivisible and a conviction under § 22.01(a)(1) requires a </a:t>
            </a:r>
            <a:r>
              <a:rPr lang="en-US" sz="2400" dirty="0" err="1">
                <a:cs typeface="Times New Roman" pitchFamily="18" charset="0"/>
              </a:rPr>
              <a:t>mens</a:t>
            </a:r>
            <a:r>
              <a:rPr lang="en-US" sz="2400" dirty="0">
                <a:cs typeface="Times New Roman" pitchFamily="18" charset="0"/>
              </a:rPr>
              <a:t> </a:t>
            </a:r>
            <a:r>
              <a:rPr lang="en-US" sz="2400" dirty="0" err="1">
                <a:cs typeface="Times New Roman" pitchFamily="18" charset="0"/>
              </a:rPr>
              <a:t>rea</a:t>
            </a:r>
            <a:r>
              <a:rPr lang="en-US" sz="2400" dirty="0">
                <a:cs typeface="Times New Roman" pitchFamily="18" charset="0"/>
              </a:rPr>
              <a:t> that is anything from intentional to reckless</a:t>
            </a:r>
          </a:p>
          <a:p>
            <a:pPr lvl="1"/>
            <a:r>
              <a:rPr lang="en-US" sz="2400" dirty="0">
                <a:cs typeface="Times New Roman" pitchFamily="18" charset="0"/>
              </a:rPr>
              <a:t>The precise act or nature of the conduct does not matter.  That is, whether the bodily injury was caused by pushing, punching, stabbing, or shooting. </a:t>
            </a:r>
            <a:r>
              <a:rPr lang="en-US" sz="2400" i="1" dirty="0" err="1">
                <a:cs typeface="Times New Roman" pitchFamily="18" charset="0"/>
              </a:rPr>
              <a:t>Landrian</a:t>
            </a:r>
            <a:r>
              <a:rPr lang="en-US" sz="2400" dirty="0">
                <a:cs typeface="Times New Roman" pitchFamily="18" charset="0"/>
              </a:rPr>
              <a:t>, 268 S.W.3d at 537.</a:t>
            </a:r>
          </a:p>
          <a:p>
            <a:endParaRPr lang="en-US" dirty="0"/>
          </a:p>
        </p:txBody>
      </p:sp>
    </p:spTree>
    <p:extLst>
      <p:ext uri="{BB962C8B-B14F-4D97-AF65-F5344CB8AC3E}">
        <p14:creationId xmlns:p14="http://schemas.microsoft.com/office/powerpoint/2010/main" val="4035438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sz="quarter" idx="1"/>
          </p:nvPr>
        </p:nvSpPr>
        <p:spPr/>
        <p:txBody>
          <a:bodyPr/>
          <a:lstStyle/>
          <a:p>
            <a:r>
              <a:rPr lang="en-US" dirty="0" err="1" smtClean="0"/>
              <a:t>CrImmigration</a:t>
            </a:r>
            <a:r>
              <a:rPr lang="en-US" dirty="0" smtClean="0"/>
              <a:t> changes everyday and with every smart attorney making a creative argument</a:t>
            </a:r>
          </a:p>
          <a:p>
            <a:r>
              <a:rPr lang="en-US" dirty="0" smtClean="0"/>
              <a:t>What we say today might change tomorrow</a:t>
            </a:r>
          </a:p>
          <a:p>
            <a:r>
              <a:rPr lang="en-US" dirty="0" smtClean="0"/>
              <a:t>For updates, visit </a:t>
            </a:r>
            <a:r>
              <a:rPr lang="en-US" dirty="0" err="1" smtClean="0"/>
              <a:t>crImmigration.com</a:t>
            </a:r>
            <a:endParaRPr lang="en-US" dirty="0" smtClean="0"/>
          </a:p>
          <a:p>
            <a:pPr marL="0" indent="0">
              <a:buNone/>
            </a:pPr>
            <a:endParaRPr lang="en-US" dirty="0"/>
          </a:p>
        </p:txBody>
      </p:sp>
    </p:spTree>
    <p:extLst>
      <p:ext uri="{BB962C8B-B14F-4D97-AF65-F5344CB8AC3E}">
        <p14:creationId xmlns:p14="http://schemas.microsoft.com/office/powerpoint/2010/main" val="13970994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Violence Argument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sz="3200" dirty="0">
                <a:cs typeface="Times New Roman" pitchFamily="18" charset="0"/>
              </a:rPr>
              <a:t>“What matters is that the conduct (whatever it may be) is done with the required culpability to effect the </a:t>
            </a:r>
            <a:r>
              <a:rPr lang="en-US" sz="3200" i="1" dirty="0">
                <a:cs typeface="Times New Roman" pitchFamily="18" charset="0"/>
              </a:rPr>
              <a:t>result</a:t>
            </a:r>
            <a:r>
              <a:rPr lang="en-US" sz="3200" dirty="0">
                <a:cs typeface="Times New Roman" pitchFamily="18" charset="0"/>
              </a:rPr>
              <a:t> the Legislature has specified.”  </a:t>
            </a:r>
            <a:r>
              <a:rPr lang="en-US" sz="3200" i="1" dirty="0">
                <a:cs typeface="Times New Roman" pitchFamily="18" charset="0"/>
              </a:rPr>
              <a:t>Id</a:t>
            </a:r>
            <a:r>
              <a:rPr lang="en-US" sz="3200" dirty="0">
                <a:cs typeface="Times New Roman" pitchFamily="18" charset="0"/>
              </a:rPr>
              <a:t>.</a:t>
            </a:r>
          </a:p>
          <a:p>
            <a:r>
              <a:rPr lang="en-US" sz="3200" dirty="0">
                <a:cs typeface="Times New Roman" pitchFamily="18" charset="0"/>
              </a:rPr>
              <a:t>Even when committed against a family member, a conviction for assault under Tex. Penal Code § 22.01(a)(1) is not a conviction for family violence or domestic violence.</a:t>
            </a:r>
          </a:p>
          <a:p>
            <a:r>
              <a:rPr lang="en-US" sz="3200" dirty="0">
                <a:cs typeface="Times New Roman" pitchFamily="18" charset="0"/>
              </a:rPr>
              <a:t>The element of “another” or the victim in Tex. Penal Code § 22.01(a)(1) is broad:  any person.</a:t>
            </a:r>
          </a:p>
          <a:p>
            <a:r>
              <a:rPr lang="en-US" sz="3200" dirty="0">
                <a:cs typeface="Times New Roman" pitchFamily="18" charset="0"/>
              </a:rPr>
              <a:t>“That a victim is the spouse of the defendant or a member of the defendant’s household has no bearing on whether a defendant actually committed an assault and is not an essential element of assault.”  </a:t>
            </a:r>
            <a:r>
              <a:rPr lang="en-US" sz="3200" i="1" dirty="0" err="1">
                <a:cs typeface="Times New Roman" pitchFamily="18" charset="0"/>
              </a:rPr>
              <a:t>Killebrew</a:t>
            </a:r>
            <a:r>
              <a:rPr lang="en-US" sz="3200" i="1" dirty="0">
                <a:cs typeface="Times New Roman" pitchFamily="18" charset="0"/>
              </a:rPr>
              <a:t> v. State</a:t>
            </a:r>
            <a:r>
              <a:rPr lang="en-US" sz="3200" dirty="0">
                <a:cs typeface="Times New Roman" pitchFamily="18" charset="0"/>
              </a:rPr>
              <a:t>, 2005 </a:t>
            </a:r>
            <a:r>
              <a:rPr lang="en-US" sz="3200" dirty="0" err="1">
                <a:cs typeface="Times New Roman" pitchFamily="18" charset="0"/>
              </a:rPr>
              <a:t>Tex.App</a:t>
            </a:r>
            <a:r>
              <a:rPr lang="en-US" sz="3200" dirty="0">
                <a:cs typeface="Times New Roman" pitchFamily="18" charset="0"/>
              </a:rPr>
              <a:t>. LEXIS 6204 (</a:t>
            </a:r>
            <a:r>
              <a:rPr lang="en-US" sz="3200" dirty="0" err="1">
                <a:cs typeface="Times New Roman" pitchFamily="18" charset="0"/>
              </a:rPr>
              <a:t>Tex.App</a:t>
            </a:r>
            <a:r>
              <a:rPr lang="en-US" sz="3200" dirty="0">
                <a:cs typeface="Times New Roman" pitchFamily="18" charset="0"/>
              </a:rPr>
              <a:t>.—Dallas 2005, </a:t>
            </a:r>
            <a:r>
              <a:rPr lang="en-US" sz="3200" i="1" dirty="0">
                <a:cs typeface="Times New Roman" pitchFamily="18" charset="0"/>
              </a:rPr>
              <a:t>pet </a:t>
            </a:r>
            <a:r>
              <a:rPr lang="en-US" sz="3200" i="1" dirty="0" err="1">
                <a:cs typeface="Times New Roman" pitchFamily="18" charset="0"/>
              </a:rPr>
              <a:t>dism’d</a:t>
            </a:r>
            <a:r>
              <a:rPr lang="en-US" sz="3200" dirty="0">
                <a:cs typeface="Times New Roman" pitchFamily="18" charset="0"/>
              </a:rPr>
              <a:t>).</a:t>
            </a:r>
          </a:p>
          <a:p>
            <a:endParaRPr lang="en-US" dirty="0"/>
          </a:p>
        </p:txBody>
      </p:sp>
    </p:spTree>
    <p:extLst>
      <p:ext uri="{BB962C8B-B14F-4D97-AF65-F5344CB8AC3E}">
        <p14:creationId xmlns:p14="http://schemas.microsoft.com/office/powerpoint/2010/main" val="34011272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Indictment Irrelevant</a:t>
            </a:r>
            <a:endParaRPr lang="en-US" dirty="0"/>
          </a:p>
        </p:txBody>
      </p:sp>
      <p:sp>
        <p:nvSpPr>
          <p:cNvPr id="3" name="Content Placeholder 2"/>
          <p:cNvSpPr>
            <a:spLocks noGrp="1"/>
          </p:cNvSpPr>
          <p:nvPr>
            <p:ph sz="quarter" idx="1"/>
          </p:nvPr>
        </p:nvSpPr>
        <p:spPr/>
        <p:txBody>
          <a:bodyPr>
            <a:normAutofit lnSpcReduction="10000"/>
          </a:bodyPr>
          <a:lstStyle/>
          <a:p>
            <a:r>
              <a:rPr lang="en-US" sz="3200" i="1" dirty="0" err="1">
                <a:cs typeface="Times New Roman" pitchFamily="18" charset="0"/>
              </a:rPr>
              <a:t>Descamps</a:t>
            </a:r>
            <a:r>
              <a:rPr lang="en-US" sz="3200" dirty="0">
                <a:cs typeface="Times New Roman" pitchFamily="18" charset="0"/>
              </a:rPr>
              <a:t>:  it doesn’t matter that it was alleged that the victim was the spouse, that the defendant admitted the victim was his spouse, or that the court found the victim was the defendant’s spouse.</a:t>
            </a:r>
          </a:p>
          <a:p>
            <a:r>
              <a:rPr lang="en-US" sz="3200" i="1" dirty="0">
                <a:cs typeface="Times New Roman" pitchFamily="18" charset="0"/>
              </a:rPr>
              <a:t>Silva-Trevino</a:t>
            </a:r>
            <a:r>
              <a:rPr lang="en-US" sz="3200" dirty="0">
                <a:cs typeface="Times New Roman" pitchFamily="18" charset="0"/>
              </a:rPr>
              <a:t>:  the reviewing court cannot look at the indictment to determine how the injury was caused or whether the victim was someone other than the spouse.</a:t>
            </a:r>
            <a:endParaRPr lang="en-US" sz="3200" i="1" dirty="0">
              <a:cs typeface="Times New Roman" pitchFamily="18" charset="0"/>
            </a:endParaRPr>
          </a:p>
          <a:p>
            <a:endParaRPr lang="en-US" dirty="0"/>
          </a:p>
        </p:txBody>
      </p:sp>
    </p:spTree>
    <p:extLst>
      <p:ext uri="{BB962C8B-B14F-4D97-AF65-F5344CB8AC3E}">
        <p14:creationId xmlns:p14="http://schemas.microsoft.com/office/powerpoint/2010/main" val="25614126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This Talk</a:t>
            </a:r>
            <a:endParaRPr lang="en-US" dirty="0"/>
          </a:p>
        </p:txBody>
      </p:sp>
      <p:sp>
        <p:nvSpPr>
          <p:cNvPr id="3" name="Content Placeholder 2"/>
          <p:cNvSpPr>
            <a:spLocks noGrp="1"/>
          </p:cNvSpPr>
          <p:nvPr>
            <p:ph sz="quarter" idx="1"/>
          </p:nvPr>
        </p:nvSpPr>
        <p:spPr/>
        <p:txBody>
          <a:bodyPr/>
          <a:lstStyle/>
          <a:p>
            <a:r>
              <a:rPr lang="en-US" dirty="0" smtClean="0"/>
              <a:t>Categorical &amp; Modified Categorical Approach: Key Supreme Court and Fifth Circuit Cases – César</a:t>
            </a:r>
          </a:p>
          <a:p>
            <a:r>
              <a:rPr lang="en-US" dirty="0" smtClean="0"/>
              <a:t>Practical Approach for a Non-Citizen Client:    Texas Burglary of Habitation – Carlos</a:t>
            </a:r>
          </a:p>
          <a:p>
            <a:r>
              <a:rPr lang="en-US" dirty="0" smtClean="0"/>
              <a:t>Challenging The Current Interpretation:                                      Texas Assault – Javier</a:t>
            </a:r>
          </a:p>
          <a:p>
            <a:pPr marL="0" indent="0">
              <a:buNone/>
            </a:pPr>
            <a:endParaRPr lang="en-US" dirty="0"/>
          </a:p>
        </p:txBody>
      </p:sp>
    </p:spTree>
    <p:extLst>
      <p:ext uri="{BB962C8B-B14F-4D97-AF65-F5344CB8AC3E}">
        <p14:creationId xmlns:p14="http://schemas.microsoft.com/office/powerpoint/2010/main" val="4000596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ategorical </a:t>
            </a:r>
            <a:r>
              <a:rPr lang="en-US" dirty="0"/>
              <a:t>a</a:t>
            </a:r>
            <a:r>
              <a:rPr lang="en-US" dirty="0" smtClean="0"/>
              <a:t>pproach</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What is it? Method of determining if criminal offense falls into a category of crime listed in INA</a:t>
            </a:r>
          </a:p>
          <a:p>
            <a:r>
              <a:rPr lang="en-US" dirty="0" smtClean="0"/>
              <a:t>Key cases</a:t>
            </a:r>
          </a:p>
          <a:p>
            <a:pPr lvl="1"/>
            <a:r>
              <a:rPr lang="en-US" i="1" dirty="0" smtClean="0"/>
              <a:t>Taylor v. United States</a:t>
            </a:r>
            <a:r>
              <a:rPr lang="en-US" dirty="0" smtClean="0"/>
              <a:t>, 495 U.S. 575 (1990)</a:t>
            </a:r>
          </a:p>
          <a:p>
            <a:pPr lvl="1"/>
            <a:r>
              <a:rPr lang="en-US" i="1" dirty="0" smtClean="0"/>
              <a:t>Shepard v. United States</a:t>
            </a:r>
            <a:r>
              <a:rPr lang="en-US" dirty="0" smtClean="0"/>
              <a:t>, 544 U.S. 13 (2005)</a:t>
            </a:r>
          </a:p>
          <a:p>
            <a:pPr lvl="1"/>
            <a:r>
              <a:rPr lang="en-US" i="1" dirty="0" smtClean="0"/>
              <a:t>Matter of Silva-</a:t>
            </a:r>
            <a:r>
              <a:rPr lang="en-US" i="1" dirty="0" err="1" smtClean="0"/>
              <a:t>Treviño</a:t>
            </a:r>
            <a:r>
              <a:rPr lang="en-US" dirty="0" smtClean="0"/>
              <a:t>, 24 I&amp;N Dec. 687 (A.G. 2008)</a:t>
            </a:r>
          </a:p>
          <a:p>
            <a:pPr lvl="1"/>
            <a:r>
              <a:rPr lang="en-US" i="1" dirty="0" smtClean="0"/>
              <a:t>Silva-</a:t>
            </a:r>
            <a:r>
              <a:rPr lang="en-US" i="1" dirty="0" err="1" smtClean="0"/>
              <a:t>Treviño</a:t>
            </a:r>
            <a:r>
              <a:rPr lang="en-US" i="1" dirty="0" smtClean="0"/>
              <a:t> v. Holder</a:t>
            </a:r>
            <a:r>
              <a:rPr lang="en-US" dirty="0" smtClean="0"/>
              <a:t>, 742 F.3d 197 (5th Cir. 2014)</a:t>
            </a:r>
          </a:p>
          <a:p>
            <a:r>
              <a:rPr lang="en-US" dirty="0" smtClean="0"/>
              <a:t>Developments in the U.S. Supreme Court in 2012-13 Term</a:t>
            </a:r>
          </a:p>
          <a:p>
            <a:pPr lvl="1"/>
            <a:r>
              <a:rPr lang="en-US" i="1" dirty="0" err="1" smtClean="0"/>
              <a:t>Moncrieffe</a:t>
            </a:r>
            <a:r>
              <a:rPr lang="en-US" i="1" dirty="0" smtClean="0"/>
              <a:t> v. Holder</a:t>
            </a:r>
            <a:r>
              <a:rPr lang="en-US" dirty="0" smtClean="0"/>
              <a:t>, 133 S. Ct. 1678 (2013)</a:t>
            </a:r>
          </a:p>
          <a:p>
            <a:pPr lvl="1"/>
            <a:r>
              <a:rPr lang="en-US" i="1" dirty="0" err="1" smtClean="0"/>
              <a:t>Descamps</a:t>
            </a:r>
            <a:r>
              <a:rPr lang="en-US" i="1" dirty="0" smtClean="0"/>
              <a:t> v. United States</a:t>
            </a:r>
            <a:r>
              <a:rPr lang="en-US" dirty="0" smtClean="0"/>
              <a:t>, 133 S. Ct. 2276 (2013)</a:t>
            </a:r>
            <a:endParaRPr lang="en-US" i="1" dirty="0" smtClean="0"/>
          </a:p>
        </p:txBody>
      </p:sp>
      <p:sp>
        <p:nvSpPr>
          <p:cNvPr id="4" name="TextBox 3"/>
          <p:cNvSpPr txBox="1"/>
          <p:nvPr/>
        </p:nvSpPr>
        <p:spPr>
          <a:xfrm>
            <a:off x="1664204" y="19271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1744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Court’s methodology</a:t>
            </a:r>
          </a:p>
        </p:txBody>
      </p:sp>
      <p:sp>
        <p:nvSpPr>
          <p:cNvPr id="3" name="Content Placeholder 2"/>
          <p:cNvSpPr>
            <a:spLocks noGrp="1"/>
          </p:cNvSpPr>
          <p:nvPr>
            <p:ph sz="quarter" idx="1"/>
          </p:nvPr>
        </p:nvSpPr>
        <p:spPr/>
        <p:txBody>
          <a:bodyPr>
            <a:normAutofit lnSpcReduction="10000"/>
          </a:bodyPr>
          <a:lstStyle/>
          <a:p>
            <a:pPr marL="0" indent="0">
              <a:buNone/>
            </a:pPr>
            <a:r>
              <a:rPr lang="en-US" dirty="0"/>
              <a:t>Three Steps</a:t>
            </a:r>
          </a:p>
          <a:p>
            <a:pPr marL="514350" indent="-514350">
              <a:buFont typeface="+mj-lt"/>
              <a:buAutoNum type="arabicPeriod"/>
            </a:pPr>
            <a:r>
              <a:rPr lang="en-US" dirty="0"/>
              <a:t>What is the federal immigration category?</a:t>
            </a:r>
          </a:p>
          <a:p>
            <a:pPr marL="514350" indent="-514350">
              <a:buFont typeface="+mj-lt"/>
              <a:buAutoNum type="arabicPeriod"/>
            </a:pPr>
            <a:r>
              <a:rPr lang="en-US" dirty="0"/>
              <a:t>What </a:t>
            </a:r>
            <a:r>
              <a:rPr lang="en-US" dirty="0" smtClean="0"/>
              <a:t>conduct is </a:t>
            </a:r>
            <a:r>
              <a:rPr lang="en-US" dirty="0"/>
              <a:t>required under the state statute of conviction</a:t>
            </a:r>
            <a:r>
              <a:rPr lang="en-US" dirty="0" smtClean="0"/>
              <a:t>?</a:t>
            </a:r>
          </a:p>
          <a:p>
            <a:pPr marL="834390" lvl="1" indent="-514350">
              <a:buFont typeface="Arial"/>
              <a:buChar char="•"/>
            </a:pPr>
            <a:r>
              <a:rPr lang="en-US" dirty="0" smtClean="0"/>
              <a:t>If divisible, use modified categorical approach</a:t>
            </a:r>
          </a:p>
          <a:p>
            <a:pPr marL="834390" lvl="1" indent="-514350">
              <a:buFont typeface="Arial"/>
              <a:buChar char="•"/>
            </a:pPr>
            <a:r>
              <a:rPr lang="en-US" dirty="0" smtClean="0"/>
              <a:t>Modified categorical approach allows consideration of record </a:t>
            </a:r>
            <a:r>
              <a:rPr lang="en-US" dirty="0"/>
              <a:t>of conviction (charging document, plea agreement, plea hearing colloquy, judgment, judicial confession, jury </a:t>
            </a:r>
            <a:r>
              <a:rPr lang="en-US" dirty="0" smtClean="0"/>
              <a:t>instructions)</a:t>
            </a:r>
            <a:endParaRPr lang="en-US" dirty="0"/>
          </a:p>
          <a:p>
            <a:pPr marL="514350" indent="-514350">
              <a:buFont typeface="+mj-lt"/>
              <a:buAutoNum type="arabicPeriod"/>
            </a:pPr>
            <a:r>
              <a:rPr lang="en-US" dirty="0"/>
              <a:t>Is there a match?</a:t>
            </a:r>
          </a:p>
          <a:p>
            <a:endParaRPr lang="en-US" dirty="0"/>
          </a:p>
        </p:txBody>
      </p:sp>
    </p:spTree>
    <p:extLst>
      <p:ext uri="{BB962C8B-B14F-4D97-AF65-F5344CB8AC3E}">
        <p14:creationId xmlns:p14="http://schemas.microsoft.com/office/powerpoint/2010/main" val="2463549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restrict what immigration judges can consider?</a:t>
            </a:r>
            <a:endParaRPr lang="en-US" dirty="0"/>
          </a:p>
        </p:txBody>
      </p:sp>
      <p:sp>
        <p:nvSpPr>
          <p:cNvPr id="3" name="Content Placeholder 2"/>
          <p:cNvSpPr>
            <a:spLocks noGrp="1"/>
          </p:cNvSpPr>
          <p:nvPr>
            <p:ph sz="quarter" idx="1"/>
          </p:nvPr>
        </p:nvSpPr>
        <p:spPr/>
        <p:txBody>
          <a:bodyPr/>
          <a:lstStyle/>
          <a:p>
            <a:r>
              <a:rPr lang="en-US" dirty="0"/>
              <a:t>Constitutional basis</a:t>
            </a:r>
          </a:p>
          <a:p>
            <a:pPr lvl="1"/>
            <a:r>
              <a:rPr lang="en-US" dirty="0"/>
              <a:t>Leave to the jury what the Sixth Amendment assigns to the </a:t>
            </a:r>
            <a:r>
              <a:rPr lang="en-US" dirty="0" smtClean="0"/>
              <a:t>jury</a:t>
            </a:r>
          </a:p>
          <a:p>
            <a:r>
              <a:rPr lang="en-US" dirty="0" smtClean="0"/>
              <a:t>Statutory basis</a:t>
            </a:r>
          </a:p>
          <a:p>
            <a:pPr lvl="1"/>
            <a:r>
              <a:rPr lang="en-US" dirty="0" smtClean="0"/>
              <a:t>Respect Congress’s desire to use </a:t>
            </a:r>
            <a:r>
              <a:rPr lang="en-US" i="1" dirty="0" smtClean="0"/>
              <a:t>conviction</a:t>
            </a:r>
            <a:r>
              <a:rPr lang="en-US" dirty="0" smtClean="0"/>
              <a:t> as basis of removal</a:t>
            </a:r>
          </a:p>
          <a:p>
            <a:r>
              <a:rPr lang="en-US" dirty="0" smtClean="0"/>
              <a:t>Prudential concern</a:t>
            </a:r>
          </a:p>
          <a:p>
            <a:pPr lvl="1"/>
            <a:r>
              <a:rPr lang="en-US" dirty="0" smtClean="0"/>
              <a:t>Avoid mini-trials in immigration court</a:t>
            </a:r>
            <a:endParaRPr lang="en-US" dirty="0"/>
          </a:p>
        </p:txBody>
      </p:sp>
    </p:spTree>
    <p:extLst>
      <p:ext uri="{BB962C8B-B14F-4D97-AF65-F5344CB8AC3E}">
        <p14:creationId xmlns:p14="http://schemas.microsoft.com/office/powerpoint/2010/main" val="26149578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Practical Approach</a:t>
            </a:r>
            <a:endParaRPr lang="en-US" dirty="0"/>
          </a:p>
        </p:txBody>
      </p:sp>
      <p:sp>
        <p:nvSpPr>
          <p:cNvPr id="3" name="Content Placeholder 2"/>
          <p:cNvSpPr>
            <a:spLocks noGrp="1"/>
          </p:cNvSpPr>
          <p:nvPr>
            <p:ph sz="quarter" idx="1"/>
          </p:nvPr>
        </p:nvSpPr>
        <p:spPr/>
        <p:txBody>
          <a:bodyPr/>
          <a:lstStyle/>
          <a:p>
            <a:pPr marL="0" indent="0">
              <a:buNone/>
            </a:pPr>
            <a:r>
              <a:rPr lang="en-US" dirty="0" smtClean="0"/>
              <a:t>Client is </a:t>
            </a:r>
            <a:r>
              <a:rPr lang="en-US" dirty="0"/>
              <a:t>arrested for Burglary of a </a:t>
            </a:r>
            <a:r>
              <a:rPr lang="en-US" dirty="0" smtClean="0"/>
              <a:t>Habitation. He </a:t>
            </a:r>
            <a:r>
              <a:rPr lang="en-US" dirty="0"/>
              <a:t>is married to a </a:t>
            </a:r>
            <a:r>
              <a:rPr lang="en-US" dirty="0" smtClean="0"/>
              <a:t>very successful and well-respected USC. Together they have several USC children. Client </a:t>
            </a:r>
            <a:r>
              <a:rPr lang="en-US" dirty="0"/>
              <a:t>became an LPR in </a:t>
            </a:r>
            <a:r>
              <a:rPr lang="en-US" dirty="0" smtClean="0"/>
              <a:t>2006. </a:t>
            </a:r>
            <a:r>
              <a:rPr lang="en-US" dirty="0"/>
              <a:t>What to do? </a:t>
            </a:r>
          </a:p>
          <a:p>
            <a:pPr marL="0" indent="0">
              <a:buNone/>
            </a:pPr>
            <a:endParaRPr lang="en-US" dirty="0"/>
          </a:p>
        </p:txBody>
      </p:sp>
    </p:spTree>
    <p:extLst>
      <p:ext uri="{BB962C8B-B14F-4D97-AF65-F5344CB8AC3E}">
        <p14:creationId xmlns:p14="http://schemas.microsoft.com/office/powerpoint/2010/main" val="410516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About Immigration Case NOW!</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Immigration </a:t>
            </a:r>
            <a:r>
              <a:rPr lang="en-US" dirty="0"/>
              <a:t>status</a:t>
            </a:r>
          </a:p>
          <a:p>
            <a:pPr lvl="1"/>
            <a:r>
              <a:rPr lang="en-US" dirty="0"/>
              <a:t>LPR/B1/B2/EWI</a:t>
            </a:r>
          </a:p>
          <a:p>
            <a:r>
              <a:rPr lang="en-US" dirty="0"/>
              <a:t>Length of time in USA</a:t>
            </a:r>
          </a:p>
          <a:p>
            <a:pPr lvl="1"/>
            <a:r>
              <a:rPr lang="en-US" dirty="0"/>
              <a:t>USC/LPR family members</a:t>
            </a:r>
          </a:p>
          <a:p>
            <a:r>
              <a:rPr lang="en-US" dirty="0"/>
              <a:t>Category of crime</a:t>
            </a:r>
          </a:p>
          <a:p>
            <a:pPr lvl="1"/>
            <a:r>
              <a:rPr lang="en-US" dirty="0"/>
              <a:t>Aggravated felony</a:t>
            </a:r>
          </a:p>
          <a:p>
            <a:pPr lvl="1"/>
            <a:r>
              <a:rPr lang="en-US" dirty="0"/>
              <a:t>CIMT</a:t>
            </a:r>
          </a:p>
          <a:p>
            <a:r>
              <a:rPr lang="en-US" dirty="0"/>
              <a:t>Punishment</a:t>
            </a:r>
          </a:p>
          <a:p>
            <a:r>
              <a:rPr lang="en-US" dirty="0"/>
              <a:t>History</a:t>
            </a:r>
          </a:p>
          <a:p>
            <a:pPr lvl="1"/>
            <a:r>
              <a:rPr lang="en-US" dirty="0"/>
              <a:t>Criminal</a:t>
            </a:r>
          </a:p>
          <a:p>
            <a:pPr lvl="1"/>
            <a:r>
              <a:rPr lang="en-US" dirty="0"/>
              <a:t>I</a:t>
            </a:r>
            <a:r>
              <a:rPr lang="en-US" dirty="0" smtClean="0"/>
              <a:t>mmigration</a:t>
            </a:r>
            <a:endParaRPr lang="en-US" dirty="0"/>
          </a:p>
          <a:p>
            <a:endParaRPr lang="en-US" dirty="0"/>
          </a:p>
        </p:txBody>
      </p:sp>
    </p:spTree>
    <p:extLst>
      <p:ext uri="{BB962C8B-B14F-4D97-AF65-F5344CB8AC3E}">
        <p14:creationId xmlns:p14="http://schemas.microsoft.com/office/powerpoint/2010/main" val="399727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in this Particular Case</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Immigration status</a:t>
            </a:r>
          </a:p>
          <a:p>
            <a:pPr lvl="1"/>
            <a:r>
              <a:rPr lang="en-US" dirty="0" smtClean="0"/>
              <a:t>LPR</a:t>
            </a:r>
          </a:p>
          <a:p>
            <a:r>
              <a:rPr lang="en-US" dirty="0" smtClean="0"/>
              <a:t>Length of time in USA</a:t>
            </a:r>
          </a:p>
          <a:p>
            <a:pPr lvl="1"/>
            <a:r>
              <a:rPr lang="en-US" dirty="0" smtClean="0"/>
              <a:t>Adjusted Status in 2006*</a:t>
            </a:r>
          </a:p>
          <a:p>
            <a:pPr lvl="1"/>
            <a:r>
              <a:rPr lang="en-US" dirty="0" smtClean="0"/>
              <a:t>EWI and adjusted via 245(</a:t>
            </a:r>
            <a:r>
              <a:rPr lang="en-US" dirty="0" err="1" smtClean="0"/>
              <a:t>i</a:t>
            </a:r>
            <a:r>
              <a:rPr lang="en-US" dirty="0" smtClean="0"/>
              <a:t>)</a:t>
            </a:r>
            <a:endParaRPr lang="en-US" dirty="0"/>
          </a:p>
          <a:p>
            <a:r>
              <a:rPr lang="en-US" dirty="0" smtClean="0"/>
              <a:t>Category </a:t>
            </a:r>
            <a:r>
              <a:rPr lang="en-US" dirty="0"/>
              <a:t>of crime</a:t>
            </a:r>
          </a:p>
          <a:p>
            <a:pPr lvl="1"/>
            <a:r>
              <a:rPr lang="en-US" dirty="0" smtClean="0"/>
              <a:t>Aggravated Felony and/or CIMT</a:t>
            </a:r>
          </a:p>
          <a:p>
            <a:pPr lvl="2"/>
            <a:r>
              <a:rPr lang="en-US" dirty="0" smtClean="0"/>
              <a:t>Theft offense type of aggravated felony – INA 101(a)(43)(G); term of </a:t>
            </a:r>
            <a:r>
              <a:rPr lang="en-US" dirty="0" err="1" smtClean="0"/>
              <a:t>imprisionment</a:t>
            </a:r>
            <a:r>
              <a:rPr lang="en-US" dirty="0" smtClean="0"/>
              <a:t> at least 1 year</a:t>
            </a:r>
          </a:p>
          <a:p>
            <a:pPr lvl="2"/>
            <a:r>
              <a:rPr lang="en-US" dirty="0" smtClean="0"/>
              <a:t>Crime of violence type of aggravated felony – </a:t>
            </a:r>
            <a:r>
              <a:rPr lang="en-US" i="1" dirty="0" smtClean="0"/>
              <a:t>United States v. </a:t>
            </a:r>
            <a:r>
              <a:rPr lang="en-US" i="1" dirty="0" err="1" smtClean="0"/>
              <a:t>Guardado</a:t>
            </a:r>
            <a:r>
              <a:rPr lang="en-US" dirty="0" smtClean="0"/>
              <a:t>, 40 F.3d 102, 103-04 (5</a:t>
            </a:r>
            <a:r>
              <a:rPr lang="en-US" baseline="30000" dirty="0" smtClean="0"/>
              <a:t>th</a:t>
            </a:r>
            <a:r>
              <a:rPr lang="en-US" dirty="0" smtClean="0"/>
              <a:t> Cir. 1994)</a:t>
            </a:r>
            <a:endParaRPr lang="en-US" dirty="0"/>
          </a:p>
          <a:p>
            <a:r>
              <a:rPr lang="en-US" dirty="0" smtClean="0"/>
              <a:t>Punishment range</a:t>
            </a:r>
          </a:p>
          <a:p>
            <a:pPr lvl="1"/>
            <a:r>
              <a:rPr lang="en-US" dirty="0" smtClean="0"/>
              <a:t>2-20 years imprisonment</a:t>
            </a:r>
            <a:endParaRPr lang="en-US" dirty="0"/>
          </a:p>
          <a:p>
            <a:r>
              <a:rPr lang="en-US" dirty="0"/>
              <a:t>History</a:t>
            </a:r>
          </a:p>
          <a:p>
            <a:pPr lvl="1"/>
            <a:r>
              <a:rPr lang="en-US" dirty="0" smtClean="0"/>
              <a:t>DWI in 2009</a:t>
            </a:r>
            <a:endParaRPr lang="en-US" dirty="0"/>
          </a:p>
          <a:p>
            <a:endParaRPr lang="en-US" dirty="0"/>
          </a:p>
        </p:txBody>
      </p:sp>
    </p:spTree>
    <p:extLst>
      <p:ext uri="{BB962C8B-B14F-4D97-AF65-F5344CB8AC3E}">
        <p14:creationId xmlns:p14="http://schemas.microsoft.com/office/powerpoint/2010/main" val="24814905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1344</TotalTime>
  <Words>1834</Words>
  <Application>Microsoft Macintosh PowerPoint</Application>
  <PresentationFormat>On-screen Show (4:3)</PresentationFormat>
  <Paragraphs>159</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Crimmigration Law</vt:lpstr>
      <vt:lpstr>Disclaimer</vt:lpstr>
      <vt:lpstr>Overview of This Talk</vt:lpstr>
      <vt:lpstr>Categorical approach</vt:lpstr>
      <vt:lpstr>Court’s methodology</vt:lpstr>
      <vt:lpstr>Why restrict what immigration judges can consider?</vt:lpstr>
      <vt:lpstr>A Practical Approach</vt:lpstr>
      <vt:lpstr>Think About Immigration Case NOW!</vt:lpstr>
      <vt:lpstr>The Facts in this Particular Case</vt:lpstr>
      <vt:lpstr>Indictment</vt:lpstr>
      <vt:lpstr>Criminal Case – Immigration Relief</vt:lpstr>
      <vt:lpstr>The Criminal Case </vt:lpstr>
      <vt:lpstr>CrImmigration 101: Negotiating</vt:lpstr>
      <vt:lpstr>Negotiating with the State</vt:lpstr>
      <vt:lpstr>Regroup and Negotiate Again</vt:lpstr>
      <vt:lpstr>Texas Simple Assault Statute</vt:lpstr>
      <vt:lpstr>Categorical Approach at Play</vt:lpstr>
      <vt:lpstr>Texas Court of Criminal Appeals</vt:lpstr>
      <vt:lpstr>Assault Not Divisible – One Offense</vt:lpstr>
      <vt:lpstr>Family Violence Argument</vt:lpstr>
      <vt:lpstr>Indictment Irrelevant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Crimmigration </dc:title>
  <dc:creator>Cesar Garcia</dc:creator>
  <cp:lastModifiedBy>Carlos Garcia</cp:lastModifiedBy>
  <cp:revision>125</cp:revision>
  <cp:lastPrinted>2013-09-19T19:34:27Z</cp:lastPrinted>
  <dcterms:created xsi:type="dcterms:W3CDTF">2013-07-27T02:23:33Z</dcterms:created>
  <dcterms:modified xsi:type="dcterms:W3CDTF">2014-04-16T20:07:04Z</dcterms:modified>
</cp:coreProperties>
</file>