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slideLayouts/slideLayout12.xml" ContentType="application/vnd.openxmlformats-officedocument.presentationml.slideLayout+xml"/>
  <Override PartName="/ppt/theme/theme5.xml" ContentType="application/vnd.openxmlformats-officedocument.them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slideLayouts/slideLayout18.xml" ContentType="application/vnd.openxmlformats-officedocument.presentationml.slideLayout+xml"/>
  <Override PartName="/ppt/theme/theme8.xml" ContentType="application/vnd.openxmlformats-officedocument.them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9.xml" ContentType="application/vnd.openxmlformats-officedocument.theme+xml"/>
  <Override PartName="/ppt/tags/tag81.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10.xml" ContentType="application/vnd.openxmlformats-officedocument.them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heme/theme11.xml" ContentType="application/vnd.openxmlformats-officedocument.theme+xml"/>
  <Override PartName="/ppt/theme/theme12.xml" ContentType="application/vnd.openxmlformats-officedocument.them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1.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2.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4.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5.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6.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70" r:id="rId3"/>
    <p:sldMasterId id="2147483673" r:id="rId4"/>
    <p:sldMasterId id="2147483675" r:id="rId5"/>
    <p:sldMasterId id="2147483677" r:id="rId6"/>
    <p:sldMasterId id="2147483681" r:id="rId7"/>
    <p:sldMasterId id="2147483683" r:id="rId8"/>
    <p:sldMasterId id="2147483685" r:id="rId9"/>
    <p:sldMasterId id="2147483688" r:id="rId10"/>
  </p:sldMasterIdLst>
  <p:notesMasterIdLst>
    <p:notesMasterId r:id="rId21"/>
  </p:notesMasterIdLst>
  <p:handoutMasterIdLst>
    <p:handoutMasterId r:id="rId22"/>
  </p:handoutMasterIdLst>
  <p:sldIdLst>
    <p:sldId id="262" r:id="rId11"/>
    <p:sldId id="257" r:id="rId12"/>
    <p:sldId id="283" r:id="rId13"/>
    <p:sldId id="284" r:id="rId14"/>
    <p:sldId id="285" r:id="rId15"/>
    <p:sldId id="286" r:id="rId16"/>
    <p:sldId id="287" r:id="rId17"/>
    <p:sldId id="288" r:id="rId18"/>
    <p:sldId id="256" r:id="rId19"/>
    <p:sldId id="263" r:id="rId20"/>
  </p:sldIdLst>
  <p:sldSz cx="9144000" cy="6858000" type="screen4x3"/>
  <p:notesSz cx="6797675" cy="9926638"/>
  <p:custDataLst>
    <p:tags r:id="rId23"/>
  </p:custDataLst>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7173"/>
    <a:srgbClr val="E0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6" autoAdjust="0"/>
    <p:restoredTop sz="71443" autoAdjust="0"/>
  </p:normalViewPr>
  <p:slideViewPr>
    <p:cSldViewPr snapToGrid="0" snapToObjects="1" showGuides="1">
      <p:cViewPr>
        <p:scale>
          <a:sx n="110" d="100"/>
          <a:sy n="110" d="100"/>
        </p:scale>
        <p:origin x="-1806" y="-5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2" d="100"/>
          <a:sy n="62" d="100"/>
        </p:scale>
        <p:origin x="-3330"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gs" Target="tags/tag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8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defTabSz="915988">
              <a:defRPr sz="1200"/>
            </a:lvl1pPr>
          </a:lstStyle>
          <a:p>
            <a:endParaRPr lang="en-GB"/>
          </a:p>
        </p:txBody>
      </p:sp>
      <p:sp>
        <p:nvSpPr>
          <p:cNvPr id="38809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algn="r" defTabSz="915988">
              <a:defRPr sz="1200"/>
            </a:lvl1pPr>
          </a:lstStyle>
          <a:p>
            <a:endParaRPr lang="en-GB"/>
          </a:p>
        </p:txBody>
      </p:sp>
      <p:sp>
        <p:nvSpPr>
          <p:cNvPr id="38810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defTabSz="915988">
              <a:defRPr sz="1200"/>
            </a:lvl1pPr>
          </a:lstStyle>
          <a:p>
            <a:endParaRPr lang="en-GB"/>
          </a:p>
        </p:txBody>
      </p:sp>
      <p:sp>
        <p:nvSpPr>
          <p:cNvPr id="38810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algn="r" defTabSz="915988">
              <a:defRPr sz="1200"/>
            </a:lvl1pPr>
          </a:lstStyle>
          <a:p>
            <a:fld id="{34B78A44-EC30-46CD-B210-233E4E4DD7C0}" type="slidenum">
              <a:rPr lang="en-GB"/>
              <a:pPr/>
              <a:t>‹#›</a:t>
            </a:fld>
            <a:endParaRPr lang="en-GB"/>
          </a:p>
        </p:txBody>
      </p:sp>
    </p:spTree>
    <p:extLst>
      <p:ext uri="{BB962C8B-B14F-4D97-AF65-F5344CB8AC3E}">
        <p14:creationId xmlns:p14="http://schemas.microsoft.com/office/powerpoint/2010/main" val="7059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defTabSz="915988">
              <a:defRPr sz="1200"/>
            </a:lvl1pPr>
          </a:lstStyle>
          <a:p>
            <a:endParaRPr lang="en-GB"/>
          </a:p>
        </p:txBody>
      </p:sp>
      <p:sp>
        <p:nvSpPr>
          <p:cNvPr id="717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algn="r" defTabSz="915988">
              <a:defRPr sz="1200"/>
            </a:lvl1pPr>
          </a:lstStyle>
          <a:p>
            <a:endParaRPr lang="en-GB"/>
          </a:p>
        </p:txBody>
      </p:sp>
      <p:sp>
        <p:nvSpPr>
          <p:cNvPr id="717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defTabSz="915988">
              <a:defRPr sz="1200"/>
            </a:lvl1pPr>
          </a:lstStyle>
          <a:p>
            <a:endParaRPr lang="en-GB"/>
          </a:p>
        </p:txBody>
      </p:sp>
      <p:sp>
        <p:nvSpPr>
          <p:cNvPr id="7175"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algn="r" defTabSz="915988">
              <a:defRPr sz="1200"/>
            </a:lvl1pPr>
          </a:lstStyle>
          <a:p>
            <a:fld id="{6888E5FD-BB14-4518-B1F0-A5006B2EC96D}" type="slidenum">
              <a:rPr lang="en-GB"/>
              <a:pPr/>
              <a:t>‹#›</a:t>
            </a:fld>
            <a:endParaRPr lang="en-GB"/>
          </a:p>
        </p:txBody>
      </p:sp>
    </p:spTree>
    <p:extLst>
      <p:ext uri="{BB962C8B-B14F-4D97-AF65-F5344CB8AC3E}">
        <p14:creationId xmlns:p14="http://schemas.microsoft.com/office/powerpoint/2010/main" val="825583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Tourism – Mexico</a:t>
            </a:r>
            <a:r>
              <a:rPr lang="en-US" sz="1000" baseline="0" dirty="0" smtClean="0"/>
              <a:t> City Embassy – Seeing Disney World is the most common reason</a:t>
            </a:r>
            <a:endParaRPr lang="en-US" sz="1000" dirty="0" smtClean="0"/>
          </a:p>
          <a:p>
            <a:endParaRPr lang="en-US" sz="1000" dirty="0" smtClean="0"/>
          </a:p>
          <a:p>
            <a:pPr marL="171450" indent="-171450">
              <a:buFont typeface="Arial" pitchFamily="34" charset="0"/>
              <a:buChar char="•"/>
            </a:pPr>
            <a:r>
              <a:rPr lang="en-US" sz="1000" dirty="0" smtClean="0"/>
              <a:t>Domestic Servants: The </a:t>
            </a:r>
            <a:r>
              <a:rPr lang="en-US" sz="1000" dirty="0"/>
              <a:t>following types of B-1 business visitors require employment </a:t>
            </a:r>
            <a:r>
              <a:rPr lang="en-US" sz="1000" dirty="0" smtClean="0"/>
              <a:t>authorization (EAD</a:t>
            </a:r>
            <a:r>
              <a:rPr lang="en-US" sz="1000" baseline="0" dirty="0" smtClean="0"/>
              <a:t> required)</a:t>
            </a:r>
            <a:r>
              <a:rPr lang="en-US" sz="1000" dirty="0" smtClean="0"/>
              <a:t>:</a:t>
            </a:r>
            <a:endParaRPr lang="en-US" sz="1000" dirty="0"/>
          </a:p>
          <a:p>
            <a:pPr marL="628650" lvl="1" indent="-171450">
              <a:buFont typeface="Arial" pitchFamily="34" charset="0"/>
              <a:buChar char="•"/>
            </a:pPr>
            <a:r>
              <a:rPr lang="en-US" sz="1000" dirty="0"/>
              <a:t>A personal or domestic servant who is accompanying or following to join an employer who seeks admission into, or is already in, the United States in a B, E, F, H, I, J, L, or TN nonimmigrant classification. </a:t>
            </a:r>
          </a:p>
          <a:p>
            <a:pPr marL="628650" lvl="1" indent="-171450">
              <a:buFont typeface="Arial" pitchFamily="34" charset="0"/>
              <a:buChar char="•"/>
            </a:pPr>
            <a:r>
              <a:rPr lang="en-US" sz="1000" dirty="0"/>
              <a:t>A domestic servant of a U.S. citizen accompanying or following to join his or her U.S. citizen employer who has a permanent home or is stationed in a foreign country, and who is temporarily visiting the United States. </a:t>
            </a:r>
          </a:p>
          <a:p>
            <a:pPr marL="628650" lvl="1" indent="-171450">
              <a:buFont typeface="Arial" pitchFamily="34" charset="0"/>
              <a:buChar char="•"/>
            </a:pPr>
            <a:r>
              <a:rPr lang="en-US" sz="1000" dirty="0"/>
              <a:t>An employee of a foreign airline engaged in international transportation of passengers freight, whose position with the foreign airline would otherwise entitle the employee to treaty trader nonimmigrant classification (E-1) and who is precluded from such classification solely because the employee is not a national of the country of the airline's nationality or because there is no treaty of commerce and navigation in effect between the United States and the country of the airline's nationality.</a:t>
            </a:r>
          </a:p>
          <a:p>
            <a:pPr marL="171450" indent="-171450">
              <a:buFont typeface="Arial" pitchFamily="34" charset="0"/>
              <a:buChar char="•"/>
            </a:pPr>
            <a:r>
              <a:rPr lang="en-US" sz="1000" dirty="0" smtClean="0"/>
              <a:t>Domestic Servant Requirements:</a:t>
            </a:r>
            <a:endParaRPr lang="en-US" sz="1000" dirty="0"/>
          </a:p>
          <a:p>
            <a:pPr marL="628650" lvl="1" indent="-171450">
              <a:buFont typeface="Arial" pitchFamily="34" charset="0"/>
              <a:buChar char="•"/>
            </a:pPr>
            <a:r>
              <a:rPr lang="en-US" sz="1000" dirty="0"/>
              <a:t>You have a residence abroad in which you have no intention of abandoning </a:t>
            </a:r>
          </a:p>
          <a:p>
            <a:pPr marL="628650" lvl="1" indent="-171450">
              <a:buFont typeface="Arial" pitchFamily="34" charset="0"/>
              <a:buChar char="•"/>
            </a:pPr>
            <a:r>
              <a:rPr lang="en-US" sz="1000" dirty="0"/>
              <a:t>You have at least 1 year of experience as a personal or domestic servant </a:t>
            </a:r>
          </a:p>
          <a:p>
            <a:pPr marL="628650" lvl="1" indent="-171450">
              <a:buFont typeface="Arial" pitchFamily="34" charset="0"/>
              <a:buChar char="•"/>
            </a:pPr>
            <a:r>
              <a:rPr lang="en-US" sz="1000" dirty="0"/>
              <a:t>You have been employed abroad by your employer for at least 1 year prior to the employer’s admission into the United States or if you have been employed abroad by the employer for less than </a:t>
            </a:r>
            <a:r>
              <a:rPr lang="en-US" sz="1000" dirty="0" err="1"/>
              <a:t>1year</a:t>
            </a:r>
            <a:r>
              <a:rPr lang="en-US" sz="1000" dirty="0"/>
              <a:t>, the employer must show that while abroad, he or she has regularly employed a domestic servant in the same capacity as that intended for your employment</a:t>
            </a:r>
          </a:p>
          <a:p>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3</a:t>
            </a:fld>
            <a:endParaRPr lang="en-GB"/>
          </a:p>
        </p:txBody>
      </p:sp>
    </p:spTree>
    <p:extLst>
      <p:ext uri="{BB962C8B-B14F-4D97-AF65-F5344CB8AC3E}">
        <p14:creationId xmlns:p14="http://schemas.microsoft.com/office/powerpoint/2010/main" val="327754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Professional – Must show equivalency to U.S. degree (typically through </a:t>
            </a:r>
            <a:r>
              <a:rPr lang="en-US" sz="1000" dirty="0" err="1" smtClean="0"/>
              <a:t>AACRAO</a:t>
            </a:r>
            <a:r>
              <a:rPr lang="en-US" sz="1000" dirty="0" smtClean="0"/>
              <a:t> EDGE compliant evaluation)</a:t>
            </a:r>
          </a:p>
          <a:p>
            <a:pPr marL="171450" indent="-171450">
              <a:buFont typeface="Arial" pitchFamily="34" charset="0"/>
              <a:buChar char="•"/>
            </a:pPr>
            <a:r>
              <a:rPr lang="en-US" sz="1000" dirty="0" smtClean="0"/>
              <a:t>Visa Fees - $190.00 </a:t>
            </a:r>
            <a:r>
              <a:rPr lang="en-US" sz="1000" dirty="0" err="1" smtClean="0"/>
              <a:t>MRV</a:t>
            </a:r>
            <a:r>
              <a:rPr lang="en-US" sz="1000" dirty="0" smtClean="0"/>
              <a:t> + any Reciprocity</a:t>
            </a:r>
            <a:r>
              <a:rPr lang="en-US" sz="1000" baseline="0" dirty="0" smtClean="0"/>
              <a:t> Fees – Need to check Department of State Table</a:t>
            </a:r>
            <a:endParaRPr lang="en-US" sz="1000" dirty="0" smtClean="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4</a:t>
            </a:fld>
            <a:endParaRPr lang="en-GB"/>
          </a:p>
        </p:txBody>
      </p:sp>
    </p:spTree>
    <p:extLst>
      <p:ext uri="{BB962C8B-B14F-4D97-AF65-F5344CB8AC3E}">
        <p14:creationId xmlns:p14="http://schemas.microsoft.com/office/powerpoint/2010/main" val="327754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L-1</a:t>
            </a:r>
          </a:p>
          <a:p>
            <a:pPr marL="628650" lvl="1" indent="-171450">
              <a:buFont typeface="Arial" pitchFamily="34" charset="0"/>
              <a:buChar char="•"/>
            </a:pPr>
            <a:r>
              <a:rPr lang="en-US" sz="1000" dirty="0" smtClean="0"/>
              <a:t>Qualifying Relationship – At least 51% common ownership</a:t>
            </a:r>
          </a:p>
          <a:p>
            <a:pPr marL="628650" lvl="1" indent="-171450">
              <a:buFont typeface="Arial" pitchFamily="34" charset="0"/>
              <a:buChar char="•"/>
            </a:pPr>
            <a:r>
              <a:rPr lang="en-US" sz="1000" dirty="0" smtClean="0"/>
              <a:t>New offices – may need to show:</a:t>
            </a:r>
          </a:p>
          <a:p>
            <a:pPr marL="1085850" lvl="2" indent="-171450">
              <a:buFont typeface="Arial" pitchFamily="34" charset="0"/>
              <a:buChar char="•"/>
            </a:pPr>
            <a:r>
              <a:rPr lang="en-US" sz="1000" dirty="0" smtClean="0"/>
              <a:t>The employer has secured sufficient physical premises to house the new office – through leases,</a:t>
            </a:r>
            <a:r>
              <a:rPr lang="en-US" sz="1000" baseline="0" dirty="0" smtClean="0"/>
              <a:t> title documents, utility bills</a:t>
            </a:r>
            <a:endParaRPr lang="en-US" sz="1000" dirty="0" smtClean="0"/>
          </a:p>
          <a:p>
            <a:pPr marL="1085850" lvl="2" indent="-171450">
              <a:buFont typeface="Arial" pitchFamily="34" charset="0"/>
              <a:buChar char="•"/>
            </a:pPr>
            <a:r>
              <a:rPr lang="en-US" sz="1000" dirty="0" smtClean="0"/>
              <a:t>The employee has been employed as an executive or manager for one continuous year in the three years preceding the filing of the petition</a:t>
            </a:r>
          </a:p>
          <a:p>
            <a:pPr marL="1085850" lvl="2" indent="-171450">
              <a:buFont typeface="Arial" pitchFamily="34" charset="0"/>
              <a:buChar char="•"/>
            </a:pPr>
            <a:r>
              <a:rPr lang="en-US" sz="1000" dirty="0" smtClean="0"/>
              <a:t>The intended U.S. office will support an executive or managerial position within one year of the approval of the petition</a:t>
            </a:r>
            <a:r>
              <a:rPr lang="en-US" sz="1000" baseline="0" dirty="0" smtClean="0"/>
              <a:t> – employment agreements</a:t>
            </a:r>
          </a:p>
          <a:p>
            <a:pPr marL="628650" lvl="1" indent="-171450">
              <a:buFont typeface="Arial" pitchFamily="34" charset="0"/>
              <a:buChar char="•"/>
            </a:pPr>
            <a:r>
              <a:rPr lang="en-US" sz="1000" baseline="0" dirty="0" smtClean="0"/>
              <a:t>New office L-1 – limited to 1 year</a:t>
            </a:r>
            <a:endParaRPr lang="en-US" sz="1000" dirty="0" smtClean="0"/>
          </a:p>
          <a:p>
            <a:pPr marL="171450" indent="-171450">
              <a:buFont typeface="Arial" pitchFamily="34" charset="0"/>
              <a:buChar char="•"/>
            </a:pPr>
            <a:endParaRPr lang="en-US" sz="1000" dirty="0" smtClean="0"/>
          </a:p>
          <a:p>
            <a:pPr marL="171450" indent="-171450">
              <a:buFont typeface="Arial" pitchFamily="34" charset="0"/>
              <a:buChar char="•"/>
            </a:pPr>
            <a:r>
              <a:rPr lang="en-US" sz="1000" dirty="0" smtClean="0"/>
              <a:t>L-1B – Specialized, proprietary knowledge</a:t>
            </a:r>
            <a:r>
              <a:rPr lang="en-US" sz="1000" baseline="0" dirty="0" smtClean="0"/>
              <a:t> is above and beyond the regulations, but that is the standard set by USCIS</a:t>
            </a:r>
          </a:p>
          <a:p>
            <a:pPr marL="628650" lvl="1" indent="-171450">
              <a:buFont typeface="Arial" pitchFamily="34" charset="0"/>
              <a:buChar char="•"/>
            </a:pPr>
            <a:r>
              <a:rPr lang="en-US" sz="1000" baseline="0" dirty="0" smtClean="0"/>
              <a:t>Helpful to include training certificates, patents for which the Beneficiary assisted, industry documentation showing unique nature (trade magazine articles)</a:t>
            </a:r>
          </a:p>
          <a:p>
            <a:pPr marL="0" indent="0">
              <a:buFont typeface="Arial" pitchFamily="34" charset="0"/>
              <a:buNone/>
            </a:pPr>
            <a:endParaRPr lang="en-US" sz="1000" baseline="0" dirty="0" smtClean="0"/>
          </a:p>
          <a:p>
            <a:pPr marL="171450" indent="-171450">
              <a:buFont typeface="Arial" pitchFamily="34" charset="0"/>
              <a:buChar char="•"/>
            </a:pPr>
            <a:r>
              <a:rPr lang="en-US" sz="1000" baseline="0" dirty="0" smtClean="0"/>
              <a:t>L-</a:t>
            </a:r>
            <a:r>
              <a:rPr lang="en-US" sz="1000" baseline="0" dirty="0" err="1" smtClean="0"/>
              <a:t>1A</a:t>
            </a:r>
            <a:r>
              <a:rPr lang="en-US" sz="1000" baseline="0" dirty="0" smtClean="0"/>
              <a:t> – Helpful to include org charts that include subordinate job titles, degrees, and job descriptions for both U.S. and foreign position</a:t>
            </a:r>
          </a:p>
          <a:p>
            <a:pPr marL="171450" indent="-171450">
              <a:buFont typeface="Arial" pitchFamily="34" charset="0"/>
              <a:buChar char="•"/>
            </a:pPr>
            <a:endParaRPr lang="en-US" sz="1000" baseline="0" dirty="0" smtClean="0"/>
          </a:p>
          <a:p>
            <a:pPr marL="171450" indent="-171450">
              <a:buFont typeface="Arial" pitchFamily="34" charset="0"/>
              <a:buChar char="•"/>
            </a:pPr>
            <a:r>
              <a:rPr lang="en-US" sz="1000" baseline="0" dirty="0" smtClean="0"/>
              <a:t>Reciprocity Limit Validity – Often causes issues because it does not line up with USCIS approval notice</a:t>
            </a:r>
          </a:p>
          <a:p>
            <a:pPr marL="628650" lvl="1" indent="-171450">
              <a:buFont typeface="Arial" pitchFamily="34" charset="0"/>
              <a:buChar char="•"/>
            </a:pPr>
            <a:r>
              <a:rPr lang="en-US" sz="1000" baseline="0" dirty="0" smtClean="0"/>
              <a:t>Visa may be granted valid for 5/7 years, but individual will need to renew prior to expiry of I-797</a:t>
            </a:r>
          </a:p>
          <a:p>
            <a:pPr marL="628650" lvl="1" indent="-171450">
              <a:buFont typeface="Arial" pitchFamily="34" charset="0"/>
              <a:buChar char="•"/>
            </a:pPr>
            <a:r>
              <a:rPr lang="en-US" sz="1000" baseline="0" dirty="0" err="1" smtClean="0"/>
              <a:t>CBP</a:t>
            </a:r>
            <a:r>
              <a:rPr lang="en-US" sz="1000" baseline="0" dirty="0" smtClean="0"/>
              <a:t> often makes mistakes when stamping I-</a:t>
            </a:r>
            <a:r>
              <a:rPr lang="en-US" sz="1000" baseline="0" dirty="0" err="1" smtClean="0"/>
              <a:t>94s</a:t>
            </a:r>
            <a:r>
              <a:rPr lang="en-US" sz="1000" baseline="0" dirty="0" smtClean="0"/>
              <a:t> – watch out for this when Beneficiary enters</a:t>
            </a:r>
          </a:p>
          <a:p>
            <a:pPr marL="171450" indent="-171450">
              <a:buFont typeface="Arial" pitchFamily="34" charset="0"/>
              <a:buChar char="•"/>
            </a:pPr>
            <a:endParaRPr lang="en-US" sz="1000" dirty="0" smtClean="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5</a:t>
            </a:fld>
            <a:endParaRPr lang="en-GB"/>
          </a:p>
        </p:txBody>
      </p:sp>
    </p:spTree>
    <p:extLst>
      <p:ext uri="{BB962C8B-B14F-4D97-AF65-F5344CB8AC3E}">
        <p14:creationId xmlns:p14="http://schemas.microsoft.com/office/powerpoint/2010/main" val="327754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Startup Offices Not Allowed – Must exist for at least 1 year</a:t>
            </a:r>
          </a:p>
          <a:p>
            <a:pPr marL="171450" indent="-171450">
              <a:buFont typeface="Arial" pitchFamily="34" charset="0"/>
              <a:buChar char="•"/>
            </a:pPr>
            <a:r>
              <a:rPr lang="en-US" sz="1000" dirty="0" smtClean="0"/>
              <a:t>Petition:</a:t>
            </a:r>
          </a:p>
          <a:p>
            <a:pPr marL="628650" lvl="1" indent="-171450">
              <a:buFont typeface="Arial" pitchFamily="34" charset="0"/>
              <a:buChar char="•"/>
            </a:pPr>
            <a:r>
              <a:rPr lang="en-US" sz="1000" dirty="0" smtClean="0"/>
              <a:t>I-</a:t>
            </a:r>
            <a:r>
              <a:rPr lang="en-US" sz="1000" dirty="0" err="1" smtClean="0"/>
              <a:t>129S</a:t>
            </a:r>
            <a:endParaRPr lang="en-US" sz="1000" dirty="0" smtClean="0"/>
          </a:p>
          <a:p>
            <a:pPr marL="628650" lvl="1" indent="-171450">
              <a:buFont typeface="Arial" pitchFamily="34" charset="0"/>
              <a:buChar char="•"/>
            </a:pPr>
            <a:r>
              <a:rPr lang="en-US" sz="1000" dirty="0" smtClean="0"/>
              <a:t>Blanket</a:t>
            </a:r>
            <a:r>
              <a:rPr lang="en-US" sz="1000" baseline="0" dirty="0" smtClean="0"/>
              <a:t> Approval Notice</a:t>
            </a:r>
          </a:p>
          <a:p>
            <a:pPr marL="628650" lvl="1" indent="-171450">
              <a:buFont typeface="Arial" pitchFamily="34" charset="0"/>
              <a:buChar char="•"/>
            </a:pPr>
            <a:r>
              <a:rPr lang="en-US" sz="1000" baseline="0" dirty="0" smtClean="0"/>
              <a:t>Triplicate items</a:t>
            </a:r>
            <a:endParaRPr lang="en-US" sz="1000" dirty="0" smtClean="0"/>
          </a:p>
          <a:p>
            <a:pPr marL="171450" indent="-171450">
              <a:buFont typeface="Arial" pitchFamily="34" charset="0"/>
              <a:buChar char="•"/>
            </a:pPr>
            <a:r>
              <a:rPr lang="en-US" sz="1000" dirty="0" smtClean="0"/>
              <a:t>Foreign affiliate operations</a:t>
            </a:r>
            <a:r>
              <a:rPr lang="en-US" sz="1000" baseline="0" dirty="0" smtClean="0"/>
              <a:t> – may include tax returns and other documentation showing operations of foreign affiliate</a:t>
            </a:r>
            <a:endParaRPr lang="en-US" sz="1000" dirty="0" smtClean="0"/>
          </a:p>
          <a:p>
            <a:pPr marL="171450" indent="-171450">
              <a:buFont typeface="Arial" pitchFamily="34" charset="0"/>
              <a:buChar char="•"/>
            </a:pPr>
            <a:r>
              <a:rPr lang="en-US" sz="1000" dirty="0" smtClean="0"/>
              <a:t>L-1B Blanket – Rule of professional not always followed – We have seen some Consulates</a:t>
            </a:r>
            <a:r>
              <a:rPr lang="en-US" sz="1000" baseline="0" dirty="0" smtClean="0"/>
              <a:t> in Mexico not strictly enforce</a:t>
            </a:r>
          </a:p>
          <a:p>
            <a:pPr marL="171450" indent="-171450">
              <a:buFont typeface="Arial" pitchFamily="34" charset="0"/>
              <a:buChar char="•"/>
            </a:pPr>
            <a:r>
              <a:rPr lang="en-US" sz="1000" baseline="0" dirty="0" smtClean="0"/>
              <a:t>Reciprocity Limit – Causes issues with countries with 1 year reciprocity limits (such as Mexico)</a:t>
            </a:r>
          </a:p>
          <a:p>
            <a:pPr marL="171450" indent="-171450">
              <a:buFont typeface="Arial" pitchFamily="34" charset="0"/>
              <a:buChar char="•"/>
            </a:pPr>
            <a:endParaRPr lang="en-US" sz="1000" baseline="0" dirty="0" smtClean="0"/>
          </a:p>
          <a:p>
            <a:pPr marL="171450" indent="-171450">
              <a:buFont typeface="Arial" pitchFamily="34" charset="0"/>
              <a:buChar char="•"/>
            </a:pPr>
            <a:endParaRPr lang="en-US" sz="1000" dirty="0" smtClean="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6</a:t>
            </a:fld>
            <a:endParaRPr lang="en-GB"/>
          </a:p>
        </p:txBody>
      </p:sp>
    </p:spTree>
    <p:extLst>
      <p:ext uri="{BB962C8B-B14F-4D97-AF65-F5344CB8AC3E}">
        <p14:creationId xmlns:p14="http://schemas.microsoft.com/office/powerpoint/2010/main" val="327754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May need to register company with</a:t>
            </a:r>
            <a:r>
              <a:rPr lang="en-US" sz="1000" baseline="0" dirty="0" smtClean="0"/>
              <a:t> the Consulate/Embassy first</a:t>
            </a:r>
            <a:endParaRPr lang="en-US" sz="1000" dirty="0" smtClean="0"/>
          </a:p>
          <a:p>
            <a:pPr marL="171450" indent="-171450">
              <a:buFont typeface="Arial" pitchFamily="34" charset="0"/>
              <a:buChar char="•"/>
            </a:pPr>
            <a:r>
              <a:rPr lang="en-US" sz="1000" dirty="0" smtClean="0"/>
              <a:t>Typically</a:t>
            </a:r>
            <a:r>
              <a:rPr lang="en-US" sz="1000" baseline="0" dirty="0" smtClean="0"/>
              <a:t> need to prepare a binder for submission to the Consulate/Embassy that includes:</a:t>
            </a:r>
          </a:p>
          <a:p>
            <a:pPr marL="628650" lvl="1" indent="-171450">
              <a:buFont typeface="Arial" pitchFamily="34" charset="0"/>
              <a:buChar char="•"/>
            </a:pPr>
            <a:r>
              <a:rPr lang="en-US" sz="1000" baseline="0" dirty="0" smtClean="0"/>
              <a:t>Table of Contents/Cover Letter Showing Qualifications</a:t>
            </a:r>
          </a:p>
          <a:p>
            <a:pPr marL="628650" lvl="1" indent="-171450">
              <a:buFont typeface="Arial" pitchFamily="34" charset="0"/>
              <a:buChar char="•"/>
            </a:pPr>
            <a:r>
              <a:rPr lang="en-US" sz="1000" baseline="0" dirty="0" smtClean="0"/>
              <a:t>Forms</a:t>
            </a:r>
          </a:p>
          <a:p>
            <a:pPr marL="628650" lvl="1" indent="-171450">
              <a:buFont typeface="Arial" pitchFamily="34" charset="0"/>
              <a:buChar char="•"/>
            </a:pPr>
            <a:r>
              <a:rPr lang="en-US" sz="1000" baseline="0" dirty="0" smtClean="0"/>
              <a:t>Applicant Information (Employer Letter describing enterprises, passport page, org charts, resumes, educational docs, prior employer letters)</a:t>
            </a:r>
          </a:p>
          <a:p>
            <a:pPr marL="628650" lvl="1" indent="-171450">
              <a:buFont typeface="Arial" pitchFamily="34" charset="0"/>
              <a:buChar char="•"/>
            </a:pPr>
            <a:r>
              <a:rPr lang="en-US" sz="1000" baseline="0" dirty="0" smtClean="0"/>
              <a:t>Nationality of Enterprise (incorporation docs, bylaws, meeting minutes, list of owners of investment and percentages, trading information on stock)</a:t>
            </a:r>
          </a:p>
          <a:p>
            <a:pPr marL="628650" lvl="1" indent="-171450">
              <a:buFont typeface="Arial" pitchFamily="34" charset="0"/>
              <a:buChar char="•"/>
            </a:pPr>
            <a:r>
              <a:rPr lang="en-US" sz="1000" baseline="0" dirty="0" smtClean="0"/>
              <a:t>Investment amount (wire transfer receipts, bank account statements, invoices with cancelled checks)</a:t>
            </a:r>
          </a:p>
          <a:p>
            <a:pPr marL="1085850" lvl="2" indent="-171450">
              <a:buFont typeface="Arial" pitchFamily="34" charset="0"/>
              <a:buChar char="•"/>
            </a:pPr>
            <a:r>
              <a:rPr lang="en-US" sz="1000" baseline="0" dirty="0" smtClean="0"/>
              <a:t>For purchases of existing businesses (letter of intent, valuation analysis, tax returns, business licenses, photos of business premises, escrow documents)</a:t>
            </a:r>
          </a:p>
          <a:p>
            <a:pPr marL="1085850" lvl="2" indent="-171450">
              <a:buFont typeface="Arial" pitchFamily="34" charset="0"/>
              <a:buChar char="•"/>
            </a:pPr>
            <a:r>
              <a:rPr lang="en-US" sz="1000" baseline="0" dirty="0" smtClean="0"/>
              <a:t>Startups (lease/purchase agreements for premises, business licenses/permits)</a:t>
            </a:r>
          </a:p>
          <a:p>
            <a:pPr marL="628650" lvl="1" indent="-171450">
              <a:buFont typeface="Arial" pitchFamily="34" charset="0"/>
              <a:buChar char="•"/>
            </a:pPr>
            <a:r>
              <a:rPr lang="en-US" sz="1000" baseline="0" dirty="0" smtClean="0"/>
              <a:t>Real and Operating (annual reports, sales literature, news articles, business invoices, receipts for business </a:t>
            </a:r>
            <a:r>
              <a:rPr lang="en-US" sz="1000" baseline="0" dirty="0" err="1" smtClean="0"/>
              <a:t>requipment</a:t>
            </a:r>
            <a:r>
              <a:rPr lang="en-US" sz="1000" baseline="0" dirty="0" smtClean="0"/>
              <a:t>, pictures)</a:t>
            </a:r>
          </a:p>
          <a:p>
            <a:pPr marL="628650" lvl="1" indent="-171450">
              <a:buFont typeface="Arial" pitchFamily="34" charset="0"/>
              <a:buChar char="•"/>
            </a:pPr>
            <a:r>
              <a:rPr lang="en-US" sz="1000" baseline="0" dirty="0" smtClean="0"/>
              <a:t>Marginality ( Tax returns, business plans, W-2s for employees, financial statements)</a:t>
            </a:r>
          </a:p>
          <a:p>
            <a:pPr marL="628650" lvl="1" indent="-171450">
              <a:buFont typeface="Arial" pitchFamily="34" charset="0"/>
              <a:buChar char="•"/>
            </a:pPr>
            <a:endParaRPr lang="en-US" sz="1000" baseline="0" dirty="0" smtClean="0"/>
          </a:p>
          <a:p>
            <a:pPr marL="171450" indent="-171450">
              <a:buFont typeface="Arial" pitchFamily="34" charset="0"/>
              <a:buChar char="•"/>
            </a:pPr>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7</a:t>
            </a:fld>
            <a:endParaRPr lang="en-GB"/>
          </a:p>
        </p:txBody>
      </p:sp>
    </p:spTree>
    <p:extLst>
      <p:ext uri="{BB962C8B-B14F-4D97-AF65-F5344CB8AC3E}">
        <p14:creationId xmlns:p14="http://schemas.microsoft.com/office/powerpoint/2010/main" val="3277545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000" dirty="0" smtClean="0"/>
              <a:t>Will</a:t>
            </a:r>
            <a:r>
              <a:rPr lang="en-US" sz="1000" baseline="0" dirty="0" smtClean="0"/>
              <a:t> need to prepare visa application that demonstrates all qualifications (education requirements met and/or other documents that show qualifications met)</a:t>
            </a:r>
          </a:p>
          <a:p>
            <a:pPr marL="0" indent="0">
              <a:buFont typeface="Arial" pitchFamily="34" charset="0"/>
              <a:buNone/>
            </a:pPr>
            <a:endParaRPr lang="en-US" sz="1000" dirty="0" smtClean="0"/>
          </a:p>
          <a:p>
            <a:pPr marL="171450" indent="-171450">
              <a:buFont typeface="Arial" pitchFamily="34" charset="0"/>
              <a:buChar char="•"/>
            </a:pPr>
            <a:r>
              <a:rPr lang="en-US" sz="1000" dirty="0" smtClean="0"/>
              <a:t>Although the TN is only granted for</a:t>
            </a:r>
            <a:r>
              <a:rPr lang="en-US" sz="1000" baseline="0" dirty="0" smtClean="0"/>
              <a:t> 1 year on the visa due to reciprocity limitations, Mexican citizens can request a 3 year validity on their I-94 when entering</a:t>
            </a:r>
          </a:p>
          <a:p>
            <a:pPr marL="171450" indent="-171450">
              <a:buFont typeface="Arial" pitchFamily="34" charset="0"/>
              <a:buChar char="•"/>
            </a:pPr>
            <a:endParaRPr lang="en-US" sz="1000"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8</a:t>
            </a:fld>
            <a:endParaRPr lang="en-GB"/>
          </a:p>
        </p:txBody>
      </p:sp>
    </p:spTree>
    <p:extLst>
      <p:ext uri="{BB962C8B-B14F-4D97-AF65-F5344CB8AC3E}">
        <p14:creationId xmlns:p14="http://schemas.microsoft.com/office/powerpoint/2010/main" val="32775454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emf"/><Relationship Id="rId5" Type="http://schemas.openxmlformats.org/officeDocument/2006/relationships/image" Target="../media/image1.jp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slideMaster" Target="../slideMasters/slideMaster4.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slideMaster" Target="../slideMasters/slideMaster5.xml"/><Relationship Id="rId4" Type="http://schemas.openxmlformats.org/officeDocument/2006/relationships/tags" Target="../tags/tag49.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57.xml"/><Relationship Id="rId3" Type="http://schemas.openxmlformats.org/officeDocument/2006/relationships/tags" Target="../tags/tag52.xml"/><Relationship Id="rId7" Type="http://schemas.openxmlformats.org/officeDocument/2006/relationships/tags" Target="../tags/tag56.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10" Type="http://schemas.openxmlformats.org/officeDocument/2006/relationships/image" Target="../media/image4.png"/><Relationship Id="rId4" Type="http://schemas.openxmlformats.org/officeDocument/2006/relationships/tags" Target="../tags/tag53.xml"/><Relationship Id="rId9"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65.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10" Type="http://schemas.openxmlformats.org/officeDocument/2006/relationships/image" Target="../media/image5.png"/><Relationship Id="rId4" Type="http://schemas.openxmlformats.org/officeDocument/2006/relationships/tags" Target="../tags/tag61.xml"/><Relationship Id="rId9"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76.xml"/><Relationship Id="rId3" Type="http://schemas.openxmlformats.org/officeDocument/2006/relationships/tags" Target="../tags/tag71.xml"/><Relationship Id="rId7" Type="http://schemas.openxmlformats.org/officeDocument/2006/relationships/tags" Target="../tags/tag75.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9"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slideMaster" Target="../slideMasters/slideMaster8.xml"/><Relationship Id="rId4" Type="http://schemas.openxmlformats.org/officeDocument/2006/relationships/tags" Target="../tags/tag8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9.xml"/><Relationship Id="rId1" Type="http://schemas.openxmlformats.org/officeDocument/2006/relationships/tags" Target="../tags/tag8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Master" Target="../slideMasters/slideMaster2.xml"/><Relationship Id="rId5" Type="http://schemas.openxmlformats.org/officeDocument/2006/relationships/tags" Target="../tags/tag9.xml"/><Relationship Id="rId4"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slideMaster" Target="../slideMasters/slideMaster10.xml"/><Relationship Id="rId5" Type="http://schemas.openxmlformats.org/officeDocument/2006/relationships/tags" Target="../tags/tag86.xml"/><Relationship Id="rId4" Type="http://schemas.openxmlformats.org/officeDocument/2006/relationships/tags" Target="../tags/tag85.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slideMaster" Target="../slideMasters/slideMaster10.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00.xml"/><Relationship Id="rId3" Type="http://schemas.openxmlformats.org/officeDocument/2006/relationships/tags" Target="../tags/tag95.xml"/><Relationship Id="rId7" Type="http://schemas.openxmlformats.org/officeDocument/2006/relationships/tags" Target="../tags/tag99.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 Id="rId9"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slideMaster" Target="../slideMasters/slideMaster10.xml"/><Relationship Id="rId4" Type="http://schemas.openxmlformats.org/officeDocument/2006/relationships/tags" Target="../tags/tag104.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tags" Target="../tags/tag10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Master" Target="../slideMasters/slideMaster2.xml"/><Relationship Id="rId4" Type="http://schemas.openxmlformats.org/officeDocument/2006/relationships/tags" Target="../tags/tag2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Master" Target="../slideMasters/slideMaster3.xml"/><Relationship Id="rId5" Type="http://schemas.openxmlformats.org/officeDocument/2006/relationships/tags" Target="../tags/tag33.xml"/><Relationship Id="rId4" Type="http://schemas.openxmlformats.org/officeDocument/2006/relationships/tags" Target="../tags/tag32.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3.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RG_Presentation cover">
    <p:spTree>
      <p:nvGrpSpPr>
        <p:cNvPr id="1" name=""/>
        <p:cNvGrpSpPr/>
        <p:nvPr/>
      </p:nvGrpSpPr>
      <p:grpSpPr>
        <a:xfrm>
          <a:off x="0" y="0"/>
          <a:ext cx="0" cy="0"/>
          <a:chOff x="0" y="0"/>
          <a:chExt cx="0" cy="0"/>
        </a:xfrm>
      </p:grpSpPr>
      <p:pic>
        <p:nvPicPr>
          <p:cNvPr id="8" name="Picture 7"/>
          <p:cNvPicPr>
            <a:picLocks noChangeAspect="1"/>
          </p:cNvPicPr>
          <p:nvPr userDrawn="1">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descr="NRF PowerPoint Title Slide Panel.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000" y="0"/>
            <a:ext cx="8316000" cy="4269517"/>
          </a:xfrm>
          <a:prstGeom prst="rect">
            <a:avLst/>
          </a:prstGeom>
        </p:spPr>
      </p:pic>
      <p:sp>
        <p:nvSpPr>
          <p:cNvPr id="2" name="Title 1"/>
          <p:cNvSpPr>
            <a:spLocks noGrp="1"/>
          </p:cNvSpPr>
          <p:nvPr>
            <p:ph type="title" hasCustomPrompt="1"/>
            <p:custDataLst>
              <p:tags r:id="rId2"/>
            </p:custDataLst>
          </p:nvPr>
        </p:nvSpPr>
        <p:spPr>
          <a:xfrm>
            <a:off x="853200" y="1962000"/>
            <a:ext cx="7560000" cy="468313"/>
          </a:xfrm>
        </p:spPr>
        <p:txBody>
          <a:bodyPr/>
          <a:lstStyle>
            <a:lvl1pPr>
              <a:defRPr baseline="0">
                <a:solidFill>
                  <a:schemeClr val="bg1"/>
                </a:solidFill>
              </a:defRPr>
            </a:lvl1pPr>
          </a:lstStyle>
          <a:p>
            <a:r>
              <a:rPr lang="en-GB" dirty="0" smtClean="0"/>
              <a:t>Title</a:t>
            </a:r>
            <a:endParaRPr lang="en-GB" dirty="0"/>
          </a:p>
        </p:txBody>
      </p:sp>
      <p:sp>
        <p:nvSpPr>
          <p:cNvPr id="3" name="Text Placeholder 2"/>
          <p:cNvSpPr>
            <a:spLocks noGrp="1"/>
          </p:cNvSpPr>
          <p:nvPr>
            <p:ph type="body" sz="half" idx="1" hasCustomPrompt="1"/>
            <p:custDataLst>
              <p:tags r:id="rId3"/>
            </p:custDataLst>
          </p:nvPr>
        </p:nvSpPr>
        <p:spPr>
          <a:xfrm>
            <a:off x="853200" y="2433600"/>
            <a:ext cx="7560000" cy="1764000"/>
          </a:xfrm>
          <a:prstGeom prst="rect">
            <a:avLst/>
          </a:prstGeom>
        </p:spPr>
        <p:txBody>
          <a:bodyPr wrap="square"/>
          <a:lstStyle>
            <a:lvl1pPr>
              <a:defRPr sz="1800" baseline="0">
                <a:solidFill>
                  <a:schemeClr val="bg1"/>
                </a:solidFill>
              </a:defRPr>
            </a:lvl1pPr>
            <a:lvl2pPr>
              <a:defRPr>
                <a:solidFill>
                  <a:schemeClr val="bg1"/>
                </a:solidFill>
              </a:defRPr>
            </a:lvl2pPr>
          </a:lstStyle>
          <a:p>
            <a:pPr lvl="0"/>
            <a:r>
              <a:rPr lang="en-GB" dirty="0" smtClean="0"/>
              <a:t>First name surname</a:t>
            </a:r>
          </a:p>
          <a:p>
            <a:pPr lvl="0"/>
            <a:r>
              <a:rPr lang="en-GB" dirty="0" smtClean="0"/>
              <a:t>Position</a:t>
            </a:r>
          </a:p>
          <a:p>
            <a:pPr lvl="0"/>
            <a:r>
              <a:rPr lang="en-GB" dirty="0" smtClean="0"/>
              <a:t>Legal Entity</a:t>
            </a:r>
          </a:p>
          <a:p>
            <a:pPr lvl="0"/>
            <a:r>
              <a:rPr lang="en-GB" dirty="0" smtClean="0"/>
              <a:t>Date</a:t>
            </a:r>
          </a:p>
          <a:p>
            <a:pPr lvl="0"/>
            <a:endParaRPr lang="en-GB" dirty="0"/>
          </a:p>
        </p:txBody>
      </p:sp>
    </p:spTree>
    <p:extLst>
      <p:ext uri="{BB962C8B-B14F-4D97-AF65-F5344CB8AC3E}">
        <p14:creationId xmlns:p14="http://schemas.microsoft.com/office/powerpoint/2010/main" val="36092614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smtClean="0"/>
              <a:t>Slide title</a:t>
            </a:r>
            <a:endParaRPr lang="en-GB" dirty="0"/>
          </a:p>
        </p:txBody>
      </p:sp>
      <p:sp>
        <p:nvSpPr>
          <p:cNvPr id="3" name="Footer Placeholder 2"/>
          <p:cNvSpPr>
            <a:spLocks noGrp="1"/>
          </p:cNvSpPr>
          <p:nvPr>
            <p:ph type="ftr" sz="quarter" idx="10"/>
            <p:custDataLst>
              <p:tags r:id="rId2"/>
            </p:custDataLst>
          </p:nvPr>
        </p:nvSpPr>
        <p:spPr/>
        <p:txBody>
          <a:bodyPr/>
          <a:lstStyle/>
          <a:p>
            <a:r>
              <a:rPr lang="en-GB" smtClean="0"/>
              <a:t>Types of Visas – Consular Processing</a:t>
            </a:r>
            <a:endParaRPr lang="en-GB" dirty="0"/>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GB" smtClean="0"/>
              <a:pPr/>
              <a:t>‹#›</a:t>
            </a:fld>
            <a:endParaRPr lang="en-GB" dirty="0"/>
          </a:p>
        </p:txBody>
      </p:sp>
      <p:sp>
        <p:nvSpPr>
          <p:cNvPr id="6" name="Text Placeholder 5"/>
          <p:cNvSpPr>
            <a:spLocks noGrp="1"/>
          </p:cNvSpPr>
          <p:nvPr>
            <p:ph type="body" sz="quarter" idx="12" hasCustomPrompt="1"/>
            <p:custDataLst>
              <p:tags r:id="rId4"/>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GB" smtClean="0"/>
              <a:t>Main heading</a:t>
            </a:r>
            <a:endParaRPr lang="en-GB" dirty="0" smtClean="0"/>
          </a:p>
        </p:txBody>
      </p:sp>
      <p:sp>
        <p:nvSpPr>
          <p:cNvPr id="8" name="Table Placeholder 7"/>
          <p:cNvSpPr>
            <a:spLocks noGrp="1"/>
          </p:cNvSpPr>
          <p:nvPr>
            <p:ph type="tbl" sz="quarter" idx="13" hasCustomPrompt="1"/>
            <p:custDataLst>
              <p:tags r:id="rId5"/>
            </p:custDataLst>
          </p:nvPr>
        </p:nvSpPr>
        <p:spPr>
          <a:xfrm>
            <a:off x="360000" y="1558800"/>
            <a:ext cx="8424000" cy="4388400"/>
          </a:xfrm>
          <a:prstGeom prst="rect">
            <a:avLst/>
          </a:prstGeom>
        </p:spPr>
        <p:txBody>
          <a:bodyPr wrap="square" lIns="0" tIns="0" rIns="0" bIns="0"/>
          <a:lstStyle>
            <a:lvl1pPr>
              <a:defRPr/>
            </a:lvl1pPr>
          </a:lstStyle>
          <a:p>
            <a:pPr lvl="1"/>
            <a:r>
              <a:rPr lang="en-GB" dirty="0" smtClean="0"/>
              <a:t>Click to insert table</a:t>
            </a:r>
            <a:endParaRPr lang="en-GB" dirty="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771089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Types of Visas – Consular Processing</a:t>
            </a:r>
            <a:endParaRPr lang="en-GB" dirty="0" smtClean="0"/>
          </a:p>
        </p:txBody>
      </p:sp>
      <p:sp>
        <p:nvSpPr>
          <p:cNvPr id="4" name="Slide Number Placeholder 3"/>
          <p:cNvSpPr>
            <a:spLocks noGrp="1"/>
          </p:cNvSpPr>
          <p:nvPr>
            <p:ph type="sldNum" sz="quarter" idx="11"/>
          </p:nvPr>
        </p:nvSpPr>
        <p:spPr/>
        <p:txBody>
          <a:bodyPr/>
          <a:lstStyle/>
          <a:p>
            <a:fld id="{9A12B91B-C83B-4460-B2C8-CCFD3E5825AF}" type="slidenum">
              <a:rPr lang="en-GB" smtClean="0"/>
              <a:pPr/>
              <a:t>‹#›</a:t>
            </a:fld>
            <a:endParaRPr lang="en-GB"/>
          </a:p>
        </p:txBody>
      </p:sp>
    </p:spTree>
    <p:extLst>
      <p:ext uri="{BB962C8B-B14F-4D97-AF65-F5344CB8AC3E}">
        <p14:creationId xmlns:p14="http://schemas.microsoft.com/office/powerpoint/2010/main" val="2116331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RG_Map">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GB" smtClean="0"/>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pPr/>
              <a:t>‹#›</a:t>
            </a:fld>
            <a:endParaRPr lang="en-GB"/>
          </a:p>
        </p:txBody>
      </p:sp>
      <p:sp>
        <p:nvSpPr>
          <p:cNvPr id="9"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Footer Placeholder 1"/>
          <p:cNvSpPr>
            <a:spLocks noGrp="1"/>
          </p:cNvSpPr>
          <p:nvPr>
            <p:ph type="ftr" sz="quarter" idx="12"/>
            <p:custDataLst>
              <p:tags r:id="rId4"/>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26082742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RG_Quotation - half page landscape imag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60000" y="432000"/>
            <a:ext cx="8424000" cy="504000"/>
          </a:xfrm>
          <a:prstGeom prst="rect">
            <a:avLst/>
          </a:prstGeom>
        </p:spPr>
        <p:txBody>
          <a:bodyPr wrap="square" lIns="0" tIns="0" rIns="0" bIns="0"/>
          <a:lstStyle>
            <a:lvl1pPr>
              <a:defRPr/>
            </a:lvl1pPr>
          </a:lstStyle>
          <a:p>
            <a:r>
              <a:rPr lang="en-GB" smtClean="0"/>
              <a:t>Slide title</a:t>
            </a:r>
            <a:endParaRPr lang="en-GB" dirty="0"/>
          </a:p>
        </p:txBody>
      </p:sp>
      <p:sp>
        <p:nvSpPr>
          <p:cNvPr id="3" name="Footer Placeholder 2"/>
          <p:cNvSpPr>
            <a:spLocks noGrp="1"/>
          </p:cNvSpPr>
          <p:nvPr>
            <p:ph type="ftr" sz="quarter" idx="10"/>
            <p:custDataLst>
              <p:tags r:id="rId2"/>
            </p:custDataLst>
          </p:nvPr>
        </p:nvSpPr>
        <p:spPr/>
        <p:txBody>
          <a:bodyPr/>
          <a:lstStyle/>
          <a:p>
            <a:r>
              <a:rPr lang="en-GB" smtClean="0"/>
              <a:t>Types of Visas – Consular Processing</a:t>
            </a:r>
            <a:endParaRPr lang="en-GB" dirty="0"/>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GB" smtClean="0"/>
              <a:pPr/>
              <a:t>‹#›</a:t>
            </a:fld>
            <a:endParaRPr lang="en-GB" dirty="0"/>
          </a:p>
        </p:txBody>
      </p:sp>
      <p:sp>
        <p:nvSpPr>
          <p:cNvPr id="6" name="Text Placeholder 5"/>
          <p:cNvSpPr>
            <a:spLocks noGrp="1"/>
          </p:cNvSpPr>
          <p:nvPr>
            <p:ph type="body" sz="quarter" idx="12" hasCustomPrompt="1"/>
            <p:custDataLst>
              <p:tags r:id="rId4"/>
            </p:custDataLst>
          </p:nvPr>
        </p:nvSpPr>
        <p:spPr>
          <a:xfrm>
            <a:off x="360000" y="1044000"/>
            <a:ext cx="8424000" cy="1620000"/>
          </a:xfrm>
          <a:prstGeom prst="rect">
            <a:avLst/>
          </a:prstGeom>
        </p:spPr>
        <p:txBody>
          <a:bodyPr/>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pic>
        <p:nvPicPr>
          <p:cNvPr id="7" name="Picture 3" descr="Quote-box-1"/>
          <p:cNvPicPr>
            <a:picLocks noChangeAspect="1" noChangeArrowheads="1"/>
          </p:cNvPicPr>
          <p:nvPr userDrawn="1">
            <p:custDataLst>
              <p:tags r:id="rId5"/>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360363" y="2898000"/>
            <a:ext cx="8434800" cy="1297296"/>
          </a:xfrm>
          <a:prstGeom prst="rect">
            <a:avLst/>
          </a:prstGeom>
          <a:solidFill>
            <a:schemeClr val="bg1">
              <a:lumMod val="85000"/>
            </a:schemeClr>
          </a:solidFill>
          <a:extLst/>
        </p:spPr>
      </p:pic>
      <p:sp>
        <p:nvSpPr>
          <p:cNvPr id="9" name="Text Placeholder 8"/>
          <p:cNvSpPr>
            <a:spLocks noGrp="1"/>
          </p:cNvSpPr>
          <p:nvPr>
            <p:ph type="body" sz="quarter" idx="13" hasCustomPrompt="1"/>
            <p:custDataLst>
              <p:tags r:id="rId6"/>
            </p:custDataLst>
          </p:nvPr>
        </p:nvSpPr>
        <p:spPr>
          <a:xfrm>
            <a:off x="1249200" y="3092400"/>
            <a:ext cx="6660000" cy="900000"/>
          </a:xfrm>
          <a:prstGeom prst="rect">
            <a:avLst/>
          </a:prstGeom>
        </p:spPr>
        <p:txBody>
          <a:bodyPr anchor="ctr" anchorCtr="0"/>
          <a:lstStyle>
            <a:lvl1pPr>
              <a:defRPr sz="1800" i="1">
                <a:solidFill>
                  <a:schemeClr val="tx1"/>
                </a:solidFill>
              </a:defRPr>
            </a:lvl1pPr>
            <a:lvl2pPr>
              <a:defRPr sz="1800" i="1">
                <a:solidFill>
                  <a:schemeClr val="tx1"/>
                </a:solidFill>
              </a:defRPr>
            </a:lvl2pPr>
            <a:lvl3pPr>
              <a:defRPr sz="1800" i="1">
                <a:solidFill>
                  <a:schemeClr val="tx1"/>
                </a:solidFill>
              </a:defRPr>
            </a:lvl3pPr>
            <a:lvl4pPr>
              <a:defRPr sz="1800" i="1">
                <a:solidFill>
                  <a:schemeClr val="tx1"/>
                </a:solidFill>
              </a:defRPr>
            </a:lvl4pPr>
            <a:lvl5pPr>
              <a:defRPr sz="1800" i="1">
                <a:solidFill>
                  <a:schemeClr val="tx1"/>
                </a:solidFill>
              </a:defRPr>
            </a:lvl5pPr>
          </a:lstStyle>
          <a:p>
            <a:pPr lvl="0"/>
            <a:r>
              <a:rPr lang="en-GB" i="1" smtClean="0"/>
              <a:t>Quote box, no more than 30 words</a:t>
            </a:r>
            <a:endParaRPr lang="en-GB" dirty="0" smtClean="0"/>
          </a:p>
        </p:txBody>
      </p:sp>
      <p:sp>
        <p:nvSpPr>
          <p:cNvPr id="8" name="Text Placeholder 7"/>
          <p:cNvSpPr>
            <a:spLocks noGrp="1"/>
          </p:cNvSpPr>
          <p:nvPr>
            <p:ph type="body" sz="quarter" idx="14" hasCustomPrompt="1"/>
            <p:custDataLst>
              <p:tags r:id="rId7"/>
            </p:custDataLst>
          </p:nvPr>
        </p:nvSpPr>
        <p:spPr>
          <a:xfrm>
            <a:off x="359999" y="4189608"/>
            <a:ext cx="8434800" cy="20052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smtClean="0"/>
              <a:t>Select to insert half page landscape picture</a:t>
            </a:r>
            <a:endParaRPr lang="en-GB" dirty="0" smtClean="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27246780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RG_Quotation - half page portrait image">
    <p:spTree>
      <p:nvGrpSpPr>
        <p:cNvPr id="1" name=""/>
        <p:cNvGrpSpPr/>
        <p:nvPr/>
      </p:nvGrpSpPr>
      <p:grpSpPr>
        <a:xfrm>
          <a:off x="0" y="0"/>
          <a:ext cx="0" cy="0"/>
          <a:chOff x="0" y="0"/>
          <a:chExt cx="0" cy="0"/>
        </a:xfrm>
      </p:grpSpPr>
      <p:sp>
        <p:nvSpPr>
          <p:cNvPr id="3" name="Footer Placeholder 2"/>
          <p:cNvSpPr>
            <a:spLocks noGrp="1"/>
          </p:cNvSpPr>
          <p:nvPr>
            <p:ph type="ftr" sz="quarter" idx="10"/>
            <p:custDataLst>
              <p:tags r:id="rId1"/>
            </p:custDataLst>
          </p:nvPr>
        </p:nvSpPr>
        <p:spPr/>
        <p:txBody>
          <a:bodyPr/>
          <a:lstStyle/>
          <a:p>
            <a:r>
              <a:rPr lang="en-GB" smtClean="0"/>
              <a:t>Types of Visas – Consular Processing</a:t>
            </a:r>
            <a:endParaRPr lang="en-GB" dirty="0"/>
          </a:p>
        </p:txBody>
      </p:sp>
      <p:sp>
        <p:nvSpPr>
          <p:cNvPr id="4" name="Slide Number Placeholder 3"/>
          <p:cNvSpPr>
            <a:spLocks noGrp="1"/>
          </p:cNvSpPr>
          <p:nvPr>
            <p:ph type="sldNum" sz="quarter" idx="11"/>
            <p:custDataLst>
              <p:tags r:id="rId2"/>
            </p:custDataLst>
          </p:nvPr>
        </p:nvSpPr>
        <p:spPr/>
        <p:txBody>
          <a:bodyPr/>
          <a:lstStyle/>
          <a:p>
            <a:fld id="{86A0AFEE-FA06-480F-B566-682FAB0A11CC}" type="slidenum">
              <a:rPr lang="en-GB" smtClean="0"/>
              <a:pPr/>
              <a:t>‹#›</a:t>
            </a:fld>
            <a:endParaRPr lang="en-GB" dirty="0"/>
          </a:p>
        </p:txBody>
      </p:sp>
      <p:pic>
        <p:nvPicPr>
          <p:cNvPr id="5" name="Picture 3" descr="Quote-box-2"/>
          <p:cNvPicPr preferRelativeResize="0">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5040000" y="1079500"/>
            <a:ext cx="3746500" cy="2054225"/>
          </a:xfrm>
          <a:prstGeom prst="rect">
            <a:avLst/>
          </a:prstGeom>
          <a:solidFill>
            <a:schemeClr val="bg1">
              <a:lumMod val="85000"/>
            </a:schemeClr>
          </a:solidFill>
          <a:extLst/>
        </p:spPr>
      </p:pic>
      <p:sp>
        <p:nvSpPr>
          <p:cNvPr id="7" name="Text Placeholder 6"/>
          <p:cNvSpPr>
            <a:spLocks noGrp="1"/>
          </p:cNvSpPr>
          <p:nvPr>
            <p:ph type="body" sz="quarter" idx="12" hasCustomPrompt="1"/>
            <p:custDataLst>
              <p:tags r:id="rId4"/>
            </p:custDataLst>
          </p:nvPr>
        </p:nvSpPr>
        <p:spPr>
          <a:xfrm>
            <a:off x="360362" y="1044000"/>
            <a:ext cx="4132800" cy="5040000"/>
          </a:xfrm>
          <a:prstGeom prst="rect">
            <a:avLst/>
          </a:prstGeom>
        </p:spPr>
        <p:txBody>
          <a:bodyPr/>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9" name="Text Placeholder 8"/>
          <p:cNvSpPr>
            <a:spLocks noGrp="1"/>
          </p:cNvSpPr>
          <p:nvPr>
            <p:ph type="body" sz="quarter" idx="13" hasCustomPrompt="1"/>
            <p:custDataLst>
              <p:tags r:id="rId5"/>
            </p:custDataLst>
          </p:nvPr>
        </p:nvSpPr>
        <p:spPr>
          <a:xfrm>
            <a:off x="5922000" y="1332000"/>
            <a:ext cx="1940400" cy="1620000"/>
          </a:xfrm>
          <a:prstGeom prst="rect">
            <a:avLst/>
          </a:prstGeom>
        </p:spPr>
        <p:txBody>
          <a:bodyPr anchor="ctr" anchorCtr="0"/>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GB" i="1" smtClean="0"/>
              <a:t>Quote box, no more than 30 words</a:t>
            </a:r>
            <a:endParaRPr lang="en-GB" dirty="0"/>
          </a:p>
        </p:txBody>
      </p:sp>
      <p:sp>
        <p:nvSpPr>
          <p:cNvPr id="8" name="Text Placeholder 7"/>
          <p:cNvSpPr>
            <a:spLocks noGrp="1"/>
          </p:cNvSpPr>
          <p:nvPr>
            <p:ph type="body" sz="quarter" idx="14" hasCustomPrompt="1"/>
            <p:custDataLst>
              <p:tags r:id="rId6"/>
            </p:custDataLst>
          </p:nvPr>
        </p:nvSpPr>
        <p:spPr>
          <a:xfrm>
            <a:off x="5040000" y="3132000"/>
            <a:ext cx="3747600" cy="30420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smtClean="0"/>
              <a:t>Select to insert half page portrait picture</a:t>
            </a:r>
            <a:endParaRPr lang="en-GB" dirty="0" smtClean="0"/>
          </a:p>
        </p:txBody>
      </p:sp>
      <p:sp>
        <p:nvSpPr>
          <p:cNvPr id="6" name="Title 5"/>
          <p:cNvSpPr>
            <a:spLocks noGrp="1"/>
          </p:cNvSpPr>
          <p:nvPr>
            <p:ph type="title" hasCustomPrompt="1"/>
            <p:custDataLst>
              <p:tags r:id="rId7"/>
            </p:custDataLst>
          </p:nvPr>
        </p:nvSpPr>
        <p:spPr/>
        <p:txBody>
          <a:bodyPr/>
          <a:lstStyle>
            <a:lvl1pPr>
              <a:defRPr/>
            </a:lvl1pPr>
          </a:lstStyle>
          <a:p>
            <a:r>
              <a:rPr lang="en-GB" smtClean="0"/>
              <a:t>Slide title</a:t>
            </a:r>
            <a:endParaRPr lang="en-GB" dirty="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245631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RG_Standard quotation page">
    <p:spTree>
      <p:nvGrpSpPr>
        <p:cNvPr id="1" name=""/>
        <p:cNvGrpSpPr/>
        <p:nvPr/>
      </p:nvGrpSpPr>
      <p:grpSpPr>
        <a:xfrm>
          <a:off x="0" y="0"/>
          <a:ext cx="0" cy="0"/>
          <a:chOff x="0" y="0"/>
          <a:chExt cx="0" cy="0"/>
        </a:xfrm>
      </p:grpSpPr>
      <p:pic>
        <p:nvPicPr>
          <p:cNvPr id="7" name="Picture 15" descr="Grey-quote-mark_HJ_medium"/>
          <p:cNvPicPr>
            <a:picLocks noChangeAspect="1" noChangeArrowheads="1"/>
          </p:cNvPicPr>
          <p:nvPr userDrawn="1">
            <p:custDataLst>
              <p:tags r:id="rId1"/>
            </p:custDataLst>
          </p:nvPr>
        </p:nvPicPr>
        <p:blipFill>
          <a:blip r:embed="rId5" cstate="print">
            <a:extLst>
              <a:ext uri="{28A0092B-C50C-407E-A947-70E740481C1C}">
                <a14:useLocalDpi xmlns:a14="http://schemas.microsoft.com/office/drawing/2010/main" val="0"/>
              </a:ext>
            </a:extLst>
          </a:blip>
          <a:srcRect/>
          <a:stretch>
            <a:fillRect/>
          </a:stretch>
        </p:blipFill>
        <p:spPr bwMode="gray">
          <a:xfrm>
            <a:off x="223838" y="188913"/>
            <a:ext cx="1468437" cy="1079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custDataLst>
              <p:tags r:id="rId2"/>
            </p:custDataLst>
          </p:nvPr>
        </p:nvSpPr>
        <p:spPr>
          <a:xfrm>
            <a:off x="1922400" y="907200"/>
            <a:ext cx="5040000" cy="4860000"/>
          </a:xfrm>
          <a:prstGeom prst="rect">
            <a:avLst/>
          </a:prstGeom>
        </p:spPr>
        <p:txBody>
          <a:bodyPr anchor="ctr" anchorCtr="0"/>
          <a:lstStyle>
            <a:lvl1pPr>
              <a:defRPr sz="1800">
                <a:solidFill>
                  <a:schemeClr val="tx1"/>
                </a:solidFill>
              </a:defRPr>
            </a:lvl1pPr>
            <a:lvl2pPr>
              <a:defRPr sz="1800">
                <a:solidFill>
                  <a:schemeClr val="tx2"/>
                </a:solidFill>
              </a:defRPr>
            </a:lvl2pPr>
          </a:lstStyle>
          <a:p>
            <a:pPr lvl="0"/>
            <a:r>
              <a:rPr lang="en-GB" smtClean="0"/>
              <a:t>Quote slide, 50 words or fewer</a:t>
            </a:r>
          </a:p>
          <a:p>
            <a:pPr lvl="1"/>
            <a:r>
              <a:rPr lang="en-GB" smtClean="0"/>
              <a:t>Name surname, position, entity</a:t>
            </a:r>
            <a:endParaRPr lang="en-GB" dirty="0"/>
          </a:p>
        </p:txBody>
      </p:sp>
      <p:pic>
        <p:nvPicPr>
          <p:cNvPr id="6" name="Picture 19" descr="Grey-quote-mark_HJ_medium"/>
          <p:cNvPicPr>
            <a:picLocks noChangeAspect="1" noChangeArrowheads="1"/>
          </p:cNvPicPr>
          <p:nvPr userDrawn="1">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gray">
          <a:xfrm>
            <a:off x="7310438" y="5114925"/>
            <a:ext cx="146843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9551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RG_Standard CV">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smtClean="0"/>
              <a:t>Slide title</a:t>
            </a:r>
            <a:endParaRPr lang="en-GB" dirty="0"/>
          </a:p>
        </p:txBody>
      </p:sp>
      <p:sp>
        <p:nvSpPr>
          <p:cNvPr id="3" name="Footer Placeholder 2"/>
          <p:cNvSpPr>
            <a:spLocks noGrp="1"/>
          </p:cNvSpPr>
          <p:nvPr>
            <p:ph type="ftr" sz="quarter" idx="10"/>
            <p:custDataLst>
              <p:tags r:id="rId2"/>
            </p:custDataLst>
          </p:nvPr>
        </p:nvSpPr>
        <p:spPr/>
        <p:txBody>
          <a:bodyPr/>
          <a:lstStyle/>
          <a:p>
            <a:r>
              <a:rPr lang="en-GB" smtClean="0"/>
              <a:t>Types of Visas – Consular Processing</a:t>
            </a:r>
            <a:endParaRPr lang="en-GB" dirty="0"/>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GB" smtClean="0"/>
              <a:pPr/>
              <a:t>‹#›</a:t>
            </a:fld>
            <a:endParaRPr lang="en-GB"/>
          </a:p>
        </p:txBody>
      </p:sp>
      <p:sp>
        <p:nvSpPr>
          <p:cNvPr id="6" name="Text Placeholder 5"/>
          <p:cNvSpPr>
            <a:spLocks noGrp="1"/>
          </p:cNvSpPr>
          <p:nvPr>
            <p:ph type="body" sz="quarter" idx="12" hasCustomPrompt="1"/>
            <p:custDataLst>
              <p:tags r:id="rId4"/>
            </p:custDataLst>
          </p:nvPr>
        </p:nvSpPr>
        <p:spPr>
          <a:xfrm>
            <a:off x="360000" y="1080000"/>
            <a:ext cx="756000" cy="936000"/>
          </a:xfrm>
          <a:prstGeom prst="rect">
            <a:avLst/>
          </a:prstGeom>
        </p:spPr>
        <p:txBody>
          <a:bodyPr/>
          <a:lstStyle>
            <a:lvl1pPr>
              <a:defRPr sz="900">
                <a:solidFill>
                  <a:schemeClr val="tx1"/>
                </a:solidFill>
              </a:defRPr>
            </a:lvl1pPr>
            <a:lvl2pPr>
              <a:defRPr sz="900" b="0"/>
            </a:lvl2pPr>
          </a:lstStyle>
          <a:p>
            <a:pPr lvl="0"/>
            <a:r>
              <a:rPr lang="en-GB" dirty="0" smtClean="0"/>
              <a:t>Select to insert picture</a:t>
            </a:r>
          </a:p>
        </p:txBody>
      </p:sp>
      <p:sp>
        <p:nvSpPr>
          <p:cNvPr id="8" name="Text Placeholder 7"/>
          <p:cNvSpPr>
            <a:spLocks noGrp="1"/>
          </p:cNvSpPr>
          <p:nvPr>
            <p:ph type="body" sz="quarter" idx="13" hasCustomPrompt="1"/>
            <p:custDataLst>
              <p:tags r:id="rId5"/>
            </p:custDataLst>
          </p:nvPr>
        </p:nvSpPr>
        <p:spPr>
          <a:xfrm>
            <a:off x="4935600" y="1080000"/>
            <a:ext cx="756000" cy="936000"/>
          </a:xfrm>
          <a:prstGeom prst="rect">
            <a:avLst/>
          </a:prstGeom>
        </p:spPr>
        <p:txBody>
          <a:bodyPr>
            <a:normAutofit/>
          </a:bodyPr>
          <a:lstStyle>
            <a:lvl1pPr>
              <a:defRPr sz="900">
                <a:solidFill>
                  <a:schemeClr val="tx1"/>
                </a:solidFill>
              </a:defRPr>
            </a:lvl1pPr>
            <a:lvl2pPr>
              <a:defRPr sz="900" b="0"/>
            </a:lvl2pPr>
          </a:lstStyle>
          <a:p>
            <a:pPr lvl="0"/>
            <a:r>
              <a:rPr lang="en-GB" dirty="0" smtClean="0"/>
              <a:t>Select to insert picture</a:t>
            </a:r>
          </a:p>
        </p:txBody>
      </p:sp>
      <p:sp>
        <p:nvSpPr>
          <p:cNvPr id="10" name="Text Placeholder 9"/>
          <p:cNvSpPr>
            <a:spLocks noGrp="1"/>
          </p:cNvSpPr>
          <p:nvPr>
            <p:ph type="body" sz="quarter" idx="14" hasCustomPrompt="1"/>
            <p:custDataLst>
              <p:tags r:id="rId6"/>
            </p:custDataLst>
          </p:nvPr>
        </p:nvSpPr>
        <p:spPr>
          <a:xfrm>
            <a:off x="1296000" y="1079499"/>
            <a:ext cx="2880000" cy="5040000"/>
          </a:xfrm>
          <a:prstGeom prst="rect">
            <a:avLst/>
          </a:prstGeom>
        </p:spPr>
        <p:txBody>
          <a:bodyPr/>
          <a:lstStyle>
            <a:lvl1pPr>
              <a:defRPr sz="1700"/>
            </a:lvl1pPr>
            <a:lvl2pPr>
              <a:defRPr/>
            </a:lvl2pPr>
            <a:lvl3pPr>
              <a:defRPr baseline="0"/>
            </a:lvl3pPr>
          </a:lstStyle>
          <a:p>
            <a:pPr lvl="0"/>
            <a:r>
              <a:rPr lang="en-GB" dirty="0" smtClean="0"/>
              <a:t>Name Surname</a:t>
            </a:r>
          </a:p>
          <a:p>
            <a:pPr lvl="1"/>
            <a:r>
              <a:rPr lang="en-GB" dirty="0" smtClean="0"/>
              <a:t>Position, entity</a:t>
            </a:r>
          </a:p>
          <a:p>
            <a:pPr lvl="2"/>
            <a:r>
              <a:rPr lang="en-GB" dirty="0" smtClean="0"/>
              <a:t>Biography, no more than 200 words</a:t>
            </a:r>
          </a:p>
        </p:txBody>
      </p:sp>
      <p:sp>
        <p:nvSpPr>
          <p:cNvPr id="12" name="Text Placeholder 11"/>
          <p:cNvSpPr>
            <a:spLocks noGrp="1"/>
          </p:cNvSpPr>
          <p:nvPr>
            <p:ph type="body" sz="quarter" idx="15" hasCustomPrompt="1"/>
            <p:custDataLst>
              <p:tags r:id="rId7"/>
            </p:custDataLst>
          </p:nvPr>
        </p:nvSpPr>
        <p:spPr>
          <a:xfrm>
            <a:off x="5868000" y="1080000"/>
            <a:ext cx="2880000" cy="5040000"/>
          </a:xfrm>
          <a:prstGeom prst="rect">
            <a:avLst/>
          </a:prstGeom>
        </p:spPr>
        <p:txBody>
          <a:bodyPr/>
          <a:lstStyle>
            <a:lvl1pPr>
              <a:defRPr sz="1700"/>
            </a:lvl1pPr>
            <a:lvl2pPr>
              <a:defRPr/>
            </a:lvl2pPr>
            <a:lvl3pPr>
              <a:defRPr/>
            </a:lvl3pPr>
          </a:lstStyle>
          <a:p>
            <a:pPr lvl="0"/>
            <a:r>
              <a:rPr lang="en-GB" dirty="0" smtClean="0"/>
              <a:t>Name Surname</a:t>
            </a:r>
          </a:p>
          <a:p>
            <a:pPr lvl="1"/>
            <a:r>
              <a:rPr lang="en-GB" dirty="0" smtClean="0"/>
              <a:t>Position, entity</a:t>
            </a:r>
          </a:p>
          <a:p>
            <a:pPr lvl="2"/>
            <a:r>
              <a:rPr lang="en-GB" dirty="0" smtClean="0"/>
              <a:t>Biography, no more than 200 words</a:t>
            </a:r>
          </a:p>
        </p:txBody>
      </p:sp>
      <p:sp>
        <p:nvSpPr>
          <p:cNvPr id="9" name="Line 16"/>
          <p:cNvSpPr>
            <a:spLocks noChangeShapeType="1"/>
          </p:cNvSpPr>
          <p:nvPr userDrawn="1">
            <p:custDataLst>
              <p:tags r:id="rId8"/>
            </p:custDataLst>
          </p:nvPr>
        </p:nvSpPr>
        <p:spPr bwMode="gray">
          <a:xfrm>
            <a:off x="538163" y="6563551"/>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21783397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Types of Visas – Consular Processing</a:t>
            </a:r>
            <a:endParaRPr lang="en-GB" dirty="0" smtClean="0"/>
          </a:p>
        </p:txBody>
      </p:sp>
      <p:sp>
        <p:nvSpPr>
          <p:cNvPr id="4" name="Slide Number Placeholder 3"/>
          <p:cNvSpPr>
            <a:spLocks noGrp="1"/>
          </p:cNvSpPr>
          <p:nvPr>
            <p:ph type="sldNum" sz="quarter" idx="11"/>
          </p:nvPr>
        </p:nvSpPr>
        <p:spPr/>
        <p:txBody>
          <a:bodyPr/>
          <a:lstStyle/>
          <a:p>
            <a:fld id="{9A12B91B-C83B-4460-B2C8-CCFD3E5825AF}" type="slidenum">
              <a:rPr lang="en-GB" smtClean="0"/>
              <a:pPr/>
              <a:t>‹#›</a:t>
            </a:fld>
            <a:endParaRPr lang="en-GB"/>
          </a:p>
        </p:txBody>
      </p:sp>
    </p:spTree>
    <p:extLst>
      <p:ext uri="{BB962C8B-B14F-4D97-AF65-F5344CB8AC3E}">
        <p14:creationId xmlns:p14="http://schemas.microsoft.com/office/powerpoint/2010/main" val="4002451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RG_Standard disclaimer">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lvl1pPr>
              <a:defRPr/>
            </a:lvl1pPr>
          </a:lstStyle>
          <a:p>
            <a:r>
              <a:rPr lang="en-GB" smtClean="0"/>
              <a:t>Types of Visas – Consular Processing</a:t>
            </a:r>
            <a:endParaRPr lang="en-GB" dirty="0"/>
          </a:p>
        </p:txBody>
      </p:sp>
      <p:sp>
        <p:nvSpPr>
          <p:cNvPr id="5" name="Slide Number Placeholder 4"/>
          <p:cNvSpPr>
            <a:spLocks noGrp="1"/>
          </p:cNvSpPr>
          <p:nvPr>
            <p:ph type="sldNum" sz="quarter" idx="11"/>
            <p:custDataLst>
              <p:tags r:id="rId2"/>
            </p:custDataLst>
          </p:nvPr>
        </p:nvSpPr>
        <p:spPr/>
        <p:txBody>
          <a:bodyPr/>
          <a:lstStyle>
            <a:lvl1pPr>
              <a:defRPr/>
            </a:lvl1pPr>
          </a:lstStyle>
          <a:p>
            <a:fld id="{4CF3FB75-92AC-43D7-B874-1B3BEFDC3FBA}" type="slidenum">
              <a:rPr lang="en-GB" smtClean="0"/>
              <a:pPr/>
              <a:t>‹#›</a:t>
            </a:fld>
            <a:endParaRPr lang="en-GB"/>
          </a:p>
        </p:txBody>
      </p:sp>
      <p:sp>
        <p:nvSpPr>
          <p:cNvPr id="7" name="Text Placeholder 6"/>
          <p:cNvSpPr>
            <a:spLocks noGrp="1"/>
          </p:cNvSpPr>
          <p:nvPr>
            <p:ph type="body" sz="quarter" idx="12" hasCustomPrompt="1"/>
            <p:custDataLst>
              <p:tags r:id="rId3"/>
            </p:custDataLst>
          </p:nvPr>
        </p:nvSpPr>
        <p:spPr>
          <a:xfrm>
            <a:off x="360000" y="1044000"/>
            <a:ext cx="8424000" cy="5040000"/>
          </a:xfrm>
          <a:prstGeom prst="rect">
            <a:avLst/>
          </a:prstGeom>
        </p:spPr>
        <p:txBody>
          <a:bodyPr anchor="b" anchorCtr="0"/>
          <a:lstStyle>
            <a:lvl1pPr>
              <a:defRPr/>
            </a:lvl1pPr>
            <a:lvl2pPr>
              <a:defRPr sz="600">
                <a:solidFill>
                  <a:schemeClr val="tx1"/>
                </a:solidFill>
              </a:defRPr>
            </a:lvl2pPr>
            <a:lvl3pPr>
              <a:defRPr sz="600"/>
            </a:lvl3pPr>
            <a:lvl4pPr>
              <a:defRPr sz="600"/>
            </a:lvl4pPr>
            <a:lvl5pPr>
              <a:defRPr sz="600"/>
            </a:lvl5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Line 16"/>
          <p:cNvSpPr>
            <a:spLocks noChangeShapeType="1"/>
          </p:cNvSpPr>
          <p:nvPr>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6617021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NRG_Back cover">
    <p:spTree>
      <p:nvGrpSpPr>
        <p:cNvPr id="1" name=""/>
        <p:cNvGrpSpPr/>
        <p:nvPr/>
      </p:nvGrpSpPr>
      <p:grpSpPr>
        <a:xfrm>
          <a:off x="0" y="0"/>
          <a:ext cx="0" cy="0"/>
          <a:chOff x="0" y="0"/>
          <a:chExt cx="0" cy="0"/>
        </a:xfrm>
      </p:grpSpPr>
      <p:pic>
        <p:nvPicPr>
          <p:cNvPr id="3" name="Picture 2"/>
          <p:cNvPicPr>
            <a:picLocks noChangeAspect="1"/>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1336959" y="3069000"/>
            <a:ext cx="6470085" cy="719839"/>
          </a:xfrm>
          <a:prstGeom prst="rect">
            <a:avLst/>
          </a:prstGeom>
        </p:spPr>
      </p:pic>
    </p:spTree>
    <p:extLst>
      <p:ext uri="{BB962C8B-B14F-4D97-AF65-F5344CB8AC3E}">
        <p14:creationId xmlns:p14="http://schemas.microsoft.com/office/powerpoint/2010/main" val="32081144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smtClean="0"/>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pPr/>
              <a:t>‹#›</a:t>
            </a:fld>
            <a:endParaRPr lang="en-GB"/>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Footer Placeholder 1"/>
          <p:cNvSpPr>
            <a:spLocks noGrp="1"/>
          </p:cNvSpPr>
          <p:nvPr>
            <p:ph type="ftr" sz="quarter" idx="13"/>
            <p:custDataLst>
              <p:tags r:id="rId5"/>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416943178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Types of Visas – Consular Processing</a:t>
            </a:r>
            <a:endParaRPr lang="en-GB" dirty="0" smtClean="0"/>
          </a:p>
        </p:txBody>
      </p:sp>
      <p:sp>
        <p:nvSpPr>
          <p:cNvPr id="4" name="Slide Number Placeholder 3"/>
          <p:cNvSpPr>
            <a:spLocks noGrp="1"/>
          </p:cNvSpPr>
          <p:nvPr>
            <p:ph type="sldNum" sz="quarter" idx="11"/>
          </p:nvPr>
        </p:nvSpPr>
        <p:spPr/>
        <p:txBody>
          <a:bodyPr/>
          <a:lstStyle/>
          <a:p>
            <a:fld id="{9A12B91B-C83B-4460-B2C8-CCFD3E5825AF}" type="slidenum">
              <a:rPr lang="en-GB" smtClean="0"/>
              <a:pPr/>
              <a:t>‹#›</a:t>
            </a:fld>
            <a:endParaRPr lang="en-GB"/>
          </a:p>
        </p:txBody>
      </p:sp>
    </p:spTree>
    <p:extLst>
      <p:ext uri="{BB962C8B-B14F-4D97-AF65-F5344CB8AC3E}">
        <p14:creationId xmlns:p14="http://schemas.microsoft.com/office/powerpoint/2010/main" val="1363635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smtClean="0"/>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pPr/>
              <a:t>‹#›</a:t>
            </a:fld>
            <a:endParaRPr lang="en-GB"/>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9" name="Line 16"/>
          <p:cNvSpPr>
            <a:spLocks noChangeShapeType="1"/>
          </p:cNvSpPr>
          <p:nvPr>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Footer Placeholder 1"/>
          <p:cNvSpPr>
            <a:spLocks noGrp="1"/>
          </p:cNvSpPr>
          <p:nvPr>
            <p:ph type="ftr" sz="quarter" idx="13"/>
            <p:custDataLst>
              <p:tags r:id="rId5"/>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41694317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smtClean="0"/>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r>
              <a:rPr lang="en-GB" smtClean="0"/>
              <a:t>Types of Visas – Consular Processing</a:t>
            </a:r>
            <a:endParaRPr lang="en-GB" dirty="0"/>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pPr/>
              <a:t>‹#›</a:t>
            </a:fld>
            <a:endParaRPr lang="en-GB"/>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7" name="Line 16"/>
          <p:cNvSpPr>
            <a:spLocks noChangeShapeType="1"/>
          </p:cNvSpPr>
          <p:nvPr>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22102337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GB" smtClean="0"/>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r>
              <a:rPr lang="en-GB" smtClean="0"/>
              <a:t>Types of Visas – Consular Processing</a:t>
            </a:r>
            <a:endParaRPr lang="en-GB"/>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pPr/>
              <a:t>‹#›</a:t>
            </a:fld>
            <a:endParaRPr lang="en-GB"/>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11" name="Line 16"/>
          <p:cNvSpPr>
            <a:spLocks noChangeShapeType="1"/>
          </p:cNvSpPr>
          <p:nvPr>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61356391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GB" smtClean="0"/>
              <a:pPr/>
              <a:t>‹#›</a:t>
            </a:fld>
            <a:endParaRPr lang="en-GB"/>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5" name="Line 16"/>
          <p:cNvSpPr>
            <a:spLocks noChangeShapeType="1"/>
          </p:cNvSpPr>
          <p:nvPr>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Footer Placeholder 1"/>
          <p:cNvSpPr>
            <a:spLocks noGrp="1"/>
          </p:cNvSpPr>
          <p:nvPr>
            <p:ph type="ftr" sz="quarter" idx="13"/>
            <p:custDataLst>
              <p:tags r:id="rId4"/>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189838250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smtClean="0"/>
              <a:t>Select to insert full page picture</a:t>
            </a:r>
            <a:endParaRPr lang="en-GB" dirty="0" smtClean="0"/>
          </a:p>
        </p:txBody>
      </p:sp>
    </p:spTree>
    <p:extLst>
      <p:ext uri="{BB962C8B-B14F-4D97-AF65-F5344CB8AC3E}">
        <p14:creationId xmlns:p14="http://schemas.microsoft.com/office/powerpoint/2010/main" val="246338992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Types of Visas – Consular Processing</a:t>
            </a:r>
            <a:endParaRPr lang="en-GB" dirty="0" smtClean="0"/>
          </a:p>
        </p:txBody>
      </p:sp>
      <p:sp>
        <p:nvSpPr>
          <p:cNvPr id="4" name="Slide Number Placeholder 3"/>
          <p:cNvSpPr>
            <a:spLocks noGrp="1"/>
          </p:cNvSpPr>
          <p:nvPr>
            <p:ph type="sldNum" sz="quarter" idx="11"/>
          </p:nvPr>
        </p:nvSpPr>
        <p:spPr/>
        <p:txBody>
          <a:bodyPr/>
          <a:lstStyle/>
          <a:p>
            <a:fld id="{9A12B91B-C83B-4460-B2C8-CCFD3E5825AF}" type="slidenum">
              <a:rPr lang="en-GB" smtClean="0"/>
              <a:pPr/>
              <a:t>‹#›</a:t>
            </a:fld>
            <a:endParaRPr lang="en-GB"/>
          </a:p>
        </p:txBody>
      </p:sp>
    </p:spTree>
    <p:extLst>
      <p:ext uri="{BB962C8B-B14F-4D97-AF65-F5344CB8AC3E}">
        <p14:creationId xmlns:p14="http://schemas.microsoft.com/office/powerpoint/2010/main" val="88634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smtClean="0"/>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r>
              <a:rPr lang="en-GB" smtClean="0"/>
              <a:t>Types of Visas – Consular Processing</a:t>
            </a:r>
            <a:endParaRPr lang="en-GB" dirty="0"/>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pPr/>
              <a:t>‹#›</a:t>
            </a:fld>
            <a:endParaRPr lang="en-GB"/>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221023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GB" smtClean="0"/>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r>
              <a:rPr lang="en-GB" smtClean="0"/>
              <a:t>Types of Visas – Consular Processing</a:t>
            </a:r>
            <a:endParaRPr lang="en-GB"/>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pPr/>
              <a:t>‹#›</a:t>
            </a:fld>
            <a:endParaRPr lang="en-GB"/>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dirty="0" smtClean="0"/>
              <a:t>Click to type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err="1" smtClean="0"/>
              <a:t>Nineth</a:t>
            </a:r>
            <a:r>
              <a:rPr lang="en-GB" dirty="0" smtClean="0"/>
              <a:t> level</a:t>
            </a:r>
          </a:p>
        </p:txBody>
      </p:sp>
      <p:sp>
        <p:nvSpPr>
          <p:cNvPr id="11"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6135639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GB" smtClean="0"/>
              <a:pPr/>
              <a:t>‹#›</a:t>
            </a:fld>
            <a:endParaRPr lang="en-GB"/>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5"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Footer Placeholder 1"/>
          <p:cNvSpPr>
            <a:spLocks noGrp="1"/>
          </p:cNvSpPr>
          <p:nvPr>
            <p:ph type="ftr" sz="quarter" idx="13"/>
            <p:custDataLst>
              <p:tags r:id="rId4"/>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18983825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smtClean="0"/>
              <a:t>Select to insert full page picture</a:t>
            </a:r>
            <a:endParaRPr lang="en-GB" dirty="0" smtClean="0"/>
          </a:p>
        </p:txBody>
      </p:sp>
    </p:spTree>
    <p:extLst>
      <p:ext uri="{BB962C8B-B14F-4D97-AF65-F5344CB8AC3E}">
        <p14:creationId xmlns:p14="http://schemas.microsoft.com/office/powerpoint/2010/main" val="24633899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RG_Page width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smtClean="0"/>
              <a:t>Slide title</a:t>
            </a:r>
            <a:endParaRPr lang="en-GB" dirty="0"/>
          </a:p>
        </p:txBody>
      </p:sp>
      <p:sp>
        <p:nvSpPr>
          <p:cNvPr id="4" name="Footer Placeholder 3"/>
          <p:cNvSpPr>
            <a:spLocks noGrp="1"/>
          </p:cNvSpPr>
          <p:nvPr>
            <p:ph type="ftr" sz="quarter" idx="10"/>
            <p:custDataLst>
              <p:tags r:id="rId2"/>
            </p:custDataLst>
          </p:nvPr>
        </p:nvSpPr>
        <p:spPr/>
        <p:txBody>
          <a:bodyPr/>
          <a:lstStyle>
            <a:lvl1pPr>
              <a:defRPr/>
            </a:lvl1pPr>
          </a:lstStyle>
          <a:p>
            <a:r>
              <a:rPr lang="en-GB" smtClean="0"/>
              <a:t>Types of Visas – Consular Processing</a:t>
            </a:r>
            <a:endParaRPr lang="en-GB" dirty="0"/>
          </a:p>
        </p:txBody>
      </p:sp>
      <p:sp>
        <p:nvSpPr>
          <p:cNvPr id="5" name="Slide Number Placeholder 4"/>
          <p:cNvSpPr>
            <a:spLocks noGrp="1"/>
          </p:cNvSpPr>
          <p:nvPr>
            <p:ph type="sldNum" sz="quarter" idx="11"/>
            <p:custDataLst>
              <p:tags r:id="rId3"/>
            </p:custDataLst>
          </p:nvPr>
        </p:nvSpPr>
        <p:spPr/>
        <p:txBody>
          <a:bodyPr/>
          <a:lstStyle>
            <a:lvl1pPr>
              <a:defRPr/>
            </a:lvl1pPr>
          </a:lstStyle>
          <a:p>
            <a:fld id="{5E83CE79-D54A-42ED-A996-D7F7DAB0BD49}" type="slidenum">
              <a:rPr lang="en-GB" smtClean="0"/>
              <a:pPr/>
              <a:t>‹#›</a:t>
            </a:fld>
            <a:endParaRPr lang="en-GB"/>
          </a:p>
        </p:txBody>
      </p:sp>
      <p:sp>
        <p:nvSpPr>
          <p:cNvPr id="7" name="Chart Placeholder 6"/>
          <p:cNvSpPr>
            <a:spLocks noGrp="1"/>
          </p:cNvSpPr>
          <p:nvPr>
            <p:ph type="chart" sz="quarter" idx="12" hasCustomPrompt="1"/>
            <p:custDataLst>
              <p:tags r:id="rId4"/>
            </p:custDataLst>
          </p:nvPr>
        </p:nvSpPr>
        <p:spPr>
          <a:xfrm>
            <a:off x="360000" y="1044000"/>
            <a:ext cx="84240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6"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6237543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RG_Text and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GB" dirty="0" smtClean="0"/>
              <a:t>Slide title</a:t>
            </a:r>
            <a:endParaRPr lang="en-GB" dirty="0"/>
          </a:p>
        </p:txBody>
      </p:sp>
      <p:sp>
        <p:nvSpPr>
          <p:cNvPr id="3" name="Text Placeholder 2"/>
          <p:cNvSpPr>
            <a:spLocks noGrp="1"/>
          </p:cNvSpPr>
          <p:nvPr>
            <p:ph type="body" sz="half" idx="1" hasCustomPrompt="1"/>
            <p:custDataLst>
              <p:tags r:id="rId2"/>
            </p:custDataLst>
          </p:nvPr>
        </p:nvSpPr>
        <p:spPr>
          <a:xfrm>
            <a:off x="358775" y="1042988"/>
            <a:ext cx="4136400" cy="5038725"/>
          </a:xfrm>
          <a:prstGeom prst="rect">
            <a:avLst/>
          </a:prstGeom>
        </p:spPr>
        <p:txBody>
          <a:bodyPr wrap="square"/>
          <a:lstStyle/>
          <a:p>
            <a:pPr lvl="0"/>
            <a:r>
              <a:rPr lang="en-GB" smtClean="0"/>
              <a:t>Click to type text</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Nineth level</a:t>
            </a:r>
            <a:endParaRPr lang="en-GB" dirty="0" smtClean="0"/>
          </a:p>
        </p:txBody>
      </p:sp>
      <p:sp>
        <p:nvSpPr>
          <p:cNvPr id="6" name="Slide Number Placeholder 5"/>
          <p:cNvSpPr>
            <a:spLocks noGrp="1"/>
          </p:cNvSpPr>
          <p:nvPr>
            <p:ph type="sldNum" sz="quarter" idx="11"/>
            <p:custDataLst>
              <p:tags r:id="rId3"/>
            </p:custDataLst>
          </p:nvPr>
        </p:nvSpPr>
        <p:spPr>
          <a:xfrm>
            <a:off x="358775" y="6529388"/>
            <a:ext cx="179388" cy="179387"/>
          </a:xfrm>
        </p:spPr>
        <p:txBody>
          <a:bodyPr/>
          <a:lstStyle>
            <a:lvl1pPr>
              <a:defRPr/>
            </a:lvl1pPr>
          </a:lstStyle>
          <a:p>
            <a:fld id="{AD972588-2F52-4EC8-BA3F-A8BECB387D9B}" type="slidenum">
              <a:rPr lang="en-GB" smtClean="0"/>
              <a:pPr/>
              <a:t>‹#›</a:t>
            </a:fld>
            <a:endParaRPr lang="en-GB"/>
          </a:p>
        </p:txBody>
      </p:sp>
      <p:sp>
        <p:nvSpPr>
          <p:cNvPr id="8" name="Chart Placeholder 7"/>
          <p:cNvSpPr>
            <a:spLocks noGrp="1"/>
          </p:cNvSpPr>
          <p:nvPr>
            <p:ph type="chart" sz="quarter" idx="12" hasCustomPrompt="1"/>
            <p:custDataLst>
              <p:tags r:id="rId4"/>
            </p:custDataLst>
          </p:nvPr>
        </p:nvSpPr>
        <p:spPr>
          <a:xfrm>
            <a:off x="4644000" y="1044000"/>
            <a:ext cx="41364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7"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 name="Footer Placeholder 3"/>
          <p:cNvSpPr>
            <a:spLocks noGrp="1"/>
          </p:cNvSpPr>
          <p:nvPr>
            <p:ph type="ftr" sz="quarter" idx="13"/>
            <p:custDataLst>
              <p:tags r:id="rId6"/>
            </p:custDataLst>
          </p:nvPr>
        </p:nvSpPr>
        <p:spPr/>
        <p:txBody>
          <a:bodyPr/>
          <a:lstStyle/>
          <a:p>
            <a:r>
              <a:rPr lang="en-GB" smtClean="0"/>
              <a:t>Types of Visas – Consular Processing</a:t>
            </a:r>
            <a:endParaRPr lang="en-GB" dirty="0" smtClean="0"/>
          </a:p>
        </p:txBody>
      </p:sp>
    </p:spTree>
    <p:extLst>
      <p:ext uri="{BB962C8B-B14F-4D97-AF65-F5344CB8AC3E}">
        <p14:creationId xmlns:p14="http://schemas.microsoft.com/office/powerpoint/2010/main" val="7327765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Types of Visas – Consular Processing</a:t>
            </a:r>
            <a:endParaRPr lang="en-GB" dirty="0" smtClean="0"/>
          </a:p>
        </p:txBody>
      </p:sp>
      <p:sp>
        <p:nvSpPr>
          <p:cNvPr id="4" name="Slide Number Placeholder 3"/>
          <p:cNvSpPr>
            <a:spLocks noGrp="1"/>
          </p:cNvSpPr>
          <p:nvPr>
            <p:ph type="sldNum" sz="quarter" idx="11"/>
          </p:nvPr>
        </p:nvSpPr>
        <p:spPr/>
        <p:txBody>
          <a:bodyPr/>
          <a:lstStyle/>
          <a:p>
            <a:fld id="{9A12B91B-C83B-4460-B2C8-CCFD3E5825AF}" type="slidenum">
              <a:rPr lang="en-GB" smtClean="0"/>
              <a:pPr/>
              <a:t>‹#›</a:t>
            </a:fld>
            <a:endParaRPr lang="en-GB"/>
          </a:p>
        </p:txBody>
      </p:sp>
    </p:spTree>
    <p:extLst>
      <p:ext uri="{BB962C8B-B14F-4D97-AF65-F5344CB8AC3E}">
        <p14:creationId xmlns:p14="http://schemas.microsoft.com/office/powerpoint/2010/main" val="863631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3.xml"/><Relationship Id="rId7" Type="http://schemas.openxmlformats.org/officeDocument/2006/relationships/theme" Target="../theme/theme10.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200" y="1962000"/>
            <a:ext cx="7560000" cy="468000"/>
          </a:xfrm>
          <a:prstGeom prst="rect">
            <a:avLst/>
          </a:prstGeom>
        </p:spPr>
        <p:txBody>
          <a:bodyPr vert="horz" lIns="0" tIns="0" rIns="0" bIns="0" rtlCol="0" anchor="t" anchorCtr="0">
            <a:noAutofit/>
          </a:bodyPr>
          <a:lstStyle/>
          <a:p>
            <a:r>
              <a:rPr lang="en-GB" dirty="0" smtClean="0"/>
              <a:t>Slide title</a:t>
            </a:r>
            <a:endParaRPr lang="en-GB"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dt="0"/>
  <p:txStyles>
    <p:titleStyle>
      <a:lvl1pPr algn="l" defTabSz="914400" rtl="0" eaLnBrk="1" latinLnBrk="0" hangingPunct="1">
        <a:spcBef>
          <a:spcPct val="0"/>
        </a:spcBef>
        <a:buNone/>
        <a:defRPr sz="3000" b="1" kern="1200" baseline="0">
          <a:solidFill>
            <a:schemeClr val="bg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ts val="0"/>
        </a:spcBef>
        <a:spcAft>
          <a:spcPts val="12"/>
        </a:spcAft>
        <a:buFontTx/>
        <a:buNone/>
        <a:defRPr sz="30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100000"/>
        </a:lnSpc>
        <a:spcBef>
          <a:spcPts val="0"/>
        </a:spcBef>
        <a:spcAft>
          <a:spcPts val="0"/>
        </a:spcAft>
        <a:buFontTx/>
        <a:buNone/>
        <a:defRPr sz="18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8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dirty="0"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291451182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701" r:id="rId6"/>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dirty="0"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291451182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99" r:id="rId3"/>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247114873"/>
      </p:ext>
    </p:extLst>
  </p:cSld>
  <p:clrMap bg1="lt1" tx1="dk1" bg2="lt2" tx2="dk2" accent1="accent1" accent2="accent2" accent3="accent3" accent4="accent4" accent5="accent5" accent6="accent6" hlink="hlink" folHlink="folHlink"/>
  <p:sldLayoutIdLst>
    <p:sldLayoutId id="2147483674" r:id="rId1"/>
    <p:sldLayoutId id="2147483700" r:id="rId2"/>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GB" smtClean="0"/>
              <a:t>Click to type Name Surname</a:t>
            </a:r>
          </a:p>
          <a:p>
            <a:pPr lvl="1"/>
            <a:r>
              <a:rPr lang="en-GB" smtClean="0"/>
              <a:t>Position, entity</a:t>
            </a:r>
          </a:p>
          <a:p>
            <a:pPr lvl="2"/>
            <a:r>
              <a:rPr lang="en-GB" smtClean="0"/>
              <a:t>Biography, no more than 200 words</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2" r:id="rId1"/>
    <p:sldLayoutId id="2147483697" r:id="rId2"/>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152"/>
        </a:spcAft>
        <a:buFontTx/>
        <a:buNone/>
        <a:defRPr sz="24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576"/>
        </a:spcAft>
        <a:buFontTx/>
        <a:buNone/>
        <a:defRPr sz="1600" b="1" kern="1200" baseline="0">
          <a:solidFill>
            <a:schemeClr val="tx1"/>
          </a:solidFill>
          <a:latin typeface="Arial" pitchFamily="34" charset="0"/>
          <a:ea typeface="+mn-ea"/>
          <a:cs typeface="Arial" pitchFamily="34" charset="0"/>
        </a:defRPr>
      </a:lvl2pPr>
      <a:lvl3pPr marL="0" indent="0" algn="l" defTabSz="914400" rtl="0" eaLnBrk="1" latinLnBrk="0" hangingPunct="1">
        <a:lnSpc>
          <a:spcPct val="85000"/>
        </a:lnSpc>
        <a:spcBef>
          <a:spcPts val="0"/>
        </a:spcBef>
        <a:spcAft>
          <a:spcPts val="540"/>
        </a:spcAft>
        <a:buClr>
          <a:schemeClr val="tx2"/>
        </a:buClr>
        <a:buFontTx/>
        <a:buNone/>
        <a:defRPr sz="1500" kern="1200" baseline="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576"/>
        </a:spcAft>
        <a:buFontTx/>
        <a:buNone/>
        <a:defRPr sz="1200" b="1" kern="1200" baseline="0">
          <a:solidFill>
            <a:srgbClr val="FF0000"/>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432"/>
        </a:spcAft>
        <a:buFontTx/>
        <a:buNone/>
        <a:defRPr sz="1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smtClean="0"/>
              <a:t>Slide title</a:t>
            </a:r>
            <a:endParaRPr lang="en-GB"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GB" smtClean="0"/>
              <a:t>Click to type text</a:t>
            </a:r>
          </a:p>
          <a:p>
            <a:pPr lvl="1"/>
            <a:r>
              <a:rPr lang="en-GB" smtClean="0"/>
              <a:t>Body text</a:t>
            </a:r>
          </a:p>
          <a:p>
            <a:pPr lvl="2"/>
            <a:r>
              <a:rPr lang="en-GB" smtClean="0"/>
              <a:t>Bullet text</a:t>
            </a:r>
          </a:p>
          <a:p>
            <a:pPr lvl="3"/>
            <a:r>
              <a:rPr lang="en-GB" smtClean="0"/>
              <a:t>Bullet numbered text 1</a:t>
            </a:r>
          </a:p>
          <a:p>
            <a:pPr lvl="4"/>
            <a:r>
              <a:rPr lang="en-GB" smtClean="0"/>
              <a:t>Bullet numbered text 2</a:t>
            </a:r>
          </a:p>
          <a:p>
            <a:pPr lvl="5"/>
            <a:r>
              <a:rPr lang="en-GB" smtClean="0"/>
              <a:t>Bullet numbered text 3</a:t>
            </a:r>
          </a:p>
          <a:p>
            <a:pPr lvl="6"/>
            <a:r>
              <a:rPr lang="en-GB" smtClean="0"/>
              <a:t>Bullet numbered text 4</a:t>
            </a:r>
          </a:p>
          <a:p>
            <a:pPr lvl="7"/>
            <a:r>
              <a:rPr lang="en-GB" smtClean="0"/>
              <a:t>Bullet numbered text 5</a:t>
            </a:r>
          </a:p>
          <a:p>
            <a:pPr lvl="8"/>
            <a:r>
              <a:rPr lang="en-GB" smtClean="0"/>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r>
              <a:rPr lang="en-GB" smtClean="0"/>
              <a:t>Types of Visas – Consular Processing</a:t>
            </a:r>
            <a:endParaRPr lang="en-GB"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GB" smtClean="0"/>
              <a:pPr/>
              <a:t>‹#›</a:t>
            </a:fld>
            <a:endParaRPr lang="en-GB"/>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4104" y="6325200"/>
            <a:ext cx="2847472"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6" r:id="rId1"/>
    <p:sldLayoutId id="2147483698" r:id="rId2"/>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5" Type="http://schemas.openxmlformats.org/officeDocument/2006/relationships/slideLayout" Target="../slideLayouts/slideLayout18.xml"/><Relationship Id="rId4" Type="http://schemas.openxmlformats.org/officeDocument/2006/relationships/tags" Target="../tags/tag147.xml"/></Relationships>
</file>

<file path=ppt/slides/_rels/slide2.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slideLayout" Target="../slideLayouts/slideLayout21.xml"/><Relationship Id="rId4" Type="http://schemas.openxmlformats.org/officeDocument/2006/relationships/tags" Target="../tags/tag112.xml"/></Relationships>
</file>

<file path=ppt/slides/_rels/slide3.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notesSlide" Target="../notesSlides/notesSlide1.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21.xml"/><Relationship Id="rId5" Type="http://schemas.openxmlformats.org/officeDocument/2006/relationships/tags" Target="../tags/tag117.xml"/><Relationship Id="rId4" Type="http://schemas.openxmlformats.org/officeDocument/2006/relationships/tags" Target="../tags/tag116.xml"/></Relationships>
</file>

<file path=ppt/slides/_rels/slide4.xml.rels><?xml version="1.0" encoding="UTF-8" standalone="yes"?>
<Relationships xmlns="http://schemas.openxmlformats.org/package/2006/relationships"><Relationship Id="rId3" Type="http://schemas.openxmlformats.org/officeDocument/2006/relationships/tags" Target="../tags/tag120.xml"/><Relationship Id="rId7" Type="http://schemas.openxmlformats.org/officeDocument/2006/relationships/notesSlide" Target="../notesSlides/notesSlide2.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slideLayout" Target="../slideLayouts/slideLayout21.xml"/><Relationship Id="rId5" Type="http://schemas.openxmlformats.org/officeDocument/2006/relationships/tags" Target="../tags/tag122.xml"/><Relationship Id="rId4" Type="http://schemas.openxmlformats.org/officeDocument/2006/relationships/tags" Target="../tags/tag121.xml"/></Relationships>
</file>

<file path=ppt/slides/_rels/slide5.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notesSlide" Target="../notesSlides/notesSlide3.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slideLayout" Target="../slideLayouts/slideLayout21.xml"/><Relationship Id="rId5" Type="http://schemas.openxmlformats.org/officeDocument/2006/relationships/tags" Target="../tags/tag127.xml"/><Relationship Id="rId4" Type="http://schemas.openxmlformats.org/officeDocument/2006/relationships/tags" Target="../tags/tag126.xml"/></Relationships>
</file>

<file path=ppt/slides/_rels/slide6.xml.rels><?xml version="1.0" encoding="UTF-8" standalone="yes"?>
<Relationships xmlns="http://schemas.openxmlformats.org/package/2006/relationships"><Relationship Id="rId3" Type="http://schemas.openxmlformats.org/officeDocument/2006/relationships/tags" Target="../tags/tag130.xml"/><Relationship Id="rId7" Type="http://schemas.openxmlformats.org/officeDocument/2006/relationships/notesSlide" Target="../notesSlides/notesSlide4.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Layout" Target="../slideLayouts/slideLayout21.xml"/><Relationship Id="rId5" Type="http://schemas.openxmlformats.org/officeDocument/2006/relationships/tags" Target="../tags/tag132.xml"/><Relationship Id="rId4" Type="http://schemas.openxmlformats.org/officeDocument/2006/relationships/tags" Target="../tags/tag131.xml"/></Relationships>
</file>

<file path=ppt/slides/_rels/slide7.xml.rels><?xml version="1.0" encoding="UTF-8" standalone="yes"?>
<Relationships xmlns="http://schemas.openxmlformats.org/package/2006/relationships"><Relationship Id="rId3" Type="http://schemas.openxmlformats.org/officeDocument/2006/relationships/tags" Target="../tags/tag135.xml"/><Relationship Id="rId7" Type="http://schemas.openxmlformats.org/officeDocument/2006/relationships/notesSlide" Target="../notesSlides/notesSlide5.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slideLayout" Target="../slideLayouts/slideLayout21.xml"/><Relationship Id="rId5" Type="http://schemas.openxmlformats.org/officeDocument/2006/relationships/tags" Target="../tags/tag137.xml"/><Relationship Id="rId4" Type="http://schemas.openxmlformats.org/officeDocument/2006/relationships/tags" Target="../tags/tag136.xml"/></Relationships>
</file>

<file path=ppt/slides/_rels/slide8.xml.rels><?xml version="1.0" encoding="UTF-8" standalone="yes"?>
<Relationships xmlns="http://schemas.openxmlformats.org/package/2006/relationships"><Relationship Id="rId3" Type="http://schemas.openxmlformats.org/officeDocument/2006/relationships/tags" Target="../tags/tag140.xml"/><Relationship Id="rId7" Type="http://schemas.openxmlformats.org/officeDocument/2006/relationships/notesSlide" Target="../notesSlides/notesSlide6.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slideLayout" Target="../slideLayouts/slideLayout21.xml"/><Relationship Id="rId5" Type="http://schemas.openxmlformats.org/officeDocument/2006/relationships/tags" Target="../tags/tag142.xml"/><Relationship Id="rId4" Type="http://schemas.openxmlformats.org/officeDocument/2006/relationships/tags" Target="../tags/tag14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1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853200" y="1962000"/>
            <a:ext cx="7560000" cy="468000"/>
          </a:xfrm>
        </p:spPr>
        <p:txBody>
          <a:bodyPr>
            <a:noAutofit/>
          </a:bodyPr>
          <a:lstStyle/>
          <a:p>
            <a:r>
              <a:rPr lang="en-GB" dirty="0" smtClean="0">
                <a:latin typeface="Arial"/>
              </a:rPr>
              <a:t>Types of Visas – Consular Processing</a:t>
            </a:r>
            <a:endParaRPr lang="en-GB" dirty="0">
              <a:latin typeface="Arial"/>
            </a:endParaRPr>
          </a:p>
        </p:txBody>
      </p:sp>
      <p:sp>
        <p:nvSpPr>
          <p:cNvPr id="6" name="Text Placeholder 2"/>
          <p:cNvSpPr>
            <a:spLocks noGrp="1"/>
          </p:cNvSpPr>
          <p:nvPr>
            <p:ph type="body" sz="half" idx="1"/>
            <p:custDataLst>
              <p:tags r:id="rId3"/>
            </p:custDataLst>
          </p:nvPr>
        </p:nvSpPr>
        <p:spPr>
          <a:xfrm>
            <a:off x="853200" y="2433600"/>
            <a:ext cx="7560000" cy="1764000"/>
          </a:xfrm>
        </p:spPr>
        <p:txBody>
          <a:bodyPr/>
          <a:lstStyle/>
          <a:p>
            <a:pPr lvl="1"/>
            <a:r>
              <a:rPr lang="en-GB" dirty="0" smtClean="0">
                <a:latin typeface="Arial"/>
              </a:rPr>
              <a:t>Jeff Ghouse</a:t>
            </a:r>
          </a:p>
          <a:p>
            <a:pPr lvl="1"/>
            <a:r>
              <a:rPr lang="en-GB" dirty="0" smtClean="0">
                <a:latin typeface="Arial"/>
              </a:rPr>
              <a:t>Associate</a:t>
            </a:r>
          </a:p>
          <a:p>
            <a:pPr lvl="1"/>
            <a:r>
              <a:rPr lang="en-GB" dirty="0" smtClean="0">
                <a:latin typeface="Arial"/>
              </a:rPr>
              <a:t>Fulbright &amp; Jaworski LLP</a:t>
            </a:r>
          </a:p>
          <a:p>
            <a:pPr lvl="1"/>
            <a:endParaRPr lang="en-GB" dirty="0">
              <a:latin typeface="Arial"/>
            </a:endParaRPr>
          </a:p>
        </p:txBody>
      </p:sp>
    </p:spTree>
    <p:custDataLst>
      <p:tags r:id="rId1"/>
    </p:custDataLst>
    <p:extLst>
      <p:ext uri="{BB962C8B-B14F-4D97-AF65-F5344CB8AC3E}">
        <p14:creationId xmlns:p14="http://schemas.microsoft.com/office/powerpoint/2010/main" val="218387075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type="body" sz="quarter" idx="12"/>
            <p:custDataLst>
              <p:tags r:id="rId2"/>
            </p:custDataLst>
          </p:nvPr>
        </p:nvSpPr>
        <p:spPr>
          <a:xfrm>
            <a:off x="360000" y="1044000"/>
            <a:ext cx="8424000" cy="5040000"/>
          </a:xfrm>
        </p:spPr>
        <p:txBody>
          <a:bodyPr anchor="b" anchorCtr="0"/>
          <a:lstStyle/>
          <a:p>
            <a:r>
              <a:rPr lang="en-GB" b="1" dirty="0" smtClean="0">
                <a:solidFill>
                  <a:srgbClr val="FF0000"/>
                </a:solidFill>
              </a:rPr>
              <a:t>Disclaimer</a:t>
            </a:r>
          </a:p>
          <a:p>
            <a:pPr lvl="1"/>
            <a:r>
              <a:rPr lang="en-GB" b="1" dirty="0" smtClean="0"/>
              <a:t>Norton Rose Fulbright LLP, Norton Rose Fulbright Australia, Norton Rose Fulbright Canada LLP, Norton Rose Fulbright South Africa (incorporated as </a:t>
            </a:r>
            <a:r>
              <a:rPr lang="en-GB" b="1" dirty="0" err="1" smtClean="0"/>
              <a:t>Deneys</a:t>
            </a:r>
            <a:r>
              <a:rPr lang="en-GB" b="1" dirty="0" smtClean="0"/>
              <a:t> Reitz </a:t>
            </a:r>
            <a:r>
              <a:rPr lang="en-GB" b="1" dirty="0" err="1" smtClean="0"/>
              <a:t>Inc</a:t>
            </a:r>
            <a:r>
              <a:rPr lang="en-GB" b="1" dirty="0" smtClean="0"/>
              <a:t>) and Fulbright &amp; Jaworski LLP, each of which is a separate legal entity, are members (“the Norton Rose Fulbright members”) of Norton Rose Fulbright </a:t>
            </a:r>
            <a:r>
              <a:rPr lang="en-GB" b="1" dirty="0" err="1" smtClean="0"/>
              <a:t>Verein</a:t>
            </a:r>
            <a:r>
              <a:rPr lang="en-GB" b="1" dirty="0" smtClean="0"/>
              <a:t>, a Swiss </a:t>
            </a:r>
            <a:r>
              <a:rPr lang="en-GB" b="1" dirty="0" err="1" smtClean="0"/>
              <a:t>Verein</a:t>
            </a:r>
            <a:r>
              <a:rPr lang="en-GB" b="1" dirty="0" smtClean="0"/>
              <a:t>.  Norton Rose Fulbright </a:t>
            </a:r>
            <a:r>
              <a:rPr lang="en-GB" b="1" dirty="0" err="1" smtClean="0"/>
              <a:t>Verein</a:t>
            </a:r>
            <a:r>
              <a:rPr lang="en-GB" b="1" dirty="0" smtClean="0"/>
              <a:t> helps coordinate the activities of the Norton Rose Fulbright members but does not itself provide legal services to clients.
References to “Norton Rose Fulbright”, “the law firm”, and “legal practice” are to one or more of the Norton Rose Fulbright members or to one of their respective affiliates (together “Norton Rose Fulbright entity/entities”). No individual who is a member, partner, shareholder, director, employee or consultant of, in or to any Norton Rose Fulbright entity (whether or not such individual is described as a “partner”) accepts or assumes responsibility, or has any liability, to any person in respect of this communication. Any reference to a partner or director is to a member, employee or consultant with equivalent standing and qualifications of the relevant Norton Rose Fulbright entity.
The purpose of this communication is to provide information as to developments in the law.  It does not contain a full analysis of the law nor does it constitute an opinion of any Norton Rose Fulbright entity on the points of law discussed. You must take specific legal advice on any particular matter which concerns you. If you require any advice or further information, please speak to your usual contact at Norton Rose Fulbright.</a:t>
            </a:r>
            <a:endParaRPr lang="en-GB" b="1" dirty="0"/>
          </a:p>
        </p:txBody>
      </p:sp>
      <p:sp>
        <p:nvSpPr>
          <p:cNvPr id="7" name="Footer Placeholder 1"/>
          <p:cNvSpPr>
            <a:spLocks noGrp="1"/>
          </p:cNvSpPr>
          <p:nvPr>
            <p:ph type="ftr" sz="quarter" idx="10"/>
            <p:custDataLst>
              <p:tags r:id="rId3"/>
            </p:custDataLst>
          </p:nvPr>
        </p:nvSpPr>
        <p:spPr>
          <a:xfrm>
            <a:off x="583200" y="6530400"/>
            <a:ext cx="5220000" cy="180000"/>
          </a:xfrm>
        </p:spPr>
        <p:txBody>
          <a:bodyPr/>
          <a:lstStyle/>
          <a:p>
            <a:r>
              <a:rPr lang="en-GB" smtClean="0"/>
              <a:t>Types of Visas – Consular Processing</a:t>
            </a:r>
            <a:endParaRPr lang="en-GB" dirty="0"/>
          </a:p>
        </p:txBody>
      </p:sp>
      <p:sp>
        <p:nvSpPr>
          <p:cNvPr id="10" name="Slide Number Placeholder 9"/>
          <p:cNvSpPr>
            <a:spLocks noGrp="1"/>
          </p:cNvSpPr>
          <p:nvPr>
            <p:ph type="sldNum" sz="quarter" idx="11"/>
            <p:custDataLst>
              <p:tags r:id="rId4"/>
            </p:custDataLst>
          </p:nvPr>
        </p:nvSpPr>
        <p:spPr>
          <a:xfrm>
            <a:off x="360000" y="6530400"/>
            <a:ext cx="180000" cy="180000"/>
          </a:xfrm>
        </p:spPr>
        <p:txBody>
          <a:bodyPr/>
          <a:lstStyle/>
          <a:p>
            <a:fld id="{4CF3FB75-92AC-43D7-B874-1B3BEFDC3FBA}" type="slidenum">
              <a:rPr lang="en-GB" smtClean="0"/>
              <a:pPr/>
              <a:t>10</a:t>
            </a:fld>
            <a:endParaRPr lang="en-GB"/>
          </a:p>
        </p:txBody>
      </p:sp>
    </p:spTree>
    <p:custDataLst>
      <p:tags r:id="rId1"/>
    </p:custDataLst>
    <p:extLst>
      <p:ext uri="{BB962C8B-B14F-4D97-AF65-F5344CB8AC3E}">
        <p14:creationId xmlns:p14="http://schemas.microsoft.com/office/powerpoint/2010/main" val="267868466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Common </a:t>
            </a:r>
            <a:r>
              <a:rPr lang="en-GB" dirty="0" err="1" smtClean="0"/>
              <a:t>Nonimmigrant</a:t>
            </a:r>
            <a:r>
              <a:rPr lang="en-GB" dirty="0" smtClean="0"/>
              <a:t> Visas in Business Context</a:t>
            </a: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GB" sz="1800" dirty="0" smtClean="0"/>
              <a:t>B-1/B-2: Visitor Visa</a:t>
            </a:r>
          </a:p>
          <a:p>
            <a:pPr marL="342900" indent="-342900">
              <a:buFont typeface="Arial" pitchFamily="34" charset="0"/>
              <a:buChar char="•"/>
            </a:pPr>
            <a:r>
              <a:rPr lang="en-GB" sz="1800" dirty="0"/>
              <a:t>H-1B:  Specialty Occupation Visa</a:t>
            </a:r>
          </a:p>
          <a:p>
            <a:pPr marL="342900" indent="-342900">
              <a:buFont typeface="Arial" pitchFamily="34" charset="0"/>
              <a:buChar char="•"/>
            </a:pPr>
            <a:r>
              <a:rPr lang="en-GB" sz="1800" dirty="0" smtClean="0"/>
              <a:t>L-1:  </a:t>
            </a:r>
            <a:r>
              <a:rPr lang="en-GB" sz="1800" dirty="0" err="1"/>
              <a:t>Intracompany</a:t>
            </a:r>
            <a:r>
              <a:rPr lang="en-GB" sz="1800" dirty="0"/>
              <a:t> Transfer</a:t>
            </a:r>
          </a:p>
          <a:p>
            <a:pPr marL="342900" indent="-342900">
              <a:buFont typeface="Arial" pitchFamily="34" charset="0"/>
              <a:buChar char="•"/>
            </a:pPr>
            <a:r>
              <a:rPr lang="en-GB" sz="1800" dirty="0"/>
              <a:t>E-1/E-2:  Treaty Trader/Investor Visas</a:t>
            </a:r>
          </a:p>
          <a:p>
            <a:pPr marL="342900" indent="-342900">
              <a:buFont typeface="Arial" pitchFamily="34" charset="0"/>
              <a:buChar char="•"/>
            </a:pPr>
            <a:r>
              <a:rPr lang="en-GB" sz="1800" dirty="0"/>
              <a:t>TN:  </a:t>
            </a:r>
            <a:r>
              <a:rPr lang="en-GB" sz="1800" dirty="0" smtClean="0"/>
              <a:t>NAFTA </a:t>
            </a:r>
            <a:r>
              <a:rPr lang="en-GB" sz="1800" dirty="0"/>
              <a:t>Professional </a:t>
            </a:r>
            <a:r>
              <a:rPr lang="en-GB" sz="1800" dirty="0" smtClean="0"/>
              <a:t>Workers</a:t>
            </a:r>
            <a:endParaRPr lang="en-GB" sz="18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nvPr>
        </p:nvSpPr>
        <p:spPr/>
        <p:txBody>
          <a:bodyPr/>
          <a:lstStyle/>
          <a:p>
            <a:fld id="{56E3EF9F-6447-4352-9D67-5AAB50718BD2}" type="slidenum">
              <a:rPr lang="en-GB" smtClean="0"/>
              <a:pPr/>
              <a:t>2</a:t>
            </a:fld>
            <a:endParaRPr lang="en-GB"/>
          </a:p>
        </p:txBody>
      </p:sp>
    </p:spTree>
    <p:custDataLst>
      <p:tags r:id="rId1"/>
    </p:custDataLst>
    <p:extLst>
      <p:ext uri="{BB962C8B-B14F-4D97-AF65-F5344CB8AC3E}">
        <p14:creationId xmlns:p14="http://schemas.microsoft.com/office/powerpoint/2010/main" val="44272489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B-1/B-2: Business/Tourism</a:t>
            </a: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GB" sz="1800" dirty="0" smtClean="0"/>
              <a:t>Used for Business Visitors and Tourism</a:t>
            </a:r>
          </a:p>
          <a:p>
            <a:pPr marL="342900" indent="-342900">
              <a:buFont typeface="Arial" pitchFamily="34" charset="0"/>
              <a:buChar char="•"/>
            </a:pPr>
            <a:r>
              <a:rPr lang="en-GB" sz="1800" dirty="0" smtClean="0"/>
              <a:t>Business Visitor: Meetings or Training</a:t>
            </a:r>
          </a:p>
          <a:p>
            <a:pPr marL="706500" lvl="3" indent="-342900"/>
            <a:r>
              <a:rPr lang="en-US" sz="1400" dirty="0"/>
              <a:t>The purpose of </a:t>
            </a:r>
            <a:r>
              <a:rPr lang="en-US" sz="1400" dirty="0" smtClean="0"/>
              <a:t>the trip </a:t>
            </a:r>
            <a:r>
              <a:rPr lang="en-US" sz="1400" dirty="0"/>
              <a:t>is to enter the United States for business of a legitimate nature </a:t>
            </a:r>
          </a:p>
          <a:p>
            <a:pPr marL="706500" lvl="3" indent="-342900"/>
            <a:r>
              <a:rPr lang="en-US" sz="1400" dirty="0" smtClean="0"/>
              <a:t>Individual </a:t>
            </a:r>
            <a:r>
              <a:rPr lang="en-US" sz="1400" dirty="0" smtClean="0"/>
              <a:t>plans </a:t>
            </a:r>
            <a:r>
              <a:rPr lang="en-US" sz="1400" dirty="0"/>
              <a:t>to remain for a specific limited period of </a:t>
            </a:r>
            <a:r>
              <a:rPr lang="en-US" sz="1400" dirty="0" smtClean="0"/>
              <a:t>time (&lt; 6 months)</a:t>
            </a:r>
            <a:endParaRPr lang="en-US" sz="1400" dirty="0"/>
          </a:p>
          <a:p>
            <a:pPr marL="706500" lvl="3" indent="-342900"/>
            <a:r>
              <a:rPr lang="en-US" sz="1400" dirty="0" smtClean="0"/>
              <a:t>Individual has the </a:t>
            </a:r>
            <a:r>
              <a:rPr lang="en-US" sz="1400" dirty="0"/>
              <a:t>funds to cover the expenses of the trip and </a:t>
            </a:r>
            <a:r>
              <a:rPr lang="en-US" sz="1400" dirty="0" smtClean="0"/>
              <a:t>the stay </a:t>
            </a:r>
            <a:r>
              <a:rPr lang="en-US" sz="1400" dirty="0"/>
              <a:t>in the United States </a:t>
            </a:r>
          </a:p>
          <a:p>
            <a:pPr marL="706500" lvl="3" indent="-342900"/>
            <a:r>
              <a:rPr lang="en-US" sz="1400" dirty="0" smtClean="0"/>
              <a:t>The individual has a </a:t>
            </a:r>
            <a:r>
              <a:rPr lang="en-US" sz="1400" dirty="0"/>
              <a:t>residence outside the United States </a:t>
            </a:r>
            <a:r>
              <a:rPr lang="en-US" sz="1400" dirty="0" smtClean="0"/>
              <a:t>with </a:t>
            </a:r>
            <a:r>
              <a:rPr lang="en-US" sz="1400" dirty="0"/>
              <a:t>no intention of abandoning, as well as other binding ties which will ensure </a:t>
            </a:r>
            <a:r>
              <a:rPr lang="en-US" sz="1400" dirty="0" smtClean="0"/>
              <a:t>individual returns </a:t>
            </a:r>
            <a:r>
              <a:rPr lang="en-US" sz="1400" dirty="0"/>
              <a:t>abroad at the end of the visit </a:t>
            </a:r>
          </a:p>
          <a:p>
            <a:pPr marL="706500" lvl="3" indent="-342900"/>
            <a:r>
              <a:rPr lang="en-US" sz="1400" dirty="0" smtClean="0"/>
              <a:t>Individual is otherwise </a:t>
            </a:r>
            <a:r>
              <a:rPr lang="en-US" sz="1400" dirty="0"/>
              <a:t>admissible to the United </a:t>
            </a:r>
            <a:r>
              <a:rPr lang="en-US" sz="1400" dirty="0" smtClean="0"/>
              <a:t>States (No criminal record, etc.)</a:t>
            </a:r>
            <a:endParaRPr lang="en-GB" sz="1400" dirty="0" smtClean="0"/>
          </a:p>
          <a:p>
            <a:pPr marL="342900" indent="-342900">
              <a:buFont typeface="Arial" pitchFamily="34" charset="0"/>
              <a:buChar char="•"/>
            </a:pPr>
            <a:r>
              <a:rPr lang="en-GB" sz="1800" dirty="0" smtClean="0"/>
              <a:t>Tourism: Tourism or Vacation</a:t>
            </a:r>
          </a:p>
          <a:p>
            <a:pPr marL="342900" indent="-342900">
              <a:buFont typeface="Arial" pitchFamily="34" charset="0"/>
              <a:buChar char="•"/>
            </a:pPr>
            <a:r>
              <a:rPr lang="en-GB" sz="1800" dirty="0" smtClean="0"/>
              <a:t>Accompanying Domestic Servants: Require Work Authorization</a:t>
            </a:r>
          </a:p>
          <a:p>
            <a:pPr marL="342900" indent="-342900">
              <a:buFont typeface="Arial" pitchFamily="34" charset="0"/>
              <a:buChar char="•"/>
            </a:pPr>
            <a:r>
              <a:rPr lang="en-GB" sz="1800" dirty="0" smtClean="0"/>
              <a:t>10 Year Validity / Reciprocity Limit</a:t>
            </a:r>
          </a:p>
          <a:p>
            <a:pPr marL="342900" indent="-342900">
              <a:buFont typeface="Arial" pitchFamily="34" charset="0"/>
              <a:buChar char="•"/>
            </a:pPr>
            <a:endParaRPr lang="en-GB" sz="1800" dirty="0"/>
          </a:p>
          <a:p>
            <a:pPr marL="342900" indent="-342900">
              <a:buFont typeface="Arial" pitchFamily="34" charset="0"/>
              <a:buChar char="•"/>
            </a:pPr>
            <a:endParaRPr lang="en-GB" sz="18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3</a:t>
            </a:fld>
            <a:endParaRPr lang="en-GB"/>
          </a:p>
        </p:txBody>
      </p:sp>
    </p:spTree>
    <p:custDataLst>
      <p:tags r:id="rId1"/>
    </p:custDataLst>
    <p:extLst>
      <p:ext uri="{BB962C8B-B14F-4D97-AF65-F5344CB8AC3E}">
        <p14:creationId xmlns:p14="http://schemas.microsoft.com/office/powerpoint/2010/main" val="407252674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H-1B: Professionals</a:t>
            </a: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US" sz="1800" dirty="0" smtClean="0"/>
              <a:t>Must Demonstrate Qualifications (i.e., Professional)</a:t>
            </a:r>
          </a:p>
          <a:p>
            <a:pPr marL="342900" indent="-342900">
              <a:buFont typeface="Arial" pitchFamily="34" charset="0"/>
              <a:buChar char="•"/>
            </a:pPr>
            <a:r>
              <a:rPr lang="en-US" sz="1800" dirty="0" smtClean="0"/>
              <a:t>Copies of Passport, Visas, Approval Notices, Etc.</a:t>
            </a:r>
          </a:p>
          <a:p>
            <a:pPr marL="342900" indent="-342900">
              <a:buFont typeface="Arial" pitchFamily="34" charset="0"/>
              <a:buChar char="•"/>
            </a:pPr>
            <a:r>
              <a:rPr lang="en-US" sz="1800" dirty="0" smtClean="0"/>
              <a:t>Original Approval Notice from USCIS</a:t>
            </a:r>
          </a:p>
          <a:p>
            <a:pPr marL="342900" indent="-342900">
              <a:buFont typeface="Arial" pitchFamily="34" charset="0"/>
              <a:buChar char="•"/>
            </a:pPr>
            <a:r>
              <a:rPr lang="en-US" sz="1800" dirty="0" smtClean="0"/>
              <a:t>Visa Fees</a:t>
            </a:r>
          </a:p>
          <a:p>
            <a:pPr marL="342900" indent="-342900">
              <a:buFont typeface="Arial" pitchFamily="34" charset="0"/>
              <a:buChar char="•"/>
            </a:pPr>
            <a:r>
              <a:rPr lang="en-US" sz="1800" dirty="0" smtClean="0"/>
              <a:t>3 Year Validity (to Match USCIS)  / Reciprocity Limit</a:t>
            </a:r>
            <a:endParaRPr lang="en-GB" sz="1400" dirty="0" smtClean="0"/>
          </a:p>
          <a:p>
            <a:pPr marL="342900" indent="-342900">
              <a:buFont typeface="Arial" pitchFamily="34" charset="0"/>
              <a:buChar char="•"/>
            </a:pPr>
            <a:endParaRPr lang="en-GB" sz="1800" dirty="0"/>
          </a:p>
          <a:p>
            <a:pPr marL="342900" indent="-342900">
              <a:buFont typeface="Arial" pitchFamily="34" charset="0"/>
              <a:buChar char="•"/>
            </a:pPr>
            <a:endParaRPr lang="en-GB" sz="18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4</a:t>
            </a:fld>
            <a:endParaRPr lang="en-GB"/>
          </a:p>
        </p:txBody>
      </p:sp>
    </p:spTree>
    <p:custDataLst>
      <p:tags r:id="rId1"/>
    </p:custDataLst>
    <p:extLst>
      <p:ext uri="{BB962C8B-B14F-4D97-AF65-F5344CB8AC3E}">
        <p14:creationId xmlns:p14="http://schemas.microsoft.com/office/powerpoint/2010/main" val="192014886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L-1: </a:t>
            </a:r>
            <a:r>
              <a:rPr lang="en-GB" dirty="0" err="1" smtClean="0"/>
              <a:t>Intracompany</a:t>
            </a:r>
            <a:r>
              <a:rPr lang="en-GB" dirty="0" smtClean="0"/>
              <a:t> Transferee</a:t>
            </a: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US" sz="1600" dirty="0" smtClean="0"/>
              <a:t>L-1 – Generally</a:t>
            </a:r>
          </a:p>
          <a:p>
            <a:pPr marL="706500" lvl="3" indent="-342900"/>
            <a:r>
              <a:rPr lang="en-US" sz="1200" dirty="0" smtClean="0"/>
              <a:t>Foreign affiliate has qualifying relationship</a:t>
            </a:r>
          </a:p>
          <a:p>
            <a:pPr marL="706500" lvl="3" indent="-342900"/>
            <a:r>
              <a:rPr lang="en-US" sz="1200" dirty="0"/>
              <a:t>Employed by foreign affiliate for 1 year in past </a:t>
            </a:r>
            <a:r>
              <a:rPr lang="en-US" sz="1200" dirty="0" smtClean="0"/>
              <a:t>3</a:t>
            </a:r>
          </a:p>
          <a:p>
            <a:pPr marL="706500" lvl="3" indent="-342900"/>
            <a:r>
              <a:rPr lang="en-US" sz="1200" dirty="0" smtClean="0"/>
              <a:t>Special procedures for new offices</a:t>
            </a:r>
          </a:p>
          <a:p>
            <a:pPr marL="342900" indent="-342900">
              <a:buFont typeface="Arial" pitchFamily="34" charset="0"/>
              <a:buChar char="•"/>
            </a:pPr>
            <a:r>
              <a:rPr lang="en-US" sz="1600" dirty="0" smtClean="0"/>
              <a:t>L-1B – Specialized Knowledge Professionals</a:t>
            </a:r>
            <a:endParaRPr lang="en-US" sz="1200" dirty="0" smtClean="0"/>
          </a:p>
          <a:p>
            <a:pPr marL="706500" lvl="3" indent="-342900"/>
            <a:r>
              <a:rPr lang="en-US" sz="1200" dirty="0" smtClean="0"/>
              <a:t>Must demonstrate the individual has specialized, proprietary knowledge</a:t>
            </a:r>
          </a:p>
          <a:p>
            <a:pPr marL="1080900" lvl="5" indent="-342900"/>
            <a:r>
              <a:rPr lang="en-US" sz="1200" dirty="0" smtClean="0"/>
              <a:t>Either </a:t>
            </a:r>
            <a:r>
              <a:rPr lang="en-US" sz="1200" dirty="0"/>
              <a:t>special knowledge possessed by an individual of the petitioning organization’s product, service, research, equipment, techniques, management, or other interests and its application in international markets, or an advanced level of knowledge or expertise in the organization’s processes and procedures</a:t>
            </a:r>
            <a:endParaRPr lang="en-US" sz="1200" dirty="0" smtClean="0"/>
          </a:p>
          <a:p>
            <a:pPr marL="706500" lvl="3" indent="-342900"/>
            <a:r>
              <a:rPr lang="en-US" sz="1200" dirty="0" smtClean="0"/>
              <a:t>Key Factors: </a:t>
            </a:r>
          </a:p>
          <a:p>
            <a:pPr marL="1080900" lvl="5" indent="-342900"/>
            <a:r>
              <a:rPr lang="en-US" sz="1200" dirty="0" smtClean="0"/>
              <a:t>Showing system/process/procedure is unique to Petitioner</a:t>
            </a:r>
          </a:p>
          <a:p>
            <a:pPr marL="1080900" lvl="5" indent="-342900"/>
            <a:r>
              <a:rPr lang="en-US" sz="1200" dirty="0" smtClean="0"/>
              <a:t>Showing Beneficiary is unique in knowledge of above</a:t>
            </a:r>
            <a:endParaRPr lang="en-US" sz="1600" dirty="0" smtClean="0"/>
          </a:p>
          <a:p>
            <a:pPr marL="342900" indent="-342900">
              <a:buFont typeface="Arial" pitchFamily="34" charset="0"/>
              <a:buChar char="•"/>
            </a:pPr>
            <a:r>
              <a:rPr lang="en-US" sz="1600" dirty="0" smtClean="0"/>
              <a:t>L-</a:t>
            </a:r>
            <a:r>
              <a:rPr lang="en-US" sz="1600" dirty="0" err="1" smtClean="0"/>
              <a:t>1A</a:t>
            </a:r>
            <a:r>
              <a:rPr lang="en-US" sz="1600" dirty="0" smtClean="0"/>
              <a:t> – Managers/Executives</a:t>
            </a:r>
          </a:p>
          <a:p>
            <a:pPr marL="706500" lvl="3" indent="-342900"/>
            <a:r>
              <a:rPr lang="en-US" sz="1200" dirty="0"/>
              <a:t>Executive </a:t>
            </a:r>
            <a:r>
              <a:rPr lang="en-US" sz="1200" dirty="0" smtClean="0"/>
              <a:t>capacity: Employee’s </a:t>
            </a:r>
            <a:r>
              <a:rPr lang="en-US" sz="1200" dirty="0"/>
              <a:t>ability to make decisions of wide latitude without much oversight. </a:t>
            </a:r>
          </a:p>
          <a:p>
            <a:pPr marL="706500" lvl="3" indent="-342900"/>
            <a:r>
              <a:rPr lang="en-US" sz="1200" dirty="0"/>
              <a:t>Managerial </a:t>
            </a:r>
            <a:r>
              <a:rPr lang="en-US" sz="1200" dirty="0" smtClean="0"/>
              <a:t>capacity: </a:t>
            </a:r>
          </a:p>
          <a:p>
            <a:pPr marL="1080900" lvl="5" indent="-342900"/>
            <a:r>
              <a:rPr lang="en-US" sz="1200" dirty="0" smtClean="0"/>
              <a:t>(A) Employee’s ability to </a:t>
            </a:r>
            <a:r>
              <a:rPr lang="en-US" sz="1200" dirty="0"/>
              <a:t>supervise and control the work of professional employees and to manage the organization, or a department, subdivision, function, or component of the </a:t>
            </a:r>
            <a:r>
              <a:rPr lang="en-US" sz="1200" dirty="0" smtClean="0"/>
              <a:t>organization.</a:t>
            </a:r>
          </a:p>
          <a:p>
            <a:pPr marL="1080900" lvl="5" indent="-342900"/>
            <a:r>
              <a:rPr lang="en-US" sz="1200" dirty="0" smtClean="0"/>
              <a:t>(B) Employee’s </a:t>
            </a:r>
            <a:r>
              <a:rPr lang="en-US" sz="1200" dirty="0"/>
              <a:t>ability to manage an essential function of the organization at a high level, without direct supervision of others. </a:t>
            </a:r>
          </a:p>
          <a:p>
            <a:pPr marL="342900" lvl="0" indent="-342900">
              <a:buFont typeface="Arial" pitchFamily="34" charset="0"/>
              <a:buChar char="•"/>
            </a:pPr>
            <a:r>
              <a:rPr lang="en-US" sz="1600" dirty="0">
                <a:solidFill>
                  <a:srgbClr val="FF0000"/>
                </a:solidFill>
              </a:rPr>
              <a:t>Reciprocity Limit Validity</a:t>
            </a:r>
          </a:p>
          <a:p>
            <a:pPr marL="342900" lvl="1" indent="-342900"/>
            <a:endParaRPr lang="en-US" sz="1600" dirty="0" smtClean="0"/>
          </a:p>
          <a:p>
            <a:pPr marL="342900" indent="-342900">
              <a:buFont typeface="Arial" pitchFamily="34" charset="0"/>
              <a:buChar char="•"/>
            </a:pPr>
            <a:endParaRPr lang="en-GB" sz="1600" dirty="0"/>
          </a:p>
          <a:p>
            <a:pPr marL="342900" indent="-342900">
              <a:buFont typeface="Arial" pitchFamily="34" charset="0"/>
              <a:buChar char="•"/>
            </a:pPr>
            <a:endParaRPr lang="en-GB" sz="16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5</a:t>
            </a:fld>
            <a:endParaRPr lang="en-GB"/>
          </a:p>
        </p:txBody>
      </p:sp>
    </p:spTree>
    <p:custDataLst>
      <p:tags r:id="rId1"/>
    </p:custDataLst>
    <p:extLst>
      <p:ext uri="{BB962C8B-B14F-4D97-AF65-F5344CB8AC3E}">
        <p14:creationId xmlns:p14="http://schemas.microsoft.com/office/powerpoint/2010/main" val="336500800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L-1: Blanket Program</a:t>
            </a: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US" sz="1800" dirty="0" smtClean="0"/>
              <a:t>3 or More Related Entities Internationally</a:t>
            </a:r>
          </a:p>
          <a:p>
            <a:pPr marL="342900" indent="-342900">
              <a:buFont typeface="Arial" pitchFamily="34" charset="0"/>
              <a:buChar char="•"/>
            </a:pPr>
            <a:r>
              <a:rPr lang="en-US" sz="1800" dirty="0" smtClean="0"/>
              <a:t>Qualifications of Petitioner:</a:t>
            </a:r>
          </a:p>
          <a:p>
            <a:pPr marL="706500" lvl="3" indent="-342900"/>
            <a:r>
              <a:rPr lang="en-US" sz="1400" dirty="0" smtClean="0"/>
              <a:t>Must have </a:t>
            </a:r>
            <a:r>
              <a:rPr lang="en-US" sz="1400" dirty="0"/>
              <a:t>obtained at least 10 L-1 approvals during the previous 12-month period;   </a:t>
            </a:r>
          </a:p>
          <a:p>
            <a:pPr marL="706500" lvl="3" indent="-342900"/>
            <a:r>
              <a:rPr lang="en-US" sz="1400" u="sng" dirty="0" smtClean="0"/>
              <a:t>Must have </a:t>
            </a:r>
            <a:r>
              <a:rPr lang="en-US" sz="1400" u="sng" dirty="0"/>
              <a:t>U.S. subsidiaries or affiliates with combined annual sales of at least $25 million</a:t>
            </a:r>
            <a:r>
              <a:rPr lang="en-US" sz="1400" dirty="0"/>
              <a:t>; or </a:t>
            </a:r>
          </a:p>
          <a:p>
            <a:pPr marL="706500" lvl="3" indent="-342900"/>
            <a:r>
              <a:rPr lang="en-US" sz="1400" dirty="0" smtClean="0"/>
              <a:t>Must have </a:t>
            </a:r>
            <a:r>
              <a:rPr lang="en-US" sz="1400" dirty="0"/>
              <a:t>a U.S. work force of at least 1,000 employees.</a:t>
            </a:r>
            <a:endParaRPr lang="en-US" sz="1400" dirty="0" smtClean="0"/>
          </a:p>
          <a:p>
            <a:pPr marL="342900" indent="-342900">
              <a:buFont typeface="Arial" pitchFamily="34" charset="0"/>
              <a:buChar char="•"/>
            </a:pPr>
            <a:r>
              <a:rPr lang="en-US" sz="1800" dirty="0" smtClean="0"/>
              <a:t>Cannot file for Startup Offices (&lt;1 Year in U.S.)</a:t>
            </a:r>
          </a:p>
          <a:p>
            <a:pPr marL="342900" indent="-342900">
              <a:buFont typeface="Arial" pitchFamily="34" charset="0"/>
              <a:buChar char="•"/>
            </a:pPr>
            <a:r>
              <a:rPr lang="en-US" sz="1800" dirty="0" smtClean="0"/>
              <a:t>Procedure:</a:t>
            </a:r>
          </a:p>
          <a:p>
            <a:pPr marL="706500" lvl="3" indent="-342900"/>
            <a:r>
              <a:rPr lang="en-US" sz="1400" dirty="0" smtClean="0"/>
              <a:t>File Petition with USCIS  showing corporate relationships</a:t>
            </a:r>
          </a:p>
          <a:p>
            <a:pPr marL="706500" lvl="3" indent="-342900"/>
            <a:r>
              <a:rPr lang="en-US" sz="1400" dirty="0" smtClean="0"/>
              <a:t>After approval, prepare petition for presentation to U.S. Embassy/Consulate abroad</a:t>
            </a:r>
          </a:p>
          <a:p>
            <a:pPr marL="342900" indent="-342900">
              <a:buFont typeface="Arial" pitchFamily="34" charset="0"/>
              <a:buChar char="•"/>
            </a:pPr>
            <a:r>
              <a:rPr lang="en-US" sz="1800" dirty="0" smtClean="0"/>
              <a:t>Consulate May Require Demonstration of Foreign Affiliate Operations</a:t>
            </a:r>
          </a:p>
          <a:p>
            <a:pPr marL="342900" indent="-342900">
              <a:buFont typeface="Arial" pitchFamily="34" charset="0"/>
              <a:buChar char="•"/>
            </a:pPr>
            <a:r>
              <a:rPr lang="en-US" sz="1800" dirty="0" smtClean="0"/>
              <a:t>L-1B: Must Be Professional to Apply with Blanket</a:t>
            </a:r>
          </a:p>
          <a:p>
            <a:pPr marL="342900" indent="-342900">
              <a:buFont typeface="Arial" pitchFamily="34" charset="0"/>
              <a:buChar char="•"/>
            </a:pPr>
            <a:r>
              <a:rPr lang="en-US" sz="1800" dirty="0" smtClean="0"/>
              <a:t>3 Year Validity / Reciprocity Limit</a:t>
            </a:r>
            <a:endParaRPr lang="en-US" sz="1400" dirty="0" smtClean="0"/>
          </a:p>
          <a:p>
            <a:pPr marL="342900" indent="-342900">
              <a:buFont typeface="Arial" pitchFamily="34" charset="0"/>
              <a:buChar char="•"/>
            </a:pPr>
            <a:endParaRPr lang="en-GB" sz="1800" dirty="0"/>
          </a:p>
          <a:p>
            <a:pPr marL="342900" indent="-342900">
              <a:buFont typeface="Arial" pitchFamily="34" charset="0"/>
              <a:buChar char="•"/>
            </a:pPr>
            <a:endParaRPr lang="en-GB" sz="18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6</a:t>
            </a:fld>
            <a:endParaRPr lang="en-GB"/>
          </a:p>
        </p:txBody>
      </p:sp>
    </p:spTree>
    <p:custDataLst>
      <p:tags r:id="rId1"/>
    </p:custDataLst>
    <p:extLst>
      <p:ext uri="{BB962C8B-B14F-4D97-AF65-F5344CB8AC3E}">
        <p14:creationId xmlns:p14="http://schemas.microsoft.com/office/powerpoint/2010/main" val="369707062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a:t>E-1/E-2: Treaty </a:t>
            </a:r>
            <a:r>
              <a:rPr lang="en-GB" dirty="0" smtClean="0"/>
              <a:t>Trader/Investor</a:t>
            </a:r>
            <a:r>
              <a:rPr lang="en-GB" dirty="0"/>
              <a:t/>
            </a:r>
            <a:br>
              <a:rPr lang="en-GB" dirty="0"/>
            </a:b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US" sz="1600" dirty="0"/>
              <a:t>Treaty between U.S. and Foreign country</a:t>
            </a:r>
          </a:p>
          <a:p>
            <a:pPr marL="706500" lvl="3" indent="-342900"/>
            <a:r>
              <a:rPr lang="en-US" sz="1200" dirty="0"/>
              <a:t>Foreign owner of U.S. company is national of treaty country</a:t>
            </a:r>
          </a:p>
          <a:p>
            <a:pPr marL="342900" indent="-342900">
              <a:buFont typeface="Arial" pitchFamily="34" charset="0"/>
              <a:buChar char="•"/>
            </a:pPr>
            <a:r>
              <a:rPr lang="en-US" sz="1600" dirty="0"/>
              <a:t>Substantial Trade or Investment</a:t>
            </a:r>
          </a:p>
          <a:p>
            <a:pPr marL="342900" indent="-342900">
              <a:buFont typeface="Arial" pitchFamily="34" charset="0"/>
              <a:buChar char="•"/>
            </a:pPr>
            <a:r>
              <a:rPr lang="en-US" sz="1600" dirty="0"/>
              <a:t>Employee is national of treaty country</a:t>
            </a:r>
          </a:p>
          <a:p>
            <a:pPr marL="342900" indent="-342900">
              <a:buFont typeface="Arial" pitchFamily="34" charset="0"/>
              <a:buChar char="•"/>
            </a:pPr>
            <a:r>
              <a:rPr lang="en-US" sz="1600" dirty="0"/>
              <a:t>Executive, Manager or Essential employee</a:t>
            </a:r>
          </a:p>
          <a:p>
            <a:pPr marL="342900" indent="-342900">
              <a:buFont typeface="Arial" pitchFamily="34" charset="0"/>
              <a:buChar char="•"/>
            </a:pPr>
            <a:r>
              <a:rPr lang="en-US" sz="1600" dirty="0" smtClean="0"/>
              <a:t>2-5 </a:t>
            </a:r>
            <a:r>
              <a:rPr lang="en-US" sz="1600" dirty="0"/>
              <a:t>years in visa status</a:t>
            </a:r>
          </a:p>
          <a:p>
            <a:pPr marL="342900" indent="-342900">
              <a:buFont typeface="Arial" pitchFamily="34" charset="0"/>
              <a:buChar char="•"/>
            </a:pPr>
            <a:r>
              <a:rPr lang="en-US" sz="1600" dirty="0"/>
              <a:t>2 year extensions without maximum duration</a:t>
            </a:r>
          </a:p>
          <a:p>
            <a:pPr marL="342900" indent="-342900">
              <a:buFont typeface="Arial" pitchFamily="34" charset="0"/>
              <a:buChar char="•"/>
            </a:pPr>
            <a:endParaRPr lang="en-US" sz="1600" dirty="0" smtClean="0"/>
          </a:p>
          <a:p>
            <a:pPr marL="342900" indent="-342900">
              <a:buFont typeface="Arial" pitchFamily="34" charset="0"/>
              <a:buChar char="•"/>
            </a:pPr>
            <a:endParaRPr lang="en-GB" sz="1600" dirty="0"/>
          </a:p>
          <a:p>
            <a:pPr marL="342900" indent="-342900">
              <a:buFont typeface="Arial" pitchFamily="34" charset="0"/>
              <a:buChar char="•"/>
            </a:pPr>
            <a:endParaRPr lang="en-GB" sz="16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7</a:t>
            </a:fld>
            <a:endParaRPr lang="en-GB"/>
          </a:p>
        </p:txBody>
      </p:sp>
    </p:spTree>
    <p:custDataLst>
      <p:tags r:id="rId1"/>
    </p:custDataLst>
    <p:extLst>
      <p:ext uri="{BB962C8B-B14F-4D97-AF65-F5344CB8AC3E}">
        <p14:creationId xmlns:p14="http://schemas.microsoft.com/office/powerpoint/2010/main" val="267882791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lstStyle/>
          <a:p>
            <a:pPr algn="ctr"/>
            <a:r>
              <a:rPr lang="en-GB" dirty="0" smtClean="0"/>
              <a:t>TN: NAFTA </a:t>
            </a:r>
            <a:r>
              <a:rPr lang="en-GB" dirty="0"/>
              <a:t>Professional Workers</a:t>
            </a:r>
            <a:br>
              <a:rPr lang="en-GB" dirty="0"/>
            </a:br>
            <a:endParaRPr lang="en-GB" dirty="0"/>
          </a:p>
        </p:txBody>
      </p:sp>
      <p:sp>
        <p:nvSpPr>
          <p:cNvPr id="6" name="Text Placeholder 2"/>
          <p:cNvSpPr>
            <a:spLocks noGrp="1"/>
          </p:cNvSpPr>
          <p:nvPr>
            <p:ph type="body" sz="quarter" idx="12"/>
            <p:custDataLst>
              <p:tags r:id="rId3"/>
            </p:custDataLst>
          </p:nvPr>
        </p:nvSpPr>
        <p:spPr>
          <a:xfrm>
            <a:off x="358775" y="1044000"/>
            <a:ext cx="8424000" cy="5040000"/>
          </a:xfrm>
        </p:spPr>
        <p:txBody>
          <a:bodyPr/>
          <a:lstStyle/>
          <a:p>
            <a:pPr marL="342900" indent="-342900">
              <a:buFont typeface="Arial" pitchFamily="34" charset="0"/>
              <a:buChar char="•"/>
            </a:pPr>
            <a:r>
              <a:rPr lang="en-US" sz="1600" dirty="0"/>
              <a:t>Canadian and Mexican citizens</a:t>
            </a:r>
          </a:p>
          <a:p>
            <a:pPr marL="342900" indent="-342900">
              <a:buFont typeface="Arial" pitchFamily="34" charset="0"/>
              <a:buChar char="•"/>
            </a:pPr>
            <a:r>
              <a:rPr lang="en-US" sz="1600" dirty="0"/>
              <a:t>Professional positions</a:t>
            </a:r>
          </a:p>
          <a:p>
            <a:pPr marL="342900" indent="-342900">
              <a:buFont typeface="Arial" pitchFamily="34" charset="0"/>
              <a:buChar char="•"/>
            </a:pPr>
            <a:r>
              <a:rPr lang="en-US" sz="1600" dirty="0"/>
              <a:t>Listed on NAFTA list of professions</a:t>
            </a:r>
          </a:p>
          <a:p>
            <a:pPr marL="342900" indent="-342900">
              <a:buFont typeface="Arial" pitchFamily="34" charset="0"/>
              <a:buChar char="•"/>
            </a:pPr>
            <a:r>
              <a:rPr lang="en-US" sz="1600" dirty="0"/>
              <a:t>No cap</a:t>
            </a:r>
          </a:p>
          <a:p>
            <a:pPr marL="342900" indent="-342900">
              <a:buFont typeface="Arial" pitchFamily="34" charset="0"/>
              <a:buChar char="•"/>
            </a:pPr>
            <a:r>
              <a:rPr lang="en-US" sz="1600" dirty="0"/>
              <a:t>Apply at Port of </a:t>
            </a:r>
            <a:r>
              <a:rPr lang="en-US" sz="1600" dirty="0" smtClean="0"/>
              <a:t>Entry (Canada) </a:t>
            </a:r>
            <a:r>
              <a:rPr lang="en-US" sz="1600" dirty="0"/>
              <a:t>or US </a:t>
            </a:r>
            <a:r>
              <a:rPr lang="en-US" sz="1600" dirty="0" smtClean="0"/>
              <a:t>Consulate (Mexico)</a:t>
            </a:r>
          </a:p>
          <a:p>
            <a:pPr marL="342900" indent="-342900">
              <a:buFont typeface="Arial" pitchFamily="34" charset="0"/>
              <a:buChar char="•"/>
            </a:pPr>
            <a:endParaRPr lang="en-GB" sz="1600" dirty="0"/>
          </a:p>
          <a:p>
            <a:pPr marL="342900" indent="-342900">
              <a:buFont typeface="Arial" pitchFamily="34" charset="0"/>
              <a:buChar char="•"/>
            </a:pPr>
            <a:endParaRPr lang="en-GB" sz="1600" dirty="0"/>
          </a:p>
        </p:txBody>
      </p:sp>
      <p:sp>
        <p:nvSpPr>
          <p:cNvPr id="7" name="Footer Placeholder 3"/>
          <p:cNvSpPr>
            <a:spLocks noGrp="1"/>
          </p:cNvSpPr>
          <p:nvPr>
            <p:ph type="ftr" sz="quarter" idx="13"/>
            <p:custDataLst>
              <p:tags r:id="rId4"/>
            </p:custDataLst>
          </p:nvPr>
        </p:nvSpPr>
        <p:spPr>
          <a:xfrm>
            <a:off x="582613" y="6529388"/>
            <a:ext cx="5220000" cy="179387"/>
          </a:xfrm>
        </p:spPr>
        <p:txBody>
          <a:bodyPr/>
          <a:lstStyle/>
          <a:p>
            <a:r>
              <a:rPr lang="en-GB" dirty="0" smtClean="0"/>
              <a:t>Types of Visas – Consular Processing</a:t>
            </a:r>
            <a:endParaRPr lang="en-GB" dirty="0"/>
          </a:p>
        </p:txBody>
      </p:sp>
      <p:sp>
        <p:nvSpPr>
          <p:cNvPr id="12" name="Slide Number Placeholder 11"/>
          <p:cNvSpPr>
            <a:spLocks noGrp="1"/>
          </p:cNvSpPr>
          <p:nvPr>
            <p:ph type="sldNum" sz="quarter" idx="11"/>
            <p:custDataLst>
              <p:tags r:id="rId5"/>
            </p:custDataLst>
          </p:nvPr>
        </p:nvSpPr>
        <p:spPr/>
        <p:txBody>
          <a:bodyPr/>
          <a:lstStyle/>
          <a:p>
            <a:fld id="{56E3EF9F-6447-4352-9D67-5AAB50718BD2}" type="slidenum">
              <a:rPr lang="en-GB" smtClean="0"/>
              <a:pPr/>
              <a:t>8</a:t>
            </a:fld>
            <a:endParaRPr lang="en-GB"/>
          </a:p>
        </p:txBody>
      </p:sp>
    </p:spTree>
    <p:custDataLst>
      <p:tags r:id="rId1"/>
    </p:custDataLst>
    <p:extLst>
      <p:ext uri="{BB962C8B-B14F-4D97-AF65-F5344CB8AC3E}">
        <p14:creationId xmlns:p14="http://schemas.microsoft.com/office/powerpoint/2010/main" val="28778176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175510250"/>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ATION TOC TITLE" val="Contents"/>
  <p:tag name="PRESENTATION TOC OUTLINE LEVEL TOP" val="2"/>
  <p:tag name="BLNPRESENTATIONTYPE" val="True"/>
  <p:tag name="BLNLEGALENTITY" val="Fulbright &amp; Jaworski LLP"/>
  <p:tag name="INSERTCOVERPICTURE" val="\\corp.nortonrose.com\marketingtemplates\Global\PowerPoint\images\Full_page\Practice areas\Corporate\A85N9Y_Alamy_RM_11-May-2021_BW_ppt_fullpg.jpg"/>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10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01.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102.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04.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105.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106.xml><?xml version="1.0" encoding="utf-8"?>
<p:tagLst xmlns:a="http://schemas.openxmlformats.org/drawingml/2006/main" xmlns:r="http://schemas.openxmlformats.org/officeDocument/2006/relationships" xmlns:p="http://schemas.openxmlformats.org/presentationml/2006/main">
  <p:tag name="AUTOMATIONTAG" val="Presentation cover"/>
  <p:tag name="SLIDETOCOUTLINELEVEL" val="0"/>
  <p:tag name="SLIDEGROUP" val="Content"/>
  <p:tag name="SLIDEGROUPTYPE" val="Content"/>
  <p:tag name="SLIDETITLE" val="Presentation cover"/>
</p:tagLst>
</file>

<file path=ppt/tags/tag107.xml><?xml version="1.0" encoding="utf-8"?>
<p:tagLst xmlns:a="http://schemas.openxmlformats.org/drawingml/2006/main" xmlns:r="http://schemas.openxmlformats.org/officeDocument/2006/relationships" xmlns:p="http://schemas.openxmlformats.org/presentationml/2006/main">
  <p:tag name="MS_PLACEHOLDERID" val="placeholderID1_41271.7"/>
  <p:tag name="SHAPESTYLE" val="Slide title 1"/>
</p:tagLst>
</file>

<file path=ppt/tags/tag108.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109.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110.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11.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13.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1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1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1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18.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1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12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2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2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23.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24.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2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2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2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28.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2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13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3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3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33.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34.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3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3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3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38.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tandard slide"/>
  <p:tag name="AUTOMATIONTAG" val="Standard slide"/>
</p:tagLst>
</file>

<file path=ppt/tags/tag13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14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4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4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43.xml><?xml version="1.0" encoding="utf-8"?>
<p:tagLst xmlns:a="http://schemas.openxmlformats.org/drawingml/2006/main" xmlns:r="http://schemas.openxmlformats.org/officeDocument/2006/relationships" xmlns:p="http://schemas.openxmlformats.org/presentationml/2006/main">
  <p:tag name="SLIDETOCOUTLINELEVEL" val="2"/>
  <p:tag name="SLIDEGROUP" val="Back cover"/>
  <p:tag name="SLIDEGROUPTYPE" val="Back cover"/>
  <p:tag name="SLIDETITLE" val="Back cover"/>
  <p:tag name="AUTOMATIONTAG" val="Back cover"/>
</p:tagLst>
</file>

<file path=ppt/tags/tag144.xml><?xml version="1.0" encoding="utf-8"?>
<p:tagLst xmlns:a="http://schemas.openxmlformats.org/drawingml/2006/main" xmlns:r="http://schemas.openxmlformats.org/officeDocument/2006/relationships" xmlns:p="http://schemas.openxmlformats.org/presentationml/2006/main">
  <p:tag name="AUTOMATIONTAG" val="Standard disclaimer"/>
  <p:tag name="SLIDETOCOUTLINELEVEL" val="2"/>
  <p:tag name="SLIDEGROUP" val="Compliance"/>
  <p:tag name="SLIDEGROUPTYPE" val="Compliance"/>
  <p:tag name="SLIDETITLE" val="Standard disclaimer"/>
</p:tagLst>
</file>

<file path=ppt/tags/tag145.xml><?xml version="1.0" encoding="utf-8"?>
<p:tagLst xmlns:a="http://schemas.openxmlformats.org/drawingml/2006/main" xmlns:r="http://schemas.openxmlformats.org/officeDocument/2006/relationships" xmlns:p="http://schemas.openxmlformats.org/presentationml/2006/main">
  <p:tag name="MS_PLACEHOLDERID" val="placeholderID66_41271.7"/>
</p:tagLst>
</file>

<file path=ppt/tags/tag146.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147.xml><?xml version="1.0" encoding="utf-8"?>
<p:tagLst xmlns:a="http://schemas.openxmlformats.org/drawingml/2006/main" xmlns:r="http://schemas.openxmlformats.org/officeDocument/2006/relationships" xmlns:p="http://schemas.openxmlformats.org/presentationml/2006/main">
  <p:tag name="MS_PLACEHOLDERID" val="placeholderID65_41271.7"/>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2.xml><?xml version="1.0" encoding="utf-8"?>
<p:tagLst xmlns:a="http://schemas.openxmlformats.org/drawingml/2006/main" xmlns:r="http://schemas.openxmlformats.org/officeDocument/2006/relationships" xmlns:p="http://schemas.openxmlformats.org/presentationml/2006/main">
  <p:tag name="FULLFOLDERNAME" val="\\corp.nortonrose.com\marketingtemplates\Global\PowerPoint\images\Full_page\Practice areas\Corporate\A85N9Y_Alamy_RM_11-May-2021_BW_ppt_fullpg.jpg"/>
  <p:tag name="AUTOMATIONTAG" val="front_cover_pictures"/>
  <p:tag name="SUBFOLDERNAME" val="Corporate\"/>
  <p:tag name="MS_LINKEDOBJECT" val="MS_Picture"/>
  <p:tag name="MSOBJECTPOSITION" val="\\corp.nortonrose.com\marketingtemplates\Global\images\powerpoint\"/>
  <p:tag name="MS_PLACEHOLDERID" val=""/>
  <p:tag name="PLACEHOLDERAUTOMATIONTAG" val="COVERPICTURE"/>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7.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26_41271.7"/>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1_41271.7"/>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28_41271.7"/>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29_41271.7"/>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1_41341.58"/>
</p:tagLst>
</file>

<file path=ppt/tags/tag3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30_41271.7"/>
</p:tagLst>
</file>

<file path=ppt/tags/tag35.xml><?xml version="1.0" encoding="utf-8"?>
<p:tagLst xmlns:a="http://schemas.openxmlformats.org/drawingml/2006/main" xmlns:r="http://schemas.openxmlformats.org/officeDocument/2006/relationships" xmlns:p="http://schemas.openxmlformats.org/presentationml/2006/main">
  <p:tag name="MS_PLACEHOLDERID" val="placeholderID31_41271.7"/>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34_41271.7"/>
</p:tagLst>
</file>

<file path=ppt/tags/tag37.xml><?xml version="1.0" encoding="utf-8"?>
<p:tagLst xmlns:a="http://schemas.openxmlformats.org/drawingml/2006/main" xmlns:r="http://schemas.openxmlformats.org/officeDocument/2006/relationships" xmlns:p="http://schemas.openxmlformats.org/presentationml/2006/main">
  <p:tag name="MS_PLACEHOLDERID" val="placeholderID2_41341.58"/>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9.xml><?xml version="1.0" encoding="utf-8"?>
<p:tagLst xmlns:a="http://schemas.openxmlformats.org/drawingml/2006/main" xmlns:r="http://schemas.openxmlformats.org/officeDocument/2006/relationships" xmlns:p="http://schemas.openxmlformats.org/presentationml/2006/main">
  <p:tag name="MS_PLACEHOLDERID" val="placeholderID3_41382.51"/>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40.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36_41271.7"/>
</p:tagLst>
</file>

<file path=ppt/tags/tag42.xml><?xml version="1.0" encoding="utf-8"?>
<p:tagLst xmlns:a="http://schemas.openxmlformats.org/drawingml/2006/main" xmlns:r="http://schemas.openxmlformats.org/officeDocument/2006/relationships" xmlns:p="http://schemas.openxmlformats.org/presentationml/2006/main">
  <p:tag name="MS_PLACEHOLDERID" val="placeholderID37_41271.7"/>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44.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4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_41382.51"/>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50.xml><?xml version="1.0" encoding="utf-8"?>
<p:tagLst xmlns:a="http://schemas.openxmlformats.org/drawingml/2006/main" xmlns:r="http://schemas.openxmlformats.org/officeDocument/2006/relationships" xmlns:p="http://schemas.openxmlformats.org/presentationml/2006/main">
  <p:tag name="MS_PLACEHOLDERID" val="placeholderID40_41271.7"/>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41_41271.7"/>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2_41271.7"/>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43_41271.7"/>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44_41271.7"/>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5_41271.7"/>
</p:tagLst>
</file>

<file path=ppt/tags/tag56.xml><?xml version="1.0" encoding="utf-8"?>
<p:tagLst xmlns:a="http://schemas.openxmlformats.org/drawingml/2006/main" xmlns:r="http://schemas.openxmlformats.org/officeDocument/2006/relationships" xmlns:p="http://schemas.openxmlformats.org/presentationml/2006/main">
  <p:tag name="MS_PLACEHOLDERID" val="placeholderID3_41271.8"/>
  <p:tag name="MSOBJECTPICTURESUBFOLDER" val="Half_page_landscap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57.xml><?xml version="1.0" encoding="utf-8"?>
<p:tagLst xmlns:a="http://schemas.openxmlformats.org/drawingml/2006/main" xmlns:r="http://schemas.openxmlformats.org/officeDocument/2006/relationships" xmlns:p="http://schemas.openxmlformats.org/presentationml/2006/main">
  <p:tag name="MS_PLACEHOLDERID" val="placeholderID1_41277.68"/>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47_41271.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48_41271.7"/>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9_41271.7"/>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50_41271.7"/>
</p:tagLst>
</file>

<file path=ppt/tags/tag62.xml><?xml version="1.0" encoding="utf-8"?>
<p:tagLst xmlns:a="http://schemas.openxmlformats.org/drawingml/2006/main" xmlns:r="http://schemas.openxmlformats.org/officeDocument/2006/relationships" xmlns:p="http://schemas.openxmlformats.org/presentationml/2006/main">
  <p:tag name="MS_PLACEHOLDERID" val="placeholderID51_41271.7"/>
</p:tagLst>
</file>

<file path=ppt/tags/tag63.xml><?xml version="1.0" encoding="utf-8"?>
<p:tagLst xmlns:a="http://schemas.openxmlformats.org/drawingml/2006/main" xmlns:r="http://schemas.openxmlformats.org/officeDocument/2006/relationships" xmlns:p="http://schemas.openxmlformats.org/presentationml/2006/main">
  <p:tag name="MS_PLACEHOLDERID" val="placeholderID4_41271.8"/>
  <p:tag name="MSOBJECTPICTURESUBFOLDER" val="Half_page_portrait"/>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2_41277.68"/>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66.xml><?xml version="1.0" encoding="utf-8"?>
<p:tagLst xmlns:a="http://schemas.openxmlformats.org/drawingml/2006/main" xmlns:r="http://schemas.openxmlformats.org/officeDocument/2006/relationships" xmlns:p="http://schemas.openxmlformats.org/presentationml/2006/main">
  <p:tag name="MS_PLACEHOLDERID" val="placeholderID52_41271.7"/>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54_41271.7"/>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55_41271.7"/>
</p:tagLst>
</file>

<file path=ppt/tags/tag69.xml><?xml version="1.0" encoding="utf-8"?>
<p:tagLst xmlns:a="http://schemas.openxmlformats.org/drawingml/2006/main" xmlns:r="http://schemas.openxmlformats.org/officeDocument/2006/relationships" xmlns:p="http://schemas.openxmlformats.org/presentationml/2006/main">
  <p:tag name="MS_PLACEHOLDERID" val="placeholderID56_41271.7"/>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57_41271.7"/>
</p:tagLst>
</file>

<file path=ppt/tags/tag71.xml><?xml version="1.0" encoding="utf-8"?>
<p:tagLst xmlns:a="http://schemas.openxmlformats.org/drawingml/2006/main" xmlns:r="http://schemas.openxmlformats.org/officeDocument/2006/relationships" xmlns:p="http://schemas.openxmlformats.org/presentationml/2006/main">
  <p:tag name="MS_PLACEHOLDERID" val="placeholderID58_41271.7"/>
</p:tagLst>
</file>

<file path=ppt/tags/tag72.xml><?xml version="1.0" encoding="utf-8"?>
<p:tagLst xmlns:a="http://schemas.openxmlformats.org/drawingml/2006/main" xmlns:r="http://schemas.openxmlformats.org/officeDocument/2006/relationships" xmlns:p="http://schemas.openxmlformats.org/presentationml/2006/main">
  <p:tag name="MS_PLACEHOLDERID" val="placeholderID59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1"/>
</p:tagLst>
</file>

<file path=ppt/tags/tag73.xml><?xml version="1.0" encoding="utf-8"?>
<p:tagLst xmlns:a="http://schemas.openxmlformats.org/drawingml/2006/main" xmlns:r="http://schemas.openxmlformats.org/officeDocument/2006/relationships" xmlns:p="http://schemas.openxmlformats.org/presentationml/2006/main">
  <p:tag name="MS_PLACEHOLDERID" val="placeholderID60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2"/>
</p:tagLst>
</file>

<file path=ppt/tags/tag74.xml><?xml version="1.0" encoding="utf-8"?>
<p:tagLst xmlns:a="http://schemas.openxmlformats.org/drawingml/2006/main" xmlns:r="http://schemas.openxmlformats.org/officeDocument/2006/relationships" xmlns:p="http://schemas.openxmlformats.org/presentationml/2006/main">
  <p:tag name="MS_PLACEHOLDERID" val="placeholderID61_41271.7"/>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1"/>
</p:tagLst>
</file>

<file path=ppt/tags/tag75.xml><?xml version="1.0" encoding="utf-8"?>
<p:tagLst xmlns:a="http://schemas.openxmlformats.org/drawingml/2006/main" xmlns:r="http://schemas.openxmlformats.org/officeDocument/2006/relationships" xmlns:p="http://schemas.openxmlformats.org/presentationml/2006/main">
  <p:tag name="MS_PLACEHOLDERID" val="placeholderID62_41271.7"/>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2"/>
</p:tagLst>
</file>

<file path=ppt/tags/tag76.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78.xml><?xml version="1.0" encoding="utf-8"?>
<p:tagLst xmlns:a="http://schemas.openxmlformats.org/drawingml/2006/main" xmlns:r="http://schemas.openxmlformats.org/officeDocument/2006/relationships" xmlns:p="http://schemas.openxmlformats.org/presentationml/2006/main">
  <p:tag name="MS_PLACEHOLDERID" val="placeholderID65_41271.7"/>
</p:tagLst>
</file>

<file path=ppt/tags/tag79.xml><?xml version="1.0" encoding="utf-8"?>
<p:tagLst xmlns:a="http://schemas.openxmlformats.org/drawingml/2006/main" xmlns:r="http://schemas.openxmlformats.org/officeDocument/2006/relationships" xmlns:p="http://schemas.openxmlformats.org/presentationml/2006/main">
  <p:tag name="MS_PLACEHOLDERID" val="placeholderID66_41271.7"/>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81.xml><?xml version="1.0" encoding="utf-8"?>
<p:tagLst xmlns:a="http://schemas.openxmlformats.org/drawingml/2006/main" xmlns:r="http://schemas.openxmlformats.org/officeDocument/2006/relationships" xmlns:p="http://schemas.openxmlformats.org/presentationml/2006/main">
  <p:tag name="MS_PLACEHOLDERID" val="placeholderID5_41382.51"/>
</p:tagLst>
</file>

<file path=ppt/tags/tag8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83.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8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8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8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88.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90.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91.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9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93.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94.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95.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96.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97.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98.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99.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heme/theme1.xml><?xml version="1.0" encoding="utf-8"?>
<a:theme xmlns:a="http://schemas.openxmlformats.org/drawingml/2006/main" name="NRG_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NRG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RG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RG_Chart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NRG_Table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NRG_Map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RG_Quotation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NRG_CV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NRG_Compliance">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NRG_Back 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1586</Words>
  <Application>Microsoft Office PowerPoint</Application>
  <PresentationFormat>On-screen Show (4:3)</PresentationFormat>
  <Paragraphs>150</Paragraphs>
  <Slides>10</Slides>
  <Notes>6</Notes>
  <HiddenSlides>0</HiddenSlides>
  <MMClips>0</MMClips>
  <ScaleCrop>false</ScaleCrop>
  <HeadingPairs>
    <vt:vector size="4" baseType="variant">
      <vt:variant>
        <vt:lpstr>Theme</vt:lpstr>
      </vt:variant>
      <vt:variant>
        <vt:i4>10</vt:i4>
      </vt:variant>
      <vt:variant>
        <vt:lpstr>Slide Titles</vt:lpstr>
      </vt:variant>
      <vt:variant>
        <vt:i4>10</vt:i4>
      </vt:variant>
    </vt:vector>
  </HeadingPairs>
  <TitlesOfParts>
    <vt:vector size="20" baseType="lpstr">
      <vt:lpstr>NRG_Cover</vt:lpstr>
      <vt:lpstr>1_NRG_Content</vt:lpstr>
      <vt:lpstr>NRG_Charts</vt:lpstr>
      <vt:lpstr>NRG_Tables</vt:lpstr>
      <vt:lpstr>NRG_Maps</vt:lpstr>
      <vt:lpstr>NRG_Quotations</vt:lpstr>
      <vt:lpstr>NRG_CVs</vt:lpstr>
      <vt:lpstr>NRG_Compliance</vt:lpstr>
      <vt:lpstr>NRG_Back cover</vt:lpstr>
      <vt:lpstr>NRG_Content</vt:lpstr>
      <vt:lpstr>Types of Visas – Consular Processing</vt:lpstr>
      <vt:lpstr>Common Nonimmigrant Visas in Business Context</vt:lpstr>
      <vt:lpstr>B-1/B-2: Business/Tourism</vt:lpstr>
      <vt:lpstr>H-1B: Professionals</vt:lpstr>
      <vt:lpstr>L-1: Intracompany Transferee</vt:lpstr>
      <vt:lpstr>L-1: Blanket Program</vt:lpstr>
      <vt:lpstr>E-1/E-2: Treaty Trader/Investor </vt:lpstr>
      <vt:lpstr>TN: NAFTA Professional Workers </vt:lpstr>
      <vt:lpstr>PowerPoint Presentation</vt:lpstr>
      <vt:lpstr>PowerPoint Presentation</vt:lpstr>
    </vt:vector>
  </TitlesOfParts>
  <Manager>Rod Lambert</Manager>
  <Company>Mediasterling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Rose presentation</dc:title>
  <dc:subject>Norton Rose presentation</dc:subject>
  <dc:creator>Helen Jones, Fiona McKenzie</dc:creator>
  <dc:description>built by: www.mediasterling.com</dc:description>
  <cp:lastModifiedBy>Fulbright &amp; Jaworski LLP</cp:lastModifiedBy>
  <cp:revision>80</cp:revision>
  <dcterms:created xsi:type="dcterms:W3CDTF">2011-12-07T11:53:13Z</dcterms:created>
  <dcterms:modified xsi:type="dcterms:W3CDTF">2014-04-14T22:25:37Z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3.0.18</vt:lpwstr>
  </property>
  <property fmtid="{D5CDD505-2E9C-101B-9397-08002B2CF9AE}" pid="3" name="MS_MediaSterling">
    <vt:bool>true</vt:bool>
  </property>
  <property fmtid="{D5CDD505-2E9C-101B-9397-08002B2CF9AE}" pid="4" name="MS_InstallKey">
    <vt:i4>1</vt:i4>
  </property>
  <property fmtid="{D5CDD505-2E9C-101B-9397-08002B2CF9AE}" pid="5" name="MS_ClientFolder">
    <vt:lpwstr>English (UK)\</vt:lpwstr>
  </property>
</Properties>
</file>