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61" r:id="rId4"/>
    <p:sldId id="262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2F179-BA04-4C3D-833C-7B468D245B81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C61D0-8BBA-4419-9D5A-531E8E6B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3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3C35D6F-B3BA-4B67-B4B3-1EE8D415D02F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7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5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1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6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FFA8-45D2-44E2-A55F-3B0D0116B0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32EC-3AD2-4181-BCE6-BE7251C5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0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spaver@fosterquan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2.bp.blogspot.com/-b6poFvenI68/UPtUuBNU2jI/AAAAAAAAAyc/ZA4SR-Pcp04/s1600/faded-canada-and-us-flag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p.gov/contact/ports" TargetMode="External"/><Relationship Id="rId2" Type="http://schemas.openxmlformats.org/officeDocument/2006/relationships/hyperlink" Target="http://www.cbp.gov/contact/ports/preclearance/preclear-lo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3600" b="1" i="1" dirty="0"/>
              <a:t>Anatomy of a Visa Application Case </a:t>
            </a:r>
            <a:r>
              <a:rPr lang="en-US" sz="3600" b="1" i="1" dirty="0" smtClean="0"/>
              <a:t>at the U.S. Embassy or U.S. Port of Entry </a:t>
            </a:r>
            <a:endParaRPr lang="en-US" sz="3600" b="1" dirty="0" smtClean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191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AILA Spring 2014 TX/NM/OK Chapter Conference</a:t>
            </a:r>
          </a:p>
          <a:p>
            <a:pPr algn="ctr"/>
            <a:r>
              <a:rPr lang="en-US" sz="2000" b="1" dirty="0" smtClean="0"/>
              <a:t>April 24-26, 2014 • Dallas, Texas</a:t>
            </a:r>
            <a:endParaRPr lang="en-US" sz="20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9" b="16025"/>
          <a:stretch/>
        </p:blipFill>
        <p:spPr>
          <a:xfrm>
            <a:off x="3080823" y="1905000"/>
            <a:ext cx="2743200" cy="1524000"/>
          </a:xfrm>
          <a:prstGeom prst="roundRect">
            <a:avLst>
              <a:gd name="adj" fmla="val 10298"/>
            </a:avLst>
          </a:prstGeom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2667000" y="5257800"/>
            <a:ext cx="40385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Stephanie Paver</a:t>
            </a:r>
          </a:p>
          <a:p>
            <a:pPr algn="ctr"/>
            <a:r>
              <a:rPr lang="en-US" sz="2000" b="1" dirty="0" smtClean="0">
                <a:hlinkClick r:id="rId4"/>
              </a:rPr>
              <a:t>spaver@fosterquan.com</a:t>
            </a:r>
            <a:endParaRPr lang="en-US" sz="2000" b="1" dirty="0" smtClean="0"/>
          </a:p>
          <a:p>
            <a:endParaRPr lang="en-US" dirty="0"/>
          </a:p>
        </p:txBody>
      </p:sp>
      <p:pic>
        <p:nvPicPr>
          <p:cNvPr id="8" name="Picture 4" descr="PowerpointFoo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24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L-1 Intra-Company Transfer Petitions for Canadian Citizens under NAFTA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Citizens of Canada may file an L-1 Petition directly with U.S. Customs &amp; Border Protection Officials at: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Class A Port of Entry </a:t>
            </a:r>
            <a:r>
              <a:rPr lang="en-US" dirty="0" smtClean="0"/>
              <a:t>at a U.S.-Canada land border crossing; </a:t>
            </a:r>
            <a:r>
              <a:rPr lang="en-US" b="1" i="1" u="sng" dirty="0" smtClean="0"/>
              <a:t>or</a:t>
            </a:r>
          </a:p>
          <a:p>
            <a:pPr lvl="1"/>
            <a:r>
              <a:rPr lang="en-US" b="1" dirty="0" smtClean="0"/>
              <a:t>Pre-Clearance/Pre-fligh</a:t>
            </a:r>
            <a:r>
              <a:rPr lang="en-US" dirty="0" smtClean="0"/>
              <a:t>t Inspection Station at international airport in Canada.</a:t>
            </a:r>
          </a:p>
          <a:p>
            <a:pPr lvl="1"/>
            <a:r>
              <a:rPr lang="en-US" dirty="0" smtClean="0"/>
              <a:t>L-1 Petition package should include (in triplicate, where applicable):</a:t>
            </a:r>
          </a:p>
          <a:p>
            <a:pPr lvl="2"/>
            <a:r>
              <a:rPr lang="en-US" dirty="0" smtClean="0"/>
              <a:t>Form I-129 and L Supplement;</a:t>
            </a:r>
          </a:p>
          <a:p>
            <a:pPr lvl="2"/>
            <a:r>
              <a:rPr lang="en-US" dirty="0" smtClean="0"/>
              <a:t>Form G-28;</a:t>
            </a:r>
          </a:p>
          <a:p>
            <a:pPr lvl="2"/>
            <a:r>
              <a:rPr lang="en-US" dirty="0" smtClean="0"/>
              <a:t>Evidence demonstrating qualifying relationship;</a:t>
            </a:r>
          </a:p>
          <a:p>
            <a:pPr lvl="2"/>
            <a:r>
              <a:rPr lang="en-US" dirty="0" smtClean="0"/>
              <a:t>Employer/Petitioner’s statement in support of L-1 petition;</a:t>
            </a:r>
          </a:p>
          <a:p>
            <a:pPr lvl="2"/>
            <a:r>
              <a:rPr lang="en-US" dirty="0" smtClean="0"/>
              <a:t>Filing fees:  $500 and $325;</a:t>
            </a:r>
          </a:p>
          <a:p>
            <a:pPr lvl="2"/>
            <a:r>
              <a:rPr lang="en-US" dirty="0" smtClean="0"/>
              <a:t>Evidence regarding Company activities;</a:t>
            </a:r>
          </a:p>
          <a:p>
            <a:pPr lvl="2"/>
            <a:r>
              <a:rPr lang="en-US" dirty="0" smtClean="0"/>
              <a:t>Documentation regarding petitioner’s activities, Beneficiary’s qualifications, including employment verification letter and/or paystubs from foreign entity, original Canadian passport, etc.)</a:t>
            </a:r>
          </a:p>
          <a:p>
            <a:pPr lvl="2"/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pic>
        <p:nvPicPr>
          <p:cNvPr id="6" name="Picture 4" descr="Powerpoint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4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TN Applications for Canadian Citizens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Citizens of Canada may apply directly for admission in TN status at</a:t>
            </a:r>
          </a:p>
          <a:p>
            <a:pPr lvl="1"/>
            <a:r>
              <a:rPr lang="en-US" dirty="0" smtClean="0"/>
              <a:t> A Class A Port of Entry at a U.S.-Canada land border crossing;</a:t>
            </a:r>
          </a:p>
          <a:p>
            <a:pPr lvl="1"/>
            <a:r>
              <a:rPr lang="en-US" dirty="0" smtClean="0"/>
              <a:t>Pre-Clearance/Pre-flight Inspection Station at an international airport in Canada; or</a:t>
            </a:r>
          </a:p>
          <a:p>
            <a:pPr lvl="1"/>
            <a:r>
              <a:rPr lang="en-US" dirty="0" smtClean="0"/>
              <a:t>A U.S. airport handling international traffic.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http://2.bp.blogspot.com/-b6poFvenI68/UPtUuBNU2jI/AAAAAAAAAyc/ZA4SR-Pcp04/s400/faded-canada-and-us-flag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752600"/>
            <a:ext cx="3810000" cy="396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PowerpointFoo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41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TN Applications for Canadian Citizens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TN Petitions can </a:t>
            </a:r>
            <a:r>
              <a:rPr lang="en-US" dirty="0" smtClean="0">
                <a:latin typeface="Calibri" pitchFamily="34" charset="0"/>
              </a:rPr>
              <a:t>be </a:t>
            </a:r>
            <a:r>
              <a:rPr lang="en-US" dirty="0" smtClean="0">
                <a:latin typeface="Calibri" pitchFamily="34" charset="0"/>
              </a:rPr>
              <a:t>filed with </a:t>
            </a:r>
            <a:r>
              <a:rPr lang="en-US" dirty="0" smtClean="0">
                <a:latin typeface="Calibri" pitchFamily="34" charset="0"/>
              </a:rPr>
              <a:t>CIS </a:t>
            </a:r>
            <a:r>
              <a:rPr lang="en-US" dirty="0" smtClean="0">
                <a:latin typeface="Calibri" pitchFamily="34" charset="0"/>
              </a:rPr>
              <a:t>for first-time TN Applicants </a:t>
            </a:r>
            <a:endParaRPr lang="en-US" dirty="0" smtClean="0">
              <a:latin typeface="Calibri" pitchFamily="34" charset="0"/>
            </a:endParaRPr>
          </a:p>
          <a:p>
            <a:endParaRPr lang="en-US" sz="13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Maximum </a:t>
            </a:r>
            <a:r>
              <a:rPr lang="en-US" dirty="0" smtClean="0">
                <a:latin typeface="Calibri" pitchFamily="34" charset="0"/>
              </a:rPr>
              <a:t>3 year entry period </a:t>
            </a:r>
          </a:p>
          <a:p>
            <a:endParaRPr lang="en-US" sz="1500" dirty="0" smtClean="0">
              <a:latin typeface="Calibri" pitchFamily="34" charset="0"/>
            </a:endParaRPr>
          </a:p>
          <a:p>
            <a:r>
              <a:rPr lang="en-US" dirty="0" smtClean="0"/>
              <a:t>Package should include:</a:t>
            </a:r>
          </a:p>
          <a:p>
            <a:pPr lvl="1"/>
            <a:r>
              <a:rPr lang="en-US" sz="2600" dirty="0" smtClean="0"/>
              <a:t>Statement from Employer describing professional </a:t>
            </a:r>
            <a:r>
              <a:rPr lang="en-US" sz="2600" dirty="0" smtClean="0"/>
              <a:t>activities/job </a:t>
            </a:r>
            <a:r>
              <a:rPr lang="en-US" sz="2600" dirty="0" smtClean="0"/>
              <a:t>duties</a:t>
            </a:r>
          </a:p>
          <a:p>
            <a:pPr lvl="1"/>
            <a:r>
              <a:rPr lang="en-US" sz="2600" dirty="0" smtClean="0"/>
              <a:t>Anticipated length of stay</a:t>
            </a:r>
          </a:p>
          <a:p>
            <a:pPr lvl="1"/>
            <a:r>
              <a:rPr lang="en-US" sz="2600" dirty="0" smtClean="0"/>
              <a:t>Educational qualifications/credentials of TN Applicant </a:t>
            </a:r>
          </a:p>
          <a:p>
            <a:pPr lvl="1"/>
            <a:r>
              <a:rPr lang="en-US" sz="2600" dirty="0" smtClean="0"/>
              <a:t>Salary/remuneration details</a:t>
            </a:r>
            <a:endParaRPr lang="en-US" sz="2600" dirty="0" smtClean="0"/>
          </a:p>
          <a:p>
            <a:pPr lvl="1"/>
            <a:r>
              <a:rPr lang="en-US" sz="2600" dirty="0" smtClean="0"/>
              <a:t>Canadian </a:t>
            </a:r>
            <a:r>
              <a:rPr lang="en-US" sz="2600" dirty="0" smtClean="0"/>
              <a:t>passport</a:t>
            </a:r>
            <a:endParaRPr lang="en-US" sz="2600" dirty="0" smtClean="0"/>
          </a:p>
          <a:p>
            <a:pPr lvl="1"/>
            <a:r>
              <a:rPr lang="en-US" sz="2600" dirty="0" smtClean="0"/>
              <a:t>G-28</a:t>
            </a:r>
          </a:p>
          <a:p>
            <a:pPr lvl="1"/>
            <a:r>
              <a:rPr lang="en-US" sz="2600" dirty="0" smtClean="0"/>
              <a:t>Documentation regarding U.S. Employer activities</a:t>
            </a:r>
          </a:p>
          <a:p>
            <a:pPr lvl="1"/>
            <a:r>
              <a:rPr lang="en-US" sz="2600" dirty="0" smtClean="0"/>
              <a:t>TN Filing fee ($50.00, plus $6.00 paper I-94 issuance fee for entry at U.S.-Canada land border crossing)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Picture 5" descr="n_americ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02" y="1600200"/>
            <a:ext cx="3879396" cy="4525963"/>
          </a:xfrm>
          <a:prstGeom prst="roundRect">
            <a:avLst>
              <a:gd name="adj" fmla="val 441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owerpointFoo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74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L-1 Petitions and TN Applications at the Port of Entry – Tips for Filing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b="1" dirty="0" smtClean="0"/>
              <a:t>U.S. Customs &amp; Border Protection Preferences and Requirements</a:t>
            </a:r>
          </a:p>
          <a:p>
            <a:pPr lvl="1"/>
            <a:r>
              <a:rPr lang="en-US" sz="3400" dirty="0" smtClean="0"/>
              <a:t>Compliance with the “30-day” rule</a:t>
            </a:r>
          </a:p>
          <a:p>
            <a:pPr lvl="1"/>
            <a:r>
              <a:rPr lang="en-US" sz="3400" dirty="0" smtClean="0"/>
              <a:t>Submission of </a:t>
            </a:r>
            <a:r>
              <a:rPr lang="en-US" sz="3400" b="1" u="sng" dirty="0" smtClean="0"/>
              <a:t>original</a:t>
            </a:r>
            <a:r>
              <a:rPr lang="en-US" sz="3400" dirty="0" smtClean="0"/>
              <a:t> documents (diplomas, transcripts, marriage and birth certificates)</a:t>
            </a:r>
          </a:p>
          <a:p>
            <a:pPr lvl="1"/>
            <a:r>
              <a:rPr lang="en-US" sz="3400" dirty="0" smtClean="0"/>
              <a:t>Proper completion of Form I-129 - CBP </a:t>
            </a:r>
            <a:r>
              <a:rPr lang="en-US" sz="3400" dirty="0"/>
              <a:t>indicates </a:t>
            </a:r>
            <a:r>
              <a:rPr lang="en-US" sz="3400" dirty="0" smtClean="0"/>
              <a:t>it </a:t>
            </a:r>
            <a:r>
              <a:rPr lang="en-US" sz="3400" dirty="0"/>
              <a:t>will reject an application </a:t>
            </a:r>
            <a:r>
              <a:rPr lang="en-US" sz="3400" dirty="0" smtClean="0"/>
              <a:t>marked </a:t>
            </a:r>
            <a:r>
              <a:rPr lang="en-US" sz="3400" dirty="0"/>
              <a:t>"change in previously approved </a:t>
            </a:r>
            <a:r>
              <a:rPr lang="en-US" sz="3400" dirty="0" smtClean="0"/>
              <a:t>employment” </a:t>
            </a:r>
          </a:p>
          <a:p>
            <a:pPr lvl="1"/>
            <a:r>
              <a:rPr lang="en-US" sz="3400" dirty="0" smtClean="0"/>
              <a:t>Proper period of TN admission for citizens of Mexico is three (3) years, despite one (1) year visa issuance</a:t>
            </a:r>
          </a:p>
          <a:p>
            <a:pPr lvl="2"/>
            <a:r>
              <a:rPr lang="en-US" sz="3000" dirty="0" smtClean="0"/>
              <a:t>Recommend to include a letter from prospective employer indicating intended period of employment is 3 years</a:t>
            </a:r>
          </a:p>
          <a:p>
            <a:pPr lvl="1"/>
            <a:r>
              <a:rPr lang="en-US" sz="3400" dirty="0" smtClean="0"/>
              <a:t>Note:  CIS Adjudication trend and issuance of RFE’s for subsequent L-1 extension petitions where the initial L-1 Petition was approved at the Port of Entry   </a:t>
            </a:r>
          </a:p>
          <a:p>
            <a:pPr marL="0" indent="0">
              <a:buNone/>
            </a:pPr>
            <a:r>
              <a:rPr lang="en-US" sz="3400" dirty="0" smtClean="0"/>
              <a:t> </a:t>
            </a:r>
            <a:endParaRPr lang="en-US" sz="3400" dirty="0"/>
          </a:p>
        </p:txBody>
      </p:sp>
      <p:pic>
        <p:nvPicPr>
          <p:cNvPr id="4" name="Picture 4" descr="Powerpoint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00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Helpful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2300" dirty="0" smtClean="0">
                <a:latin typeface="+mj-lt"/>
              </a:rPr>
              <a:t>8 CFR § 214.2(l)(17) and </a:t>
            </a:r>
            <a:r>
              <a:rPr lang="en-US" sz="2300" dirty="0"/>
              <a:t>8 CFR § </a:t>
            </a:r>
            <a:r>
              <a:rPr lang="en-US" sz="2300" dirty="0" smtClean="0"/>
              <a:t>214.6</a:t>
            </a:r>
            <a:endParaRPr lang="en-US" sz="2300" dirty="0" smtClean="0">
              <a:latin typeface="+mj-lt"/>
            </a:endParaRPr>
          </a:p>
          <a:p>
            <a:pPr lvl="1"/>
            <a:endParaRPr lang="en-US" sz="2300" dirty="0" smtClean="0">
              <a:latin typeface="+mj-lt"/>
            </a:endParaRPr>
          </a:p>
          <a:p>
            <a:pPr lvl="1"/>
            <a:r>
              <a:rPr lang="en-US" sz="2300" dirty="0" smtClean="0">
                <a:latin typeface="+mj-lt"/>
              </a:rPr>
              <a:t>CBP website:</a:t>
            </a:r>
          </a:p>
          <a:p>
            <a:pPr lvl="2"/>
            <a:r>
              <a:rPr lang="en-US" sz="2300" dirty="0" smtClean="0">
                <a:latin typeface="+mj-lt"/>
              </a:rPr>
              <a:t>For locating pre-clearance locations - </a:t>
            </a:r>
            <a:r>
              <a:rPr lang="en-US" sz="2300" dirty="0">
                <a:latin typeface="+mj-lt"/>
                <a:hlinkClick r:id="rId2"/>
              </a:rPr>
              <a:t>http://www.cbp.gov/contact/ports/preclearance/preclear-locations</a:t>
            </a:r>
            <a:r>
              <a:rPr lang="en-US" sz="2300" dirty="0">
                <a:latin typeface="+mj-lt"/>
              </a:rPr>
              <a:t> - </a:t>
            </a:r>
            <a:endParaRPr lang="en-US" sz="2300" dirty="0" smtClean="0">
              <a:latin typeface="+mj-lt"/>
            </a:endParaRPr>
          </a:p>
          <a:p>
            <a:pPr lvl="2"/>
            <a:r>
              <a:rPr lang="en-US" sz="2300" dirty="0" smtClean="0">
                <a:latin typeface="+mj-lt"/>
              </a:rPr>
              <a:t>For locating a land Port of Entry - </a:t>
            </a:r>
            <a:r>
              <a:rPr lang="en-US" sz="2300" dirty="0">
                <a:latin typeface="+mj-lt"/>
                <a:hlinkClick r:id="rId3"/>
              </a:rPr>
              <a:t>http://www.cbp.gov/contact/ports</a:t>
            </a:r>
            <a:r>
              <a:rPr lang="en-US" sz="2300" dirty="0">
                <a:latin typeface="+mj-lt"/>
              </a:rPr>
              <a:t> - </a:t>
            </a:r>
            <a:endParaRPr lang="en-US" sz="2300" dirty="0" smtClean="0">
              <a:latin typeface="+mj-lt"/>
            </a:endParaRPr>
          </a:p>
          <a:p>
            <a:pPr lvl="1"/>
            <a:endParaRPr lang="en-US" sz="2300" dirty="0" smtClean="0">
              <a:latin typeface="+mj-lt"/>
            </a:endParaRPr>
          </a:p>
          <a:p>
            <a:pPr lvl="1"/>
            <a:r>
              <a:rPr lang="en-US" sz="2300" dirty="0" smtClean="0">
                <a:latin typeface="+mj-lt"/>
              </a:rPr>
              <a:t>CBP Memo on Processing L-1 Petitions at Ports of Entry </a:t>
            </a:r>
          </a:p>
          <a:p>
            <a:pPr lvl="2"/>
            <a:r>
              <a:rPr lang="en-US" sz="2300" dirty="0" smtClean="0">
                <a:latin typeface="+mj-lt"/>
              </a:rPr>
              <a:t>(</a:t>
            </a:r>
            <a:r>
              <a:rPr lang="en-US" sz="2300" i="1" dirty="0" smtClean="0">
                <a:latin typeface="+mj-lt"/>
              </a:rPr>
              <a:t>AILA </a:t>
            </a:r>
            <a:r>
              <a:rPr lang="pt-BR" sz="2300" i="1" dirty="0">
                <a:latin typeface="+mj-lt"/>
              </a:rPr>
              <a:t>InfoNet </a:t>
            </a:r>
            <a:r>
              <a:rPr lang="en-US" sz="2300" i="1" dirty="0" smtClean="0">
                <a:latin typeface="+mj-lt"/>
              </a:rPr>
              <a:t>Doc. No. 12092149</a:t>
            </a:r>
            <a:r>
              <a:rPr lang="en-US" sz="2300" dirty="0" smtClean="0">
                <a:latin typeface="+mj-lt"/>
              </a:rPr>
              <a:t>)</a:t>
            </a:r>
            <a:endParaRPr lang="en-US" sz="2300" i="1" dirty="0" smtClean="0">
              <a:latin typeface="+mj-lt"/>
            </a:endParaRPr>
          </a:p>
          <a:p>
            <a:pPr lvl="1"/>
            <a:endParaRPr lang="en-US" sz="2300" dirty="0" smtClean="0">
              <a:latin typeface="+mj-lt"/>
            </a:endParaRPr>
          </a:p>
          <a:p>
            <a:pPr lvl="1"/>
            <a:r>
              <a:rPr lang="en-US" sz="2300" dirty="0" smtClean="0">
                <a:latin typeface="+mj-lt"/>
              </a:rPr>
              <a:t>AILA/CBP Liaison Practice Pointer - Adjudication Procedures for Canadian L-1 </a:t>
            </a:r>
            <a:r>
              <a:rPr lang="en-US" sz="2300" dirty="0" err="1" smtClean="0">
                <a:latin typeface="+mj-lt"/>
              </a:rPr>
              <a:t>Intracompany</a:t>
            </a:r>
            <a:r>
              <a:rPr lang="en-US" sz="2300" dirty="0" smtClean="0">
                <a:latin typeface="+mj-lt"/>
              </a:rPr>
              <a:t> Transferee Petitions </a:t>
            </a:r>
          </a:p>
          <a:p>
            <a:pPr lvl="2"/>
            <a:r>
              <a:rPr lang="en-US" sz="2300" dirty="0" smtClean="0">
                <a:latin typeface="+mj-lt"/>
              </a:rPr>
              <a:t>(</a:t>
            </a:r>
            <a:r>
              <a:rPr lang="pt-BR" sz="2300" i="1" dirty="0" smtClean="0">
                <a:latin typeface="+mj-lt"/>
              </a:rPr>
              <a:t>AILA </a:t>
            </a:r>
            <a:r>
              <a:rPr lang="pt-BR" sz="2300" i="1" dirty="0">
                <a:latin typeface="+mj-lt"/>
              </a:rPr>
              <a:t>InfoNet Doc. No</a:t>
            </a:r>
            <a:r>
              <a:rPr lang="pt-BR" sz="2300" i="1" dirty="0" smtClean="0">
                <a:latin typeface="+mj-lt"/>
              </a:rPr>
              <a:t>.</a:t>
            </a:r>
            <a:r>
              <a:rPr lang="en-US" sz="2300" i="1" dirty="0">
                <a:latin typeface="+mj-lt"/>
              </a:rPr>
              <a:t> </a:t>
            </a:r>
            <a:r>
              <a:rPr lang="en-US" sz="2300" i="1" dirty="0" smtClean="0">
                <a:latin typeface="+mj-lt"/>
              </a:rPr>
              <a:t>11030736</a:t>
            </a:r>
            <a:r>
              <a:rPr lang="en-US" sz="2300" dirty="0" smtClean="0">
                <a:latin typeface="+mj-lt"/>
              </a:rPr>
              <a:t>)</a:t>
            </a:r>
            <a:endParaRPr lang="en-US" sz="2300" i="1" dirty="0" smtClean="0">
              <a:latin typeface="+mj-lt"/>
            </a:endParaRPr>
          </a:p>
          <a:p>
            <a:pPr lvl="1"/>
            <a:endParaRPr lang="fr-FR" sz="2300" dirty="0" smtClean="0">
              <a:latin typeface="+mj-lt"/>
            </a:endParaRPr>
          </a:p>
          <a:p>
            <a:pPr lvl="1"/>
            <a:r>
              <a:rPr lang="fr-FR" sz="2300" dirty="0" smtClean="0">
                <a:latin typeface="+mj-lt"/>
              </a:rPr>
              <a:t>AILA/CBP </a:t>
            </a:r>
            <a:r>
              <a:rPr lang="fr-FR" sz="2300" dirty="0">
                <a:latin typeface="+mj-lt"/>
              </a:rPr>
              <a:t>Liaison </a:t>
            </a:r>
            <a:r>
              <a:rPr lang="fr-FR" sz="2300" dirty="0" err="1">
                <a:latin typeface="+mj-lt"/>
              </a:rPr>
              <a:t>Committee</a:t>
            </a:r>
            <a:r>
              <a:rPr lang="fr-FR" sz="2300" dirty="0">
                <a:latin typeface="+mj-lt"/>
              </a:rPr>
              <a:t> Practice </a:t>
            </a:r>
            <a:r>
              <a:rPr lang="fr-FR" sz="2300" dirty="0" smtClean="0">
                <a:latin typeface="+mj-lt"/>
              </a:rPr>
              <a:t>Pointer - </a:t>
            </a:r>
            <a:r>
              <a:rPr lang="en-US" sz="2300" dirty="0" smtClean="0">
                <a:latin typeface="+mj-lt"/>
              </a:rPr>
              <a:t>TN </a:t>
            </a:r>
            <a:r>
              <a:rPr lang="en-US" sz="2300" dirty="0">
                <a:latin typeface="+mj-lt"/>
              </a:rPr>
              <a:t>Admissions for Citizens of </a:t>
            </a:r>
            <a:r>
              <a:rPr lang="en-US" sz="2300" dirty="0" smtClean="0">
                <a:latin typeface="+mj-lt"/>
              </a:rPr>
              <a:t>Mexico </a:t>
            </a:r>
          </a:p>
          <a:p>
            <a:pPr lvl="2"/>
            <a:r>
              <a:rPr lang="en-US" sz="2300" dirty="0" smtClean="0">
                <a:latin typeface="+mj-lt"/>
              </a:rPr>
              <a:t>(</a:t>
            </a:r>
            <a:r>
              <a:rPr lang="pt-BR" sz="2300" i="1" dirty="0" smtClean="0">
                <a:latin typeface="+mj-lt"/>
              </a:rPr>
              <a:t>AILA </a:t>
            </a:r>
            <a:r>
              <a:rPr lang="pt-BR" sz="2300" i="1" dirty="0">
                <a:latin typeface="+mj-lt"/>
              </a:rPr>
              <a:t>InfoNet Doc. No. 12012347 </a:t>
            </a:r>
            <a:r>
              <a:rPr lang="pt-BR" sz="2300" i="1" dirty="0" smtClean="0">
                <a:latin typeface="+mj-lt"/>
              </a:rPr>
              <a:t>)</a:t>
            </a:r>
            <a:endParaRPr lang="en-US" sz="2300" i="1" dirty="0">
              <a:latin typeface="+mj-lt"/>
            </a:endParaRPr>
          </a:p>
          <a:p>
            <a:pPr lvl="1"/>
            <a:endParaRPr lang="en-US" sz="2300" dirty="0" smtClean="0">
              <a:latin typeface="+mj-lt"/>
            </a:endParaRPr>
          </a:p>
          <a:p>
            <a:pPr lvl="1"/>
            <a:r>
              <a:rPr lang="en-US" sz="2300" dirty="0" smtClean="0">
                <a:latin typeface="+mj-lt"/>
              </a:rPr>
              <a:t>CBP Inspector’s Field Manual §15.5(e)(1)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4" name="Picture 4" descr="PowerpointFoo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70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529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Anatomy of a Visa Application Case at the U.S. Embassy or U.S. Port of Entry </vt:lpstr>
      <vt:lpstr>L-1 Intra-Company Transfer Petitions for Canadian Citizens under NAFTA</vt:lpstr>
      <vt:lpstr>TN Applications for Canadian Citizens </vt:lpstr>
      <vt:lpstr>TN Applications for Canadian Citizens </vt:lpstr>
      <vt:lpstr>L-1 Petitions and TN Applications at the Port of Entry – Tips for Filing</vt:lpstr>
      <vt:lpstr>Helpful Resources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Paver</dc:creator>
  <cp:lastModifiedBy>Stephanie Paver</cp:lastModifiedBy>
  <cp:revision>26</cp:revision>
  <dcterms:created xsi:type="dcterms:W3CDTF">2014-04-14T15:44:58Z</dcterms:created>
  <dcterms:modified xsi:type="dcterms:W3CDTF">2014-04-16T12:39:50Z</dcterms:modified>
</cp:coreProperties>
</file>