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6" r:id="rId2"/>
    <p:sldId id="266" r:id="rId3"/>
    <p:sldId id="257" r:id="rId4"/>
    <p:sldId id="258" r:id="rId5"/>
    <p:sldId id="261" r:id="rId6"/>
    <p:sldId id="262" r:id="rId7"/>
    <p:sldId id="263" r:id="rId8"/>
    <p:sldId id="260" r:id="rId9"/>
    <p:sldId id="267" r:id="rId10"/>
    <p:sldId id="264" r:id="rId11"/>
    <p:sldId id="265" r:id="rId12"/>
    <p:sldId id="268" r:id="rId13"/>
    <p:sldId id="269" r:id="rId14"/>
    <p:sldId id="270" r:id="rId15"/>
    <p:sldId id="272" r:id="rId16"/>
    <p:sldId id="271" r:id="rId17"/>
    <p:sldId id="273" r:id="rId18"/>
    <p:sldId id="274" r:id="rId19"/>
    <p:sldId id="275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96" autoAdjust="0"/>
    <p:restoredTop sz="94660"/>
  </p:normalViewPr>
  <p:slideViewPr>
    <p:cSldViewPr>
      <p:cViewPr varScale="1">
        <p:scale>
          <a:sx n="61" d="100"/>
          <a:sy n="61" d="100"/>
        </p:scale>
        <p:origin x="-93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close Look at Current trends and strategies in labor certification exempt categories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Outstanding Researchers, National Interest and Other Exceedingly Fabulous Folks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52578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Ann Massey Badmus, Dallas, Texas</a:t>
            </a:r>
          </a:p>
          <a:p>
            <a:pPr algn="ctr"/>
            <a:r>
              <a:rPr lang="en-US" i="1" dirty="0" smtClean="0"/>
              <a:t>Furqan Sunny Azhar, Dallas, Texas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LETTERS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Expert letters</a:t>
            </a:r>
          </a:p>
          <a:p>
            <a:pPr lvl="1"/>
            <a:r>
              <a:rPr lang="en-US" sz="1800" dirty="0" smtClean="0"/>
              <a:t>Need to be detailed, specific</a:t>
            </a:r>
          </a:p>
          <a:p>
            <a:pPr lvl="1"/>
            <a:r>
              <a:rPr lang="en-US" sz="1800" dirty="0" smtClean="0"/>
              <a:t>In laymen’s language</a:t>
            </a:r>
          </a:p>
          <a:p>
            <a:pPr lvl="1"/>
            <a:r>
              <a:rPr lang="en-US" sz="1800" dirty="0" smtClean="0"/>
              <a:t>Concrete examples</a:t>
            </a:r>
          </a:p>
          <a:p>
            <a:pPr lvl="1"/>
            <a:r>
              <a:rPr lang="en-US" sz="1800" dirty="0" smtClean="0"/>
              <a:t>Explain significance/benefit</a:t>
            </a:r>
          </a:p>
          <a:p>
            <a:endParaRPr lang="en-US" sz="2000" dirty="0" smtClean="0"/>
          </a:p>
          <a:p>
            <a:r>
              <a:rPr lang="en-US" sz="2000" dirty="0" smtClean="0"/>
              <a:t>Sources for letters</a:t>
            </a:r>
          </a:p>
          <a:p>
            <a:pPr lvl="1"/>
            <a:r>
              <a:rPr lang="en-US" sz="1800" dirty="0" smtClean="0"/>
              <a:t>Government</a:t>
            </a:r>
          </a:p>
          <a:p>
            <a:pPr lvl="1"/>
            <a:r>
              <a:rPr lang="en-US" sz="1800" dirty="0" smtClean="0"/>
              <a:t>Professional associations</a:t>
            </a:r>
          </a:p>
          <a:p>
            <a:pPr lvl="1"/>
            <a:r>
              <a:rPr lang="en-US" sz="1800" dirty="0" smtClean="0"/>
              <a:t>Industry</a:t>
            </a:r>
          </a:p>
          <a:p>
            <a:pPr lvl="1"/>
            <a:r>
              <a:rPr lang="en-US" sz="1800" dirty="0" smtClean="0"/>
              <a:t>“Independent” experts</a:t>
            </a:r>
          </a:p>
          <a:p>
            <a:pPr lvl="1"/>
            <a:r>
              <a:rPr lang="en-US" sz="1800" dirty="0" smtClean="0"/>
              <a:t>Research colleagues </a:t>
            </a:r>
          </a:p>
          <a:p>
            <a:pPr lvl="1"/>
            <a:r>
              <a:rPr lang="en-US" sz="1800" dirty="0" smtClean="0"/>
              <a:t>Experts from other institutions</a:t>
            </a:r>
          </a:p>
          <a:p>
            <a:pPr lvl="1"/>
            <a:r>
              <a:rPr lang="en-US" sz="1800" dirty="0" smtClean="0"/>
              <a:t>Employers</a:t>
            </a:r>
          </a:p>
          <a:p>
            <a:pPr lvl="1"/>
            <a:endParaRPr lang="en-US" sz="1800" dirty="0" smtClean="0"/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Patents </a:t>
            </a:r>
          </a:p>
          <a:p>
            <a:r>
              <a:rPr lang="en-US" dirty="0"/>
              <a:t>Roles in reputable organizations</a:t>
            </a:r>
          </a:p>
          <a:p>
            <a:r>
              <a:rPr lang="en-US" dirty="0" smtClean="0"/>
              <a:t>Conference speaking</a:t>
            </a:r>
          </a:p>
          <a:p>
            <a:r>
              <a:rPr lang="en-US" dirty="0" smtClean="0"/>
              <a:t>Funding/grants</a:t>
            </a:r>
          </a:p>
          <a:p>
            <a:r>
              <a:rPr lang="en-US" dirty="0" smtClean="0"/>
              <a:t>Articles about the applicant and their work</a:t>
            </a:r>
          </a:p>
          <a:p>
            <a:r>
              <a:rPr lang="en-US" dirty="0" smtClean="0"/>
              <a:t>Press coverage of the petitioner's work in "popular media" including newspapers, popular magazines, internet, or television.</a:t>
            </a:r>
          </a:p>
          <a:p>
            <a:r>
              <a:rPr lang="en-US" dirty="0"/>
              <a:t>Evidence of how many times publications have been cited by other peer review </a:t>
            </a:r>
            <a:r>
              <a:rPr lang="en-US" dirty="0" smtClean="0"/>
              <a:t>articles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EB-1A Extraordinary Ability Workers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200" dirty="0" smtClean="0"/>
              <a:t>Basic Requirements</a:t>
            </a:r>
          </a:p>
          <a:p>
            <a:pPr lvl="1"/>
            <a:r>
              <a:rPr lang="en-US" sz="2800" dirty="0" smtClean="0"/>
              <a:t>Must show sustained national </a:t>
            </a:r>
            <a:r>
              <a:rPr lang="en-US" sz="2800" u="sng" dirty="0" smtClean="0"/>
              <a:t>or</a:t>
            </a:r>
            <a:r>
              <a:rPr lang="en-US" sz="2800" dirty="0" smtClean="0"/>
              <a:t> international acclaim in applicant’s field of endeavor</a:t>
            </a:r>
          </a:p>
          <a:p>
            <a:pPr lvl="1"/>
            <a:r>
              <a:rPr lang="en-US" sz="2800" dirty="0" smtClean="0"/>
              <a:t>Overall evidence must show applicant has “risen to the top of the field”</a:t>
            </a:r>
          </a:p>
          <a:p>
            <a:pPr lvl="1"/>
            <a:r>
              <a:rPr lang="en-US" sz="2800" dirty="0" smtClean="0"/>
              <a:t>Must show prospective contribution to the United States</a:t>
            </a:r>
          </a:p>
          <a:p>
            <a:pPr lvl="1"/>
            <a:r>
              <a:rPr lang="en-US" sz="2800" dirty="0" smtClean="0"/>
              <a:t>Can be self-sponsored but must show prospective employment in the U.S.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EB-1A Extraordinary Ability Workers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200" dirty="0" smtClean="0"/>
              <a:t>Evidentiary Requirements</a:t>
            </a:r>
          </a:p>
          <a:p>
            <a:pPr lvl="1"/>
            <a:r>
              <a:rPr lang="en-US" dirty="0" smtClean="0"/>
              <a:t>Major award or prize in his field, e.g. Nobel Prize, Academy Award, Pulitzer Prize, etc.  OR</a:t>
            </a:r>
          </a:p>
          <a:p>
            <a:pPr lvl="1"/>
            <a:r>
              <a:rPr lang="en-US" dirty="0" smtClean="0"/>
              <a:t>Documentation to meet at least 3 out of 8 criteria:</a:t>
            </a:r>
          </a:p>
          <a:p>
            <a:pPr lvl="2"/>
            <a:r>
              <a:rPr lang="en-US" dirty="0" smtClean="0"/>
              <a:t>National or internationally recognized prizes or awards</a:t>
            </a:r>
          </a:p>
          <a:p>
            <a:pPr lvl="2"/>
            <a:r>
              <a:rPr lang="en-US" dirty="0" smtClean="0"/>
              <a:t>Membership in organizations requiring outstanding accomplishments</a:t>
            </a:r>
          </a:p>
          <a:p>
            <a:pPr lvl="2"/>
            <a:r>
              <a:rPr lang="en-US" dirty="0" smtClean="0"/>
              <a:t>Published materials in major or professional media about applicant’s work</a:t>
            </a:r>
          </a:p>
          <a:p>
            <a:pPr lvl="2"/>
            <a:r>
              <a:rPr lang="en-US" dirty="0" smtClean="0"/>
              <a:t>Judging the work of others, individually or on a panel</a:t>
            </a:r>
          </a:p>
          <a:p>
            <a:pPr lvl="2"/>
            <a:r>
              <a:rPr lang="en-US" dirty="0" smtClean="0"/>
              <a:t>Original contributions of major significance to the field</a:t>
            </a:r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EB-1A Extraordinary Ability Workers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200" dirty="0" smtClean="0"/>
              <a:t>Evidentiary Requirements</a:t>
            </a:r>
          </a:p>
          <a:p>
            <a:pPr lvl="1"/>
            <a:r>
              <a:rPr lang="en-US" dirty="0" smtClean="0"/>
              <a:t>Documentation to meet at least 3 out of 8 criteria:</a:t>
            </a:r>
          </a:p>
          <a:p>
            <a:pPr lvl="2"/>
            <a:r>
              <a:rPr lang="en-US" dirty="0" smtClean="0"/>
              <a:t>Authorship of scholarly articles</a:t>
            </a:r>
          </a:p>
          <a:p>
            <a:pPr lvl="2"/>
            <a:r>
              <a:rPr lang="en-US" dirty="0" smtClean="0"/>
              <a:t>High salary or compensation as compared to others in the field</a:t>
            </a:r>
          </a:p>
          <a:p>
            <a:pPr lvl="2"/>
            <a:r>
              <a:rPr lang="en-US" dirty="0" smtClean="0"/>
              <a:t>Display of work at artistic exhibitions</a:t>
            </a:r>
          </a:p>
          <a:p>
            <a:pPr lvl="2"/>
            <a:r>
              <a:rPr lang="en-US" dirty="0" smtClean="0"/>
              <a:t>Performance in a leading or critical role for distinguished organizations</a:t>
            </a:r>
          </a:p>
          <a:p>
            <a:pPr lvl="2"/>
            <a:r>
              <a:rPr lang="en-US" dirty="0" smtClean="0"/>
              <a:t>Commercial Success in the performing arts</a:t>
            </a:r>
          </a:p>
          <a:p>
            <a:pPr lvl="2"/>
            <a:r>
              <a:rPr lang="en-US" dirty="0" smtClean="0"/>
              <a:t>Other comparable evidence</a:t>
            </a:r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Eb-1B Outstanding Researchers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200" dirty="0" smtClean="0"/>
              <a:t>Basic Requirements</a:t>
            </a:r>
          </a:p>
          <a:p>
            <a:pPr lvl="1"/>
            <a:r>
              <a:rPr lang="en-US" sz="2800" dirty="0" smtClean="0"/>
              <a:t>Must show international reputation as outstanding in the field of endeavor</a:t>
            </a:r>
          </a:p>
          <a:p>
            <a:pPr lvl="1"/>
            <a:r>
              <a:rPr lang="en-US" sz="2800" dirty="0" smtClean="0"/>
              <a:t>Three years teaching and/or research or graduate work recognized as outstanding</a:t>
            </a:r>
          </a:p>
          <a:p>
            <a:pPr lvl="1"/>
            <a:r>
              <a:rPr lang="en-US" sz="2800" dirty="0" smtClean="0"/>
              <a:t>Position must be permanent, tenured, or tenure-track</a:t>
            </a:r>
          </a:p>
          <a:p>
            <a:pPr lvl="1"/>
            <a:r>
              <a:rPr lang="en-US" sz="2800" dirty="0" smtClean="0"/>
              <a:t>Employer must file petition and prove ability to pay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EB-1B Outstanding Researchers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200" dirty="0" smtClean="0"/>
              <a:t>Evidentiary Requirements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Evidence of permanent position – indefinite duration</a:t>
            </a:r>
          </a:p>
          <a:p>
            <a:pPr lvl="1"/>
            <a:r>
              <a:rPr lang="en-US" dirty="0" smtClean="0"/>
              <a:t>Private employers (non-universities) must show at least three full-time researchers and record of achievement in the beneficiary’s field</a:t>
            </a:r>
          </a:p>
          <a:p>
            <a:pPr lvl="1"/>
            <a:r>
              <a:rPr lang="en-US" dirty="0" smtClean="0"/>
              <a:t>Evidence of three years of teaching or research experience (or proof of outstanding graduate work)</a:t>
            </a:r>
          </a:p>
          <a:p>
            <a:pPr lvl="1"/>
            <a:r>
              <a:rPr lang="en-US" dirty="0" smtClean="0"/>
              <a:t>Annual reports, tax returns, or acceptable documents to show ability to pay</a:t>
            </a:r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EB-1B Outstanding Researchers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200" dirty="0" smtClean="0"/>
              <a:t>Evidentiary Requirements</a:t>
            </a:r>
          </a:p>
          <a:p>
            <a:pPr lvl="1"/>
            <a:r>
              <a:rPr lang="en-US" dirty="0" smtClean="0"/>
              <a:t>Documentation to meet at least 2 out of 6 criteria:</a:t>
            </a:r>
          </a:p>
          <a:p>
            <a:pPr lvl="2"/>
            <a:r>
              <a:rPr lang="en-US" dirty="0" smtClean="0"/>
              <a:t>Major prizes or awards for outstanding achievement</a:t>
            </a:r>
          </a:p>
          <a:p>
            <a:pPr lvl="2"/>
            <a:r>
              <a:rPr lang="en-US" dirty="0" smtClean="0"/>
              <a:t>Membership In Selective and Prestigious Associations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Published material in professional publications written by others about the </a:t>
            </a:r>
            <a:r>
              <a:rPr lang="en-US" dirty="0" smtClean="0"/>
              <a:t>beneficiary’s work</a:t>
            </a:r>
          </a:p>
          <a:p>
            <a:pPr lvl="2"/>
            <a:r>
              <a:rPr lang="en-US" dirty="0" smtClean="0"/>
              <a:t>Participation as a judge (individually or as a part of a panel) evaluating the work of others in the same field or concentration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Original </a:t>
            </a:r>
            <a:r>
              <a:rPr lang="en-US" dirty="0" smtClean="0"/>
              <a:t>scientific, scholarly, or artistic contributions in the field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Evidence </a:t>
            </a:r>
            <a:r>
              <a:rPr lang="en-US" dirty="0" smtClean="0"/>
              <a:t>of authorship of scholarly books/articles in journals with an international </a:t>
            </a:r>
            <a:r>
              <a:rPr lang="en-US" dirty="0" smtClean="0"/>
              <a:t>circulation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Standard of Review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8 CFR </a:t>
            </a:r>
            <a:r>
              <a:rPr lang="en-US" dirty="0" smtClean="0"/>
              <a:t>204.5(h)(3) and 8 CFR 204.5(</a:t>
            </a:r>
            <a:r>
              <a:rPr lang="en-US" dirty="0" err="1" smtClean="0"/>
              <a:t>i</a:t>
            </a:r>
            <a:r>
              <a:rPr lang="en-US" dirty="0" smtClean="0"/>
              <a:t>)(3)</a:t>
            </a:r>
            <a:endParaRPr lang="en-US" dirty="0" smtClean="0"/>
          </a:p>
          <a:p>
            <a:r>
              <a:rPr lang="en-US" i="1" dirty="0" err="1" smtClean="0"/>
              <a:t>Kazarian</a:t>
            </a:r>
            <a:r>
              <a:rPr lang="en-US" i="1" dirty="0" smtClean="0"/>
              <a:t> v. USCIS</a:t>
            </a:r>
            <a:r>
              <a:rPr lang="en-US" dirty="0" smtClean="0"/>
              <a:t>,  596 F.3d 1115 (9</a:t>
            </a:r>
            <a:r>
              <a:rPr lang="en-US" baseline="30000" dirty="0" smtClean="0"/>
              <a:t>th</a:t>
            </a:r>
            <a:r>
              <a:rPr lang="en-US" dirty="0" smtClean="0"/>
              <a:t> Cir. 2010)</a:t>
            </a:r>
          </a:p>
          <a:p>
            <a:r>
              <a:rPr lang="en-US" dirty="0" smtClean="0"/>
              <a:t>USCIS RFE Template for I-140 E11 Alien of Extraordinary Ability (AILA </a:t>
            </a:r>
            <a:r>
              <a:rPr lang="en-US" dirty="0" err="1" smtClean="0"/>
              <a:t>Infonet</a:t>
            </a:r>
            <a:r>
              <a:rPr lang="en-US" dirty="0" smtClean="0"/>
              <a:t> No. 11012168)</a:t>
            </a:r>
          </a:p>
          <a:p>
            <a:r>
              <a:rPr lang="en-US" dirty="0" smtClean="0"/>
              <a:t>USCIS Memo on Evaluation of  Evidence Submitted with Certain I-140 Petitions (AILA </a:t>
            </a:r>
            <a:r>
              <a:rPr lang="en-US" dirty="0" err="1" smtClean="0"/>
              <a:t>Infonet</a:t>
            </a:r>
            <a:r>
              <a:rPr lang="en-US" dirty="0" smtClean="0"/>
              <a:t> No.11012168</a:t>
            </a:r>
          </a:p>
          <a:p>
            <a:r>
              <a:rPr lang="en-US" dirty="0" smtClean="0"/>
              <a:t>AAO decisions (AILA </a:t>
            </a:r>
            <a:r>
              <a:rPr lang="en-US" dirty="0" err="1" smtClean="0"/>
              <a:t>Infonet</a:t>
            </a:r>
            <a:r>
              <a:rPr lang="en-US" dirty="0" smtClean="0"/>
              <a:t> Nos. 12062752 &amp; 12062753)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Standard of Review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Two-part </a:t>
            </a:r>
            <a:r>
              <a:rPr lang="en-US" i="1" dirty="0" err="1" smtClean="0"/>
              <a:t>Kazarian</a:t>
            </a:r>
            <a:r>
              <a:rPr lang="en-US" dirty="0" smtClean="0"/>
              <a:t> review</a:t>
            </a:r>
          </a:p>
          <a:p>
            <a:pPr lvl="1"/>
            <a:r>
              <a:rPr lang="en-US" sz="2400" dirty="0" smtClean="0"/>
              <a:t>Does the beneficiary meet at least three out of eight criteria for EB-1A or two out of the six criteria for EB-1B?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If  so, does the petition pass the “final merits determinations so that the totality of evidence establishes that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EB-1A - the beneficiary is one of the small percentage who has risen to the top of the field </a:t>
            </a:r>
            <a:r>
              <a:rPr lang="en-US" u="sng" dirty="0" smtClean="0"/>
              <a:t>and</a:t>
            </a:r>
            <a:r>
              <a:rPr lang="en-US" dirty="0" smtClean="0"/>
              <a:t>  has sustained national or international acclaim.</a:t>
            </a:r>
          </a:p>
          <a:p>
            <a:pPr lvl="2"/>
            <a:r>
              <a:rPr lang="en-US" dirty="0" smtClean="0"/>
              <a:t>EB-1B </a:t>
            </a:r>
            <a:r>
              <a:rPr lang="en-US" dirty="0" smtClean="0"/>
              <a:t>– </a:t>
            </a:r>
            <a:r>
              <a:rPr lang="en-US" dirty="0" smtClean="0"/>
              <a:t>the beneficiary is </a:t>
            </a:r>
            <a:r>
              <a:rPr lang="en-US" dirty="0" smtClean="0"/>
              <a:t>recognized </a:t>
            </a:r>
            <a:r>
              <a:rPr lang="en-US" dirty="0" smtClean="0"/>
              <a:t> internationally </a:t>
            </a:r>
            <a:r>
              <a:rPr lang="en-US" dirty="0" smtClean="0"/>
              <a:t>as outstanding in a specific academic area. 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Interest Waiver (NIW)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dirty="0" smtClean="0"/>
              <a:t>REQUIREMENTS</a:t>
            </a:r>
          </a:p>
          <a:p>
            <a:r>
              <a:rPr lang="en-US" dirty="0" smtClean="0"/>
              <a:t>Those </a:t>
            </a:r>
            <a:r>
              <a:rPr lang="en-US" dirty="0" smtClean="0"/>
              <a:t>who have exceptional ability </a:t>
            </a:r>
            <a:r>
              <a:rPr lang="en-US" u="sng" dirty="0" smtClean="0"/>
              <a:t>or</a:t>
            </a:r>
            <a:r>
              <a:rPr lang="en-US" dirty="0" smtClean="0"/>
              <a:t> advanced degree and whose employment in the United States would greatly benefit the nation AND</a:t>
            </a:r>
          </a:p>
          <a:p>
            <a:r>
              <a:rPr lang="en-US" dirty="0" smtClean="0"/>
              <a:t>Meet 3 of </a:t>
            </a:r>
            <a:r>
              <a:rPr lang="en-US" dirty="0" smtClean="0"/>
              <a:t>6 (exceptional ability qualification):</a:t>
            </a:r>
            <a:endParaRPr lang="en-US" dirty="0" smtClean="0"/>
          </a:p>
          <a:p>
            <a:pPr marL="731520" lvl="1" indent="-457200" fontAlgn="t">
              <a:buFont typeface="+mj-lt"/>
              <a:buAutoNum type="arabicPeriod"/>
            </a:pPr>
            <a:r>
              <a:rPr lang="en-US" dirty="0" smtClean="0"/>
              <a:t>Official academic record showing that you have a degree, diploma, certificate, or similar award from a college, university, school, or other institution of learning relating to  your area of exceptional ability.</a:t>
            </a:r>
          </a:p>
          <a:p>
            <a:pPr marL="731520" lvl="1" indent="-457200" fontAlgn="t">
              <a:buFont typeface="+mj-lt"/>
              <a:buAutoNum type="arabicPeriod"/>
            </a:pPr>
            <a:r>
              <a:rPr lang="en-US" dirty="0" smtClean="0"/>
              <a:t>Letters documenting at least 10 years of full-time experience in your occupation.</a:t>
            </a:r>
          </a:p>
          <a:p>
            <a:pPr marL="731520" lvl="1" indent="-457200" fontAlgn="t">
              <a:buFont typeface="+mj-lt"/>
              <a:buAutoNum type="arabicPeriod"/>
            </a:pPr>
            <a:r>
              <a:rPr lang="en-US" dirty="0" smtClean="0"/>
              <a:t>A license to practice your profession or certification for your profession or occupation.</a:t>
            </a:r>
          </a:p>
          <a:p>
            <a:pPr marL="731520" lvl="1" indent="-457200" fontAlgn="t">
              <a:buFont typeface="+mj-lt"/>
              <a:buAutoNum type="arabicPeriod"/>
            </a:pPr>
            <a:r>
              <a:rPr lang="en-US" dirty="0" smtClean="0"/>
              <a:t>Evidence that you have commanded a salary or other remuneration for services that demonstrates your exceptional ability .</a:t>
            </a:r>
          </a:p>
          <a:p>
            <a:pPr marL="731520" lvl="1" indent="-457200" fontAlgn="t">
              <a:buFont typeface="+mj-lt"/>
              <a:buAutoNum type="arabicPeriod"/>
            </a:pPr>
            <a:r>
              <a:rPr lang="en-US" dirty="0" smtClean="0"/>
              <a:t>Membership in a professional association(s).</a:t>
            </a:r>
          </a:p>
          <a:p>
            <a:pPr marL="731520" lvl="1" indent="-457200" fontAlgn="t">
              <a:buFont typeface="+mj-lt"/>
              <a:buAutoNum type="arabicPeriod"/>
            </a:pPr>
            <a:r>
              <a:rPr lang="en-US" dirty="0" smtClean="0"/>
              <a:t>Recognition for your achievements and significant contributions to your industry or field by your peers, government entities, professional or business organizations .</a:t>
            </a:r>
          </a:p>
          <a:p>
            <a:pPr marL="731520" lvl="1" indent="-457200" fontAlgn="t">
              <a:buFont typeface="+mj-lt"/>
              <a:buAutoNum type="arabicPeriod"/>
            </a:pPr>
            <a:r>
              <a:rPr lang="en-US" dirty="0" smtClean="0"/>
              <a:t>Other comparable evidence of eligibility.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&amp;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1026" name="Picture 2" descr="C:\Users\ambadmu\AppData\Local\Microsoft\Windows\Temporary Internet Files\Content.IE5\32JB03AH\MC900442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571" y="2057571"/>
            <a:ext cx="2742857" cy="27428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en-US" sz="2000" dirty="0" smtClean="0"/>
              <a:t>BENEFITS</a:t>
            </a:r>
          </a:p>
          <a:p>
            <a:pPr>
              <a:buNone/>
              <a:defRPr/>
            </a:pPr>
            <a:endParaRPr lang="en-US" sz="2000" dirty="0" smtClean="0"/>
          </a:p>
          <a:p>
            <a:pPr lvl="1">
              <a:defRPr/>
            </a:pPr>
            <a:r>
              <a:rPr lang="en-US" sz="1800" dirty="0" smtClean="0"/>
              <a:t>Avoids labor certification</a:t>
            </a:r>
          </a:p>
          <a:p>
            <a:pPr lvl="1">
              <a:defRPr/>
            </a:pPr>
            <a:r>
              <a:rPr lang="en-US" sz="1800" dirty="0" smtClean="0"/>
              <a:t>Allows self-sponsorship or sponsorship through employer</a:t>
            </a:r>
          </a:p>
          <a:p>
            <a:pPr lvl="1">
              <a:defRPr/>
            </a:pPr>
            <a:r>
              <a:rPr lang="en-US" sz="1800" dirty="0" smtClean="0"/>
              <a:t>Not tied to particular employer</a:t>
            </a:r>
          </a:p>
          <a:p>
            <a:pPr lvl="1">
              <a:defRPr/>
            </a:pPr>
            <a:r>
              <a:rPr lang="en-US" sz="1800" dirty="0" smtClean="0"/>
              <a:t>Lower standard than EB-1A</a:t>
            </a:r>
          </a:p>
          <a:p>
            <a:pPr lvl="1">
              <a:defRPr/>
            </a:pPr>
            <a:endParaRPr lang="en-US" sz="1800" dirty="0" smtClean="0"/>
          </a:p>
          <a:p>
            <a:pPr algn="ctr">
              <a:buNone/>
              <a:defRPr/>
            </a:pPr>
            <a:r>
              <a:rPr lang="en-US" sz="2000" dirty="0" smtClean="0"/>
              <a:t>DRAWBACKS</a:t>
            </a:r>
          </a:p>
          <a:p>
            <a:pPr>
              <a:buNone/>
              <a:defRPr/>
            </a:pPr>
            <a:endParaRPr lang="en-US" sz="2000" dirty="0" smtClean="0"/>
          </a:p>
          <a:p>
            <a:pPr lvl="1">
              <a:defRPr/>
            </a:pPr>
            <a:r>
              <a:rPr lang="en-US" sz="1800" dirty="0" smtClean="0"/>
              <a:t>Need to show benefit that is national in scope</a:t>
            </a:r>
          </a:p>
          <a:p>
            <a:pPr lvl="1">
              <a:defRPr/>
            </a:pPr>
            <a:r>
              <a:rPr lang="en-US" sz="1800" dirty="0" smtClean="0"/>
              <a:t>EB-2 not current for China/India</a:t>
            </a:r>
          </a:p>
          <a:p>
            <a:pPr lvl="1">
              <a:defRPr/>
            </a:pPr>
            <a:r>
              <a:rPr lang="en-US" sz="1800" dirty="0" smtClean="0"/>
              <a:t>No premium processing – average processing times?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HISTORY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8 CFR </a:t>
            </a:r>
            <a:r>
              <a:rPr lang="en-US" dirty="0" smtClean="0"/>
              <a:t>204.5(k</a:t>
            </a:r>
            <a:r>
              <a:rPr lang="en-US" dirty="0" smtClean="0"/>
              <a:t>)(4)(ii)</a:t>
            </a:r>
          </a:p>
          <a:p>
            <a:r>
              <a:rPr lang="en-US" dirty="0" smtClean="0"/>
              <a:t>NY State Dept. of Transportation</a:t>
            </a:r>
          </a:p>
          <a:p>
            <a:r>
              <a:rPr lang="en-US" dirty="0" err="1" smtClean="0"/>
              <a:t>NYSDOT</a:t>
            </a:r>
            <a:r>
              <a:rPr lang="en-US" dirty="0" smtClean="0"/>
              <a:t> three-part test:</a:t>
            </a:r>
          </a:p>
          <a:p>
            <a:pPr lvl="1"/>
            <a:r>
              <a:rPr lang="en-US" dirty="0" smtClean="0"/>
              <a:t>Employment must be in area of substantial intrinsic merit.</a:t>
            </a:r>
          </a:p>
          <a:p>
            <a:pPr lvl="1"/>
            <a:r>
              <a:rPr lang="en-US" dirty="0" smtClean="0"/>
              <a:t>Proposed benefit of work must be national in scope.</a:t>
            </a:r>
          </a:p>
          <a:p>
            <a:pPr lvl="1"/>
            <a:r>
              <a:rPr lang="en-US" dirty="0" smtClean="0"/>
              <a:t>National interest would be adversely affected if labor certification required. In other words, you must show that the applicant will serve the national interest to substantially greater degree than a US worker having the same minimum qualifications.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SUBSTANTIAL INTRINSIC MERIT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Show importance of and benefits from the particular field</a:t>
            </a:r>
          </a:p>
          <a:p>
            <a:r>
              <a:rPr lang="en-US" dirty="0" smtClean="0"/>
              <a:t>Identify practical applications whenever possible</a:t>
            </a:r>
          </a:p>
          <a:p>
            <a:r>
              <a:rPr lang="en-US" dirty="0" smtClean="0"/>
              <a:t>Administrative Appeals Unit (AAU), has suggested examples to be considered by the Service:</a:t>
            </a:r>
          </a:p>
          <a:p>
            <a:pPr lvl="1"/>
            <a:r>
              <a:rPr lang="en-US" sz="2300" dirty="0" smtClean="0"/>
              <a:t>Improving the U.S. economy</a:t>
            </a:r>
          </a:p>
          <a:p>
            <a:pPr lvl="1"/>
            <a:r>
              <a:rPr lang="en-US" sz="2300" dirty="0" smtClean="0"/>
              <a:t>Improving wages and working conditions of U.S. workers</a:t>
            </a:r>
          </a:p>
          <a:p>
            <a:pPr lvl="1"/>
            <a:r>
              <a:rPr lang="en-US" sz="2300" dirty="0" smtClean="0"/>
              <a:t>Improving education and programs for U.S. children, and under-qualified workers</a:t>
            </a:r>
          </a:p>
          <a:p>
            <a:pPr lvl="1"/>
            <a:r>
              <a:rPr lang="en-US" sz="2300" dirty="0" smtClean="0"/>
              <a:t>Improving health care</a:t>
            </a:r>
          </a:p>
          <a:p>
            <a:pPr lvl="1"/>
            <a:r>
              <a:rPr lang="en-US" sz="2300" dirty="0" smtClean="0"/>
              <a:t>Providing more affordable housing</a:t>
            </a:r>
          </a:p>
          <a:p>
            <a:pPr lvl="1"/>
            <a:r>
              <a:rPr lang="en-US" sz="2300" dirty="0" smtClean="0"/>
              <a:t>Improving the U.S. environment, and making more productive use of natural resources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NATIONAL IN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Employment cannot benefit only employer or local economy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Job can be limited to particular area, as long as benefit is national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Activity funded by US national government should be a favorable factor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WHAT MAKES YOU UNIQUE?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Focus is on the applicant.</a:t>
            </a:r>
          </a:p>
          <a:p>
            <a:r>
              <a:rPr lang="en-US" dirty="0" smtClean="0"/>
              <a:t>Applicant will serve national interest to substantially greater degree than peers</a:t>
            </a:r>
          </a:p>
          <a:p>
            <a:r>
              <a:rPr lang="en-US" dirty="0" smtClean="0"/>
              <a:t>Qualifications set applicant apart from peers</a:t>
            </a:r>
          </a:p>
          <a:p>
            <a:r>
              <a:rPr lang="en-US" dirty="0" smtClean="0"/>
              <a:t>Significant role in field (more than peers)</a:t>
            </a:r>
          </a:p>
          <a:p>
            <a:r>
              <a:rPr lang="en-US" dirty="0" smtClean="0"/>
              <a:t>Track record of demonstrable achievements, influencing/impacting field as a whole</a:t>
            </a:r>
          </a:p>
          <a:p>
            <a:r>
              <a:rPr lang="en-US" dirty="0" smtClean="0"/>
              <a:t>Substantial disruption to important projects if replaced</a:t>
            </a:r>
          </a:p>
          <a:p>
            <a:r>
              <a:rPr lang="en-US" dirty="0" smtClean="0"/>
              <a:t>Distinguish applicant’s achievements from what would be typical of peers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AN </a:t>
            </a:r>
            <a:r>
              <a:rPr lang="en-US" dirty="0" err="1" smtClean="0"/>
              <a:t>NIW</a:t>
            </a:r>
            <a:r>
              <a:rPr lang="en-US" dirty="0" smtClean="0"/>
              <a:t> PACKET LOOKS LIKE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$580</a:t>
            </a:r>
          </a:p>
          <a:p>
            <a:r>
              <a:rPr lang="en-US" dirty="0" smtClean="0"/>
              <a:t>Cover letter outlining eligibility</a:t>
            </a:r>
          </a:p>
          <a:p>
            <a:r>
              <a:rPr lang="en-US" dirty="0" smtClean="0"/>
              <a:t>G-28</a:t>
            </a:r>
          </a:p>
          <a:p>
            <a:r>
              <a:rPr lang="en-US" dirty="0" smtClean="0"/>
              <a:t>I-140</a:t>
            </a:r>
          </a:p>
          <a:p>
            <a:r>
              <a:rPr lang="en-US" dirty="0" smtClean="0"/>
              <a:t>Completed and signed ETA 9089 or ETA 750, but do not submit it with </a:t>
            </a:r>
            <a:r>
              <a:rPr lang="en-US" dirty="0" err="1" smtClean="0"/>
              <a:t>DOL</a:t>
            </a:r>
            <a:endParaRPr lang="en-US" dirty="0" smtClean="0"/>
          </a:p>
          <a:p>
            <a:r>
              <a:rPr lang="en-US" dirty="0" smtClean="0"/>
              <a:t>Supporting Evidence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en-US" dirty="0" smtClean="0"/>
              <a:t>CV </a:t>
            </a:r>
          </a:p>
          <a:p>
            <a:pPr lvl="1"/>
            <a:r>
              <a:rPr lang="en-US" dirty="0" smtClean="0"/>
              <a:t>Educational credentials</a:t>
            </a:r>
          </a:p>
          <a:p>
            <a:pPr lvl="1"/>
            <a:r>
              <a:rPr lang="en-US" dirty="0" smtClean="0"/>
              <a:t>Letters of support w/authors CV</a:t>
            </a:r>
          </a:p>
          <a:p>
            <a:pPr lvl="1"/>
            <a:r>
              <a:rPr lang="en-US" dirty="0" smtClean="0"/>
              <a:t>Awards</a:t>
            </a:r>
          </a:p>
          <a:p>
            <a:pPr lvl="1"/>
            <a:r>
              <a:rPr lang="en-US" dirty="0" smtClean="0"/>
              <a:t>Articles written in peer review journals</a:t>
            </a:r>
          </a:p>
          <a:p>
            <a:pPr lvl="1"/>
            <a:r>
              <a:rPr lang="en-US" dirty="0" smtClean="0"/>
              <a:t>Membership in selective organizations</a:t>
            </a:r>
          </a:p>
          <a:p>
            <a:pPr lvl="1"/>
            <a:r>
              <a:rPr lang="en-US" dirty="0" smtClean="0"/>
              <a:t>Pay records</a:t>
            </a:r>
          </a:p>
          <a:p>
            <a:pPr lvl="1"/>
            <a:r>
              <a:rPr lang="en-US" dirty="0" smtClean="0"/>
              <a:t>Employment records</a:t>
            </a:r>
          </a:p>
          <a:p>
            <a:pPr lvl="1"/>
            <a:r>
              <a:rPr lang="en-US" dirty="0" smtClean="0"/>
              <a:t>License to practice profession</a:t>
            </a:r>
          </a:p>
          <a:p>
            <a:pPr lvl="1"/>
            <a:r>
              <a:rPr lang="en-US" dirty="0" smtClean="0"/>
              <a:t>Citation list</a:t>
            </a:r>
          </a:p>
          <a:p>
            <a:pPr lvl="1"/>
            <a:r>
              <a:rPr lang="en-US" dirty="0" smtClean="0"/>
              <a:t>Abstracts</a:t>
            </a:r>
          </a:p>
          <a:p>
            <a:pPr lvl="1"/>
            <a:r>
              <a:rPr lang="en-US" dirty="0" smtClean="0"/>
              <a:t>Invitations to review the work of others</a:t>
            </a:r>
          </a:p>
          <a:p>
            <a:pPr lvl="1"/>
            <a:r>
              <a:rPr lang="en-US" dirty="0" smtClean="0"/>
              <a:t>Posted presentations</a:t>
            </a:r>
          </a:p>
          <a:p>
            <a:pPr lvl="1"/>
            <a:r>
              <a:rPr lang="en-US" dirty="0" smtClean="0"/>
              <a:t>“Impact Evidence” proving the applicant possesses a “reputation” for making contributions that are being used by other people in the field, such as novel discoveries or ground breaking new methods that are being utilized by other researchers.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326</TotalTime>
  <Words>1181</Words>
  <Application>Microsoft Office PowerPoint</Application>
  <PresentationFormat>On-screen Show (4:3)</PresentationFormat>
  <Paragraphs>168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Civic</vt:lpstr>
      <vt:lpstr>Outstanding Researchers, National Interest and Other Exceedingly Fabulous Folks </vt:lpstr>
      <vt:lpstr>National Interest Waiver (NIW)</vt:lpstr>
      <vt:lpstr>CONSIDERATIONS</vt:lpstr>
      <vt:lpstr>HISTORY</vt:lpstr>
      <vt:lpstr>STEP 1: SUBSTANTIAL INTRINSIC MERIT</vt:lpstr>
      <vt:lpstr>STEP 2: NATIONAL IN SCOPE</vt:lpstr>
      <vt:lpstr>STEP 3: WHAT MAKES YOU UNIQUE?</vt:lpstr>
      <vt:lpstr>WHAT AN NIW PACKET LOOKS LIKE</vt:lpstr>
      <vt:lpstr>SUPPORTING EVIDENCE</vt:lpstr>
      <vt:lpstr>SUPPORT LETTERS</vt:lpstr>
      <vt:lpstr>IMPACT EVIDENCE</vt:lpstr>
      <vt:lpstr>EB-1A Extraordinary Ability Workers</vt:lpstr>
      <vt:lpstr>EB-1A Extraordinary Ability Workers</vt:lpstr>
      <vt:lpstr>EB-1A Extraordinary Ability Workers</vt:lpstr>
      <vt:lpstr>Eb-1B Outstanding Researchers</vt:lpstr>
      <vt:lpstr>EB-1B Outstanding Researchers </vt:lpstr>
      <vt:lpstr>EB-1B Outstanding Researchers </vt:lpstr>
      <vt:lpstr>Standard of Review</vt:lpstr>
      <vt:lpstr>Standard of Review</vt:lpstr>
      <vt:lpstr>QUESTIONS &amp; ANSWERS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NIW Application</dc:title>
  <dc:creator/>
  <cp:lastModifiedBy>Information Technology</cp:lastModifiedBy>
  <cp:revision>41</cp:revision>
  <dcterms:created xsi:type="dcterms:W3CDTF">2006-08-16T00:00:00Z</dcterms:created>
  <dcterms:modified xsi:type="dcterms:W3CDTF">2014-04-17T01:22:14Z</dcterms:modified>
</cp:coreProperties>
</file>